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handoutMasterIdLst>
    <p:handoutMasterId r:id="rId68"/>
  </p:handoutMasterIdLst>
  <p:sldIdLst>
    <p:sldId id="256" r:id="rId2"/>
    <p:sldId id="314" r:id="rId3"/>
    <p:sldId id="389" r:id="rId4"/>
    <p:sldId id="259" r:id="rId5"/>
    <p:sldId id="317" r:id="rId6"/>
    <p:sldId id="375" r:id="rId7"/>
    <p:sldId id="327" r:id="rId8"/>
    <p:sldId id="376" r:id="rId9"/>
    <p:sldId id="263" r:id="rId10"/>
    <p:sldId id="378" r:id="rId11"/>
    <p:sldId id="265" r:id="rId12"/>
    <p:sldId id="390" r:id="rId13"/>
    <p:sldId id="332" r:id="rId14"/>
    <p:sldId id="341" r:id="rId15"/>
    <p:sldId id="370" r:id="rId16"/>
    <p:sldId id="391" r:id="rId17"/>
    <p:sldId id="318" r:id="rId18"/>
    <p:sldId id="361" r:id="rId19"/>
    <p:sldId id="342" r:id="rId20"/>
    <p:sldId id="352" r:id="rId21"/>
    <p:sldId id="346" r:id="rId22"/>
    <p:sldId id="363" r:id="rId23"/>
    <p:sldId id="368" r:id="rId24"/>
    <p:sldId id="392" r:id="rId25"/>
    <p:sldId id="393" r:id="rId26"/>
    <p:sldId id="377" r:id="rId27"/>
    <p:sldId id="394" r:id="rId28"/>
    <p:sldId id="367" r:id="rId29"/>
    <p:sldId id="365" r:id="rId30"/>
    <p:sldId id="269" r:id="rId31"/>
    <p:sldId id="395" r:id="rId32"/>
    <p:sldId id="396" r:id="rId33"/>
    <p:sldId id="366" r:id="rId34"/>
    <p:sldId id="350" r:id="rId35"/>
    <p:sldId id="319" r:id="rId36"/>
    <p:sldId id="321" r:id="rId37"/>
    <p:sldId id="331" r:id="rId38"/>
    <p:sldId id="373" r:id="rId39"/>
    <p:sldId id="397" r:id="rId40"/>
    <p:sldId id="398" r:id="rId41"/>
    <p:sldId id="379" r:id="rId42"/>
    <p:sldId id="267" r:id="rId43"/>
    <p:sldId id="388" r:id="rId44"/>
    <p:sldId id="320" r:id="rId45"/>
    <p:sldId id="399" r:id="rId46"/>
    <p:sldId id="400" r:id="rId47"/>
    <p:sldId id="275" r:id="rId48"/>
    <p:sldId id="381" r:id="rId49"/>
    <p:sldId id="272" r:id="rId50"/>
    <p:sldId id="401" r:id="rId51"/>
    <p:sldId id="266" r:id="rId52"/>
    <p:sldId id="273" r:id="rId53"/>
    <p:sldId id="385" r:id="rId54"/>
    <p:sldId id="382" r:id="rId55"/>
    <p:sldId id="383" r:id="rId56"/>
    <p:sldId id="402" r:id="rId57"/>
    <p:sldId id="280" r:id="rId58"/>
    <p:sldId id="281" r:id="rId59"/>
    <p:sldId id="282" r:id="rId60"/>
    <p:sldId id="403" r:id="rId61"/>
    <p:sldId id="386" r:id="rId62"/>
    <p:sldId id="384" r:id="rId63"/>
    <p:sldId id="315" r:id="rId64"/>
    <p:sldId id="323" r:id="rId65"/>
    <p:sldId id="322" r:id="rId6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1pPr>
    <a:lvl2pPr marL="0" marR="0" indent="228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utlook_F83A395F0E37B140@outlook.com" initials="o" lastIdx="1" clrIdx="0">
    <p:extLst>
      <p:ext uri="{19B8F6BF-5375-455C-9EA6-DF929625EA0E}">
        <p15:presenceInfo xmlns:p15="http://schemas.microsoft.com/office/powerpoint/2012/main" userId="f83a395f0e37b1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4A9BC294-FFE2-49D5-8D69-9E1BD2C41BD5}"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BBFC77FB-9ED0-4EC9-95AA-A1379042E648}" styleName="">
    <a:tblBg/>
    <a:wholeTbl>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Comic Sans MS"/>
          <a:ea typeface="Comic Sans MS"/>
          <a:cs typeface="Comic Sans MS"/>
        </a:font>
        <a:srgbClr val="0048AA"/>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3DC5C2F9-1CAC-4260-A1DD-9FCDBB877499}" styleName="">
    <a:tblBg/>
    <a:wholeTbl>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Comic Sans MS"/>
          <a:ea typeface="Comic Sans MS"/>
          <a:cs typeface="Comic Sans MS"/>
        </a:font>
        <a:srgbClr val="0048AA"/>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6CBB8FF1-D9AA-43F3-AF6F-95CC898621D3}" styleName="">
    <a:tblBg/>
    <a:wholeTbl>
      <a:tcTxStyle b="off" i="off">
        <a:font>
          <a:latin typeface="Lucida Sans"/>
          <a:ea typeface="Lucida Sans"/>
          <a:cs typeface="Lucida Sans"/>
        </a:font>
        <a:srgbClr val="000000"/>
      </a:tcTxStyle>
      <a:tcStyle>
        <a:tcBdr>
          <a:left>
            <a:ln w="12700" cap="flat">
              <a:solidFill>
                <a:srgbClr val="EBEBEB"/>
              </a:solidFill>
              <a:prstDash val="solid"/>
              <a:miter lim="400000"/>
            </a:ln>
          </a:left>
          <a:right>
            <a:ln w="12700" cap="flat">
              <a:solidFill>
                <a:srgbClr val="EBEBEB"/>
              </a:solidFill>
              <a:prstDash val="solid"/>
              <a:miter lim="400000"/>
            </a:ln>
          </a:right>
          <a:top>
            <a:ln w="12700" cap="flat">
              <a:solidFill>
                <a:srgbClr val="EBEBEB"/>
              </a:solidFill>
              <a:prstDash val="solid"/>
              <a:miter lim="400000"/>
            </a:ln>
          </a:top>
          <a:bottom>
            <a:ln w="12700" cap="flat">
              <a:solidFill>
                <a:srgbClr val="EBEBEB"/>
              </a:solidFill>
              <a:prstDash val="solid"/>
              <a:miter lim="400000"/>
            </a:ln>
          </a:bottom>
          <a:insideH>
            <a:ln w="12700" cap="flat">
              <a:solidFill>
                <a:srgbClr val="EBEBEB"/>
              </a:solidFill>
              <a:prstDash val="solid"/>
              <a:miter lim="400000"/>
            </a:ln>
          </a:insideH>
          <a:insideV>
            <a:ln w="12700" cap="flat">
              <a:solidFill>
                <a:srgbClr val="EBEBEB"/>
              </a:solidFill>
              <a:prstDash val="solid"/>
              <a:miter lim="400000"/>
            </a:ln>
          </a:insideV>
        </a:tcBdr>
        <a:fill>
          <a:solidFill>
            <a:srgbClr val="FFFFFF"/>
          </a:solidFill>
        </a:fill>
      </a:tcStyle>
    </a:wholeTbl>
    <a:band2H>
      <a:tcTxStyle/>
      <a:tcStyle>
        <a:tcBdr/>
        <a:fill>
          <a:solidFill>
            <a:srgbClr val="EFF1F3"/>
          </a:solidFill>
        </a:fill>
      </a:tcStyle>
    </a:band2H>
    <a:firstCol>
      <a:tcTxStyle b="off" i="off">
        <a:font>
          <a:latin typeface="Gill Sans"/>
          <a:ea typeface="Gill Sans"/>
          <a:cs typeface="Gill Sans"/>
        </a:font>
        <a:srgbClr val="000000"/>
      </a:tcTxStyle>
      <a:tcStyle>
        <a:tcBdr>
          <a:left>
            <a:ln w="12700" cap="flat">
              <a:solidFill>
                <a:srgbClr val="EBEBEB"/>
              </a:solidFill>
              <a:prstDash val="solid"/>
              <a:miter lim="400000"/>
            </a:ln>
          </a:left>
          <a:right>
            <a:ln w="12700" cap="flat">
              <a:solidFill>
                <a:srgbClr val="EBEBEB"/>
              </a:solidFill>
              <a:prstDash val="solid"/>
              <a:miter lim="400000"/>
            </a:ln>
          </a:right>
          <a:top>
            <a:ln w="12700" cap="flat">
              <a:solidFill>
                <a:srgbClr val="EBEBEB"/>
              </a:solidFill>
              <a:prstDash val="solid"/>
              <a:miter lim="400000"/>
            </a:ln>
          </a:top>
          <a:bottom>
            <a:ln w="12700" cap="flat">
              <a:solidFill>
                <a:srgbClr val="EBEBEB"/>
              </a:solidFill>
              <a:prstDash val="solid"/>
              <a:miter lim="400000"/>
            </a:ln>
          </a:bottom>
          <a:insideH>
            <a:ln w="12700" cap="flat">
              <a:solidFill>
                <a:srgbClr val="EBEBEB"/>
              </a:solidFill>
              <a:prstDash val="solid"/>
              <a:miter lim="400000"/>
            </a:ln>
          </a:insideH>
          <a:insideV>
            <a:ln w="12700" cap="flat">
              <a:solidFill>
                <a:srgbClr val="EBEBEB"/>
              </a:solidFill>
              <a:prstDash val="solid"/>
              <a:miter lim="400000"/>
            </a:ln>
          </a:insideV>
        </a:tcBdr>
        <a:fill>
          <a:noFill/>
        </a:fill>
      </a:tcStyle>
    </a:firstCol>
    <a:lastRow>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n">
        <a:font>
          <a:latin typeface="Lucida Sans"/>
          <a:ea typeface="Lucida Sans"/>
          <a:cs typeface="Lucida Sans"/>
        </a:font>
        <a:srgbClr val="000000"/>
      </a:tcTxStyle>
      <a:tcStyle>
        <a:tcBdr>
          <a:left>
            <a:ln w="12700" cap="flat">
              <a:solidFill>
                <a:srgbClr val="EBEBEB"/>
              </a:solidFill>
              <a:prstDash val="solid"/>
              <a:miter lim="400000"/>
            </a:ln>
          </a:left>
          <a:right>
            <a:ln w="12700" cap="flat">
              <a:solidFill>
                <a:srgbClr val="EBEBEB"/>
              </a:solidFill>
              <a:prstDash val="solid"/>
              <a:miter lim="400000"/>
            </a:ln>
          </a:right>
          <a:top>
            <a:ln w="12700" cap="flat">
              <a:solidFill>
                <a:srgbClr val="EBEBEB"/>
              </a:solidFill>
              <a:prstDash val="solid"/>
              <a:miter lim="400000"/>
            </a:ln>
          </a:top>
          <a:bottom>
            <a:ln w="12700" cap="flat">
              <a:solidFill>
                <a:srgbClr val="EBEBEB"/>
              </a:solidFill>
              <a:prstDash val="solid"/>
              <a:miter lim="400000"/>
            </a:ln>
          </a:bottom>
          <a:insideH>
            <a:ln w="12700" cap="flat">
              <a:solidFill>
                <a:srgbClr val="EBEBEB"/>
              </a:solidFill>
              <a:prstDash val="solid"/>
              <a:miter lim="400000"/>
            </a:ln>
          </a:insideH>
          <a:insideV>
            <a:ln w="12700" cap="flat">
              <a:solidFill>
                <a:srgbClr val="EBEBEB"/>
              </a:solidFill>
              <a:prstDash val="solid"/>
              <a:miter lim="400000"/>
            </a:ln>
          </a:insideV>
        </a:tcBdr>
        <a:fill>
          <a:noFill/>
        </a:fill>
      </a:tcStyle>
    </a:firstRow>
  </a:tblStyle>
  <a:tblStyle styleId="{DD9CBF1E-DFE0-488D-B0F1-8F7C9699B0B2}" styleName="">
    <a:tblBg/>
    <a:wholeTbl>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Comic Sans MS"/>
          <a:ea typeface="Comic Sans MS"/>
          <a:cs typeface="Comic Sans MS"/>
        </a:font>
        <a:srgbClr val="0048AA"/>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DE8A719A-2513-455F-94AF-7F6580E62302}" styleName="">
    <a:tblBg/>
    <a:wholeTbl>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Comic Sans MS"/>
          <a:ea typeface="Comic Sans MS"/>
          <a:cs typeface="Comic Sans MS"/>
        </a:font>
        <a:srgbClr val="0048AA"/>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32" autoAdjust="0"/>
    <p:restoredTop sz="95758" autoAdjust="0"/>
  </p:normalViewPr>
  <p:slideViewPr>
    <p:cSldViewPr snapToGrid="0">
      <p:cViewPr varScale="1">
        <p:scale>
          <a:sx n="45" d="100"/>
          <a:sy n="45" d="100"/>
        </p:scale>
        <p:origin x="264" y="51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7" d="100"/>
          <a:sy n="87" d="100"/>
        </p:scale>
        <p:origin x="384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18T09:25:26.560"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527EF-9BDA-4238-B827-321E0F34E8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EC35EA1-9ABB-40F5-AAAE-61A36E5D51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CBECEF-48F3-4CB4-805B-408F3A2DD8C4}" type="datetimeFigureOut">
              <a:rPr lang="en-US" smtClean="0"/>
              <a:t>5/24/21</a:t>
            </a:fld>
            <a:endParaRPr lang="en-US"/>
          </a:p>
        </p:txBody>
      </p:sp>
      <p:sp>
        <p:nvSpPr>
          <p:cNvPr id="4" name="Footer Placeholder 3">
            <a:extLst>
              <a:ext uri="{FF2B5EF4-FFF2-40B4-BE49-F238E27FC236}">
                <a16:creationId xmlns:a16="http://schemas.microsoft.com/office/drawing/2014/main" id="{9AC1C19A-4193-4560-90EB-02E45CDF7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CEEE875-7AA1-47C1-9357-9CA05A20DE7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E88F1B-BAB2-4885-8CAC-7B8188C40CF0}" type="slidenum">
              <a:rPr lang="en-US" smtClean="0"/>
              <a:t>‹#›</a:t>
            </a:fld>
            <a:endParaRPr lang="en-US"/>
          </a:p>
        </p:txBody>
      </p:sp>
    </p:spTree>
    <p:extLst>
      <p:ext uri="{BB962C8B-B14F-4D97-AF65-F5344CB8AC3E}">
        <p14:creationId xmlns:p14="http://schemas.microsoft.com/office/powerpoint/2010/main" val="240793375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17:14:48.621"/>
    </inkml:context>
    <inkml:brush xml:id="br0">
      <inkml:brushProperty name="width" value="0.05292" units="cm"/>
      <inkml:brushProperty name="height" value="0.05292" units="cm"/>
      <inkml:brushProperty name="color" value="#FF0000"/>
    </inkml:brush>
  </inkml:definitions>
  <inkml:trace contextRef="#ctx0" brushRef="#br0">35300 25013 24575,'0'0'0</inkml:trace>
  <inkml:trace contextRef="#ctx0" brushRef="#br0" timeOffset="1918">35300 25013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0" name="Shape 80"/>
          <p:cNvSpPr>
            <a:spLocks noGrp="1" noRot="1" noChangeAspect="1"/>
          </p:cNvSpPr>
          <p:nvPr>
            <p:ph type="sldImg"/>
          </p:nvPr>
        </p:nvSpPr>
        <p:spPr>
          <a:xfrm>
            <a:off x="1143000" y="685800"/>
            <a:ext cx="4572000" cy="3429000"/>
          </a:xfrm>
          <a:prstGeom prst="rect">
            <a:avLst/>
          </a:prstGeom>
        </p:spPr>
        <p:txBody>
          <a:bodyPr/>
          <a:lstStyle/>
          <a:p>
            <a:endParaRPr/>
          </a:p>
        </p:txBody>
      </p:sp>
      <p:sp>
        <p:nvSpPr>
          <p:cNvPr id="81" name="Shape 8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647700" latinLnBrk="0">
      <a:defRPr sz="1600">
        <a:latin typeface="Lucida Grande"/>
        <a:ea typeface="Lucida Grande"/>
        <a:cs typeface="Lucida Grande"/>
        <a:sym typeface="Lucida Grande"/>
      </a:defRPr>
    </a:lvl1pPr>
    <a:lvl2pPr indent="228600" defTabSz="647700" latinLnBrk="0">
      <a:defRPr sz="1600">
        <a:latin typeface="Lucida Grande"/>
        <a:ea typeface="Lucida Grande"/>
        <a:cs typeface="Lucida Grande"/>
        <a:sym typeface="Lucida Grande"/>
      </a:defRPr>
    </a:lvl2pPr>
    <a:lvl3pPr indent="457200" defTabSz="647700" latinLnBrk="0">
      <a:defRPr sz="1600">
        <a:latin typeface="Lucida Grande"/>
        <a:ea typeface="Lucida Grande"/>
        <a:cs typeface="Lucida Grande"/>
        <a:sym typeface="Lucida Grande"/>
      </a:defRPr>
    </a:lvl3pPr>
    <a:lvl4pPr indent="685800" defTabSz="647700" latinLnBrk="0">
      <a:defRPr sz="1600">
        <a:latin typeface="Lucida Grande"/>
        <a:ea typeface="Lucida Grande"/>
        <a:cs typeface="Lucida Grande"/>
        <a:sym typeface="Lucida Grande"/>
      </a:defRPr>
    </a:lvl4pPr>
    <a:lvl5pPr indent="914400" defTabSz="647700" latinLnBrk="0">
      <a:defRPr sz="1600">
        <a:latin typeface="Lucida Grande"/>
        <a:ea typeface="Lucida Grande"/>
        <a:cs typeface="Lucida Grande"/>
        <a:sym typeface="Lucida Grande"/>
      </a:defRPr>
    </a:lvl5pPr>
    <a:lvl6pPr indent="1143000" defTabSz="647700" latinLnBrk="0">
      <a:defRPr sz="1600">
        <a:latin typeface="Lucida Grande"/>
        <a:ea typeface="Lucida Grande"/>
        <a:cs typeface="Lucida Grande"/>
        <a:sym typeface="Lucida Grande"/>
      </a:defRPr>
    </a:lvl6pPr>
    <a:lvl7pPr indent="1371600" defTabSz="647700" latinLnBrk="0">
      <a:defRPr sz="1600">
        <a:latin typeface="Lucida Grande"/>
        <a:ea typeface="Lucida Grande"/>
        <a:cs typeface="Lucida Grande"/>
        <a:sym typeface="Lucida Grande"/>
      </a:defRPr>
    </a:lvl7pPr>
    <a:lvl8pPr indent="1600200" defTabSz="647700" latinLnBrk="0">
      <a:defRPr sz="1600">
        <a:latin typeface="Lucida Grande"/>
        <a:ea typeface="Lucida Grande"/>
        <a:cs typeface="Lucida Grande"/>
        <a:sym typeface="Lucida Grande"/>
      </a:defRPr>
    </a:lvl8pPr>
    <a:lvl9pPr indent="1828800" defTabSz="647700" latinLnBrk="0">
      <a:defRPr sz="16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b="1" i="0" dirty="0">
                <a:effectLst/>
                <a:latin typeface="Lucida Grande"/>
                <a:ea typeface="Lucida Grande"/>
                <a:cs typeface="Lucida Grande"/>
                <a:sym typeface="Lucida Grande"/>
              </a:rPr>
              <a:t>(12.1) Searching</a:t>
            </a:r>
            <a:endParaRPr lang="en-US" sz="1600" b="0" i="0" dirty="0">
              <a:effectLst/>
              <a:latin typeface="Lucida Grande"/>
              <a:ea typeface="Lucida Grande"/>
              <a:cs typeface="Lucida Grande"/>
              <a:sym typeface="Lucida Grande"/>
            </a:endParaRPr>
          </a:p>
          <a:p>
            <a:r>
              <a:rPr lang="en-US" sz="1600" b="0" i="0" dirty="0">
                <a:effectLst/>
                <a:latin typeface="Lucida Grande"/>
                <a:ea typeface="Lucida Grande"/>
                <a:cs typeface="Lucida Grande"/>
                <a:sym typeface="Lucida Grande"/>
              </a:rPr>
              <a:t>(12.1a) Given an array of values, write a linear(sequential) search method to locate a specified value in the array. If the value is not present in the array, indicate that.</a:t>
            </a:r>
          </a:p>
          <a:p>
            <a:r>
              <a:rPr lang="en-US" sz="1600" b="0" i="0" dirty="0">
                <a:effectLst/>
                <a:latin typeface="Lucida Grande"/>
                <a:ea typeface="Lucida Grande"/>
                <a:cs typeface="Lucida Grande"/>
                <a:sym typeface="Lucida Grande"/>
              </a:rPr>
              <a:t>(12.1b) Given an ordered array of values, write a non-recursive binary search method to locate a specified value in the array. If the value is not present in the array, indicate that.</a:t>
            </a:r>
          </a:p>
          <a:p>
            <a:r>
              <a:rPr lang="en-US" sz="1600" b="0" i="0" dirty="0">
                <a:effectLst/>
                <a:latin typeface="Lucida Grande"/>
                <a:ea typeface="Lucida Grande"/>
                <a:cs typeface="Lucida Grande"/>
                <a:sym typeface="Lucida Grande"/>
              </a:rPr>
              <a:t>(12.1c) Count the number of comparisons made when a given search algorithm is executed and the search key and the array of values are provided.</a:t>
            </a:r>
          </a:p>
          <a:p>
            <a:r>
              <a:rPr lang="en-US" sz="1600" b="0" i="0" dirty="0">
                <a:effectLst/>
                <a:latin typeface="Lucida Grande"/>
                <a:ea typeface="Lucida Grande"/>
                <a:cs typeface="Lucida Grande"/>
                <a:sym typeface="Lucida Grande"/>
              </a:rPr>
              <a:t>(12.1d) Identify all elements in a given array that are examined when a given search algorithm is executed and the search key and the array of values are provided.</a:t>
            </a:r>
          </a:p>
          <a:p>
            <a:r>
              <a:rPr lang="en-US" sz="1600" b="0" i="0" dirty="0">
                <a:effectLst/>
                <a:latin typeface="Lucida Grande"/>
                <a:ea typeface="Lucida Grande"/>
                <a:cs typeface="Lucida Grande"/>
                <a:sym typeface="Lucida Grande"/>
              </a:rPr>
              <a:t>(12.1e) Determine the best case, average case, and worst case Big-O analysis when a given search algorithm is executed and the search key and the array of values are provided.</a:t>
            </a:r>
          </a:p>
          <a:p>
            <a:r>
              <a:rPr lang="en-US" sz="1600" b="1" i="0" dirty="0">
                <a:effectLst/>
                <a:latin typeface="Lucida Grande"/>
                <a:ea typeface="Lucida Grande"/>
                <a:cs typeface="Lucida Grande"/>
                <a:sym typeface="Lucida Grande"/>
              </a:rPr>
              <a:t>(12.2) Sorting</a:t>
            </a:r>
            <a:endParaRPr lang="en-US" sz="1600" b="0" i="0" dirty="0">
              <a:effectLst/>
              <a:latin typeface="Lucida Grande"/>
              <a:ea typeface="Lucida Grande"/>
              <a:cs typeface="Lucida Grande"/>
              <a:sym typeface="Lucida Grande"/>
            </a:endParaRPr>
          </a:p>
          <a:p>
            <a:pPr lvl="1"/>
            <a:r>
              <a:rPr lang="en-US" sz="1600" b="0" i="0" dirty="0">
                <a:effectLst/>
                <a:latin typeface="Lucida Grande"/>
                <a:ea typeface="Lucida Grande"/>
                <a:cs typeface="Lucida Grande"/>
                <a:sym typeface="Lucida Grande"/>
              </a:rPr>
              <a:t>(12.2a) Given an array of values, give a step-by-step illustration of executing the </a:t>
            </a:r>
            <a:r>
              <a:rPr lang="en-US" sz="1600" b="1" i="1" dirty="0">
                <a:effectLst/>
                <a:latin typeface="Lucida Grande"/>
                <a:ea typeface="Lucida Grande"/>
                <a:cs typeface="Lucida Grande"/>
                <a:sym typeface="Lucida Grande"/>
              </a:rPr>
              <a:t>selection </a:t>
            </a:r>
            <a:r>
              <a:rPr lang="en-US" sz="1600" b="1" i="1" dirty="0" err="1">
                <a:effectLst/>
                <a:latin typeface="Lucida Grande"/>
                <a:ea typeface="Lucida Grande"/>
                <a:cs typeface="Lucida Grande"/>
                <a:sym typeface="Lucida Grande"/>
              </a:rPr>
              <a:t>sort</a:t>
            </a:r>
            <a:r>
              <a:rPr lang="en-US" sz="1600" b="0" i="0" dirty="0" err="1">
                <a:effectLst/>
                <a:latin typeface="Lucida Grande"/>
                <a:ea typeface="Lucida Grande"/>
                <a:cs typeface="Lucida Grande"/>
                <a:sym typeface="Lucida Grande"/>
              </a:rPr>
              <a:t>on</a:t>
            </a:r>
            <a:r>
              <a:rPr lang="en-US" sz="1600" b="0" i="0" dirty="0">
                <a:effectLst/>
                <a:latin typeface="Lucida Grande"/>
                <a:ea typeface="Lucida Grande"/>
                <a:cs typeface="Lucida Grande"/>
                <a:sym typeface="Lucida Grande"/>
              </a:rPr>
              <a:t> the array. State the array contents after each pass of the sort. </a:t>
            </a:r>
            <a:r>
              <a:rPr lang="en-US" sz="1600" b="1" i="1" u="sng" dirty="0">
                <a:effectLst/>
                <a:latin typeface="Lucida Grande"/>
                <a:ea typeface="Lucida Grande"/>
                <a:cs typeface="Lucida Grande"/>
                <a:sym typeface="Lucida Grande"/>
              </a:rPr>
              <a:t>Have to provide info on this…not in text.</a:t>
            </a:r>
            <a:endParaRPr lang="en-US" sz="1600" b="0" i="0" dirty="0">
              <a:effectLst/>
              <a:latin typeface="Lucida Grande"/>
              <a:ea typeface="Lucida Grande"/>
              <a:cs typeface="Lucida Grande"/>
              <a:sym typeface="Lucida Grande"/>
            </a:endParaRPr>
          </a:p>
          <a:p>
            <a:pPr lvl="1"/>
            <a:r>
              <a:rPr lang="en-US" sz="1600" b="0" i="0" dirty="0">
                <a:effectLst/>
                <a:latin typeface="Lucida Grande"/>
                <a:ea typeface="Lucida Grande"/>
                <a:cs typeface="Lucida Grande"/>
                <a:sym typeface="Lucida Grande"/>
              </a:rPr>
              <a:t>(12.2b) Given an array of values, give a step-by-step illustration of executing the </a:t>
            </a:r>
            <a:r>
              <a:rPr lang="en-US" sz="1600" b="1" i="1" dirty="0">
                <a:effectLst/>
                <a:latin typeface="Lucida Grande"/>
                <a:ea typeface="Lucida Grande"/>
                <a:cs typeface="Lucida Grande"/>
                <a:sym typeface="Lucida Grande"/>
              </a:rPr>
              <a:t>insertion </a:t>
            </a:r>
            <a:r>
              <a:rPr lang="en-US" sz="1600" b="1" i="1" dirty="0" err="1">
                <a:effectLst/>
                <a:latin typeface="Lucida Grande"/>
                <a:ea typeface="Lucida Grande"/>
                <a:cs typeface="Lucida Grande"/>
                <a:sym typeface="Lucida Grande"/>
              </a:rPr>
              <a:t>sort</a:t>
            </a:r>
            <a:r>
              <a:rPr lang="en-US" sz="1600" b="0" i="0" dirty="0" err="1">
                <a:effectLst/>
                <a:latin typeface="Lucida Grande"/>
                <a:ea typeface="Lucida Grande"/>
                <a:cs typeface="Lucida Grande"/>
                <a:sym typeface="Lucida Grande"/>
              </a:rPr>
              <a:t>on</a:t>
            </a:r>
            <a:r>
              <a:rPr lang="en-US" sz="1600" b="0" i="0" dirty="0">
                <a:effectLst/>
                <a:latin typeface="Lucida Grande"/>
                <a:ea typeface="Lucida Grande"/>
                <a:cs typeface="Lucida Grande"/>
                <a:sym typeface="Lucida Grande"/>
              </a:rPr>
              <a:t> the array. State the array contents after each pass of the sort.</a:t>
            </a:r>
          </a:p>
          <a:p>
            <a:pPr lvl="1"/>
            <a:r>
              <a:rPr lang="en-US" sz="1600" b="0" i="0" dirty="0">
                <a:effectLst/>
                <a:latin typeface="Lucida Grande"/>
                <a:ea typeface="Lucida Grande"/>
                <a:cs typeface="Lucida Grande"/>
                <a:sym typeface="Lucida Grande"/>
              </a:rPr>
              <a:t>(12.2c) Determine the best case, average case, and worst case Big-O analysis of the selection search.</a:t>
            </a:r>
          </a:p>
          <a:p>
            <a:pPr lvl="1"/>
            <a:r>
              <a:rPr lang="en-US" sz="1600" b="0" i="0" dirty="0">
                <a:effectLst/>
                <a:latin typeface="Lucida Grande"/>
                <a:ea typeface="Lucida Grande"/>
                <a:cs typeface="Lucida Grande"/>
                <a:sym typeface="Lucida Grande"/>
              </a:rPr>
              <a:t>(12.2d) Determine the best case, average case, and worst case Big-O analysis of the insertion search.</a:t>
            </a:r>
          </a:p>
          <a:p>
            <a:pPr lvl="1"/>
            <a:r>
              <a:rPr lang="en-US" sz="1600" b="0" i="0" dirty="0">
                <a:effectLst/>
                <a:latin typeface="Lucida Grande"/>
                <a:ea typeface="Lucida Grande"/>
                <a:cs typeface="Lucida Grande"/>
                <a:sym typeface="Lucida Grande"/>
              </a:rPr>
              <a:t>(12.2e) Write a program that sorts an array of numerical using the selection/insertion sort</a:t>
            </a:r>
          </a:p>
          <a:p>
            <a:pPr lvl="1"/>
            <a:r>
              <a:rPr lang="en-US" sz="1600" b="0" i="0" dirty="0">
                <a:effectLst/>
                <a:latin typeface="Lucida Grande"/>
                <a:ea typeface="Lucida Grande"/>
                <a:cs typeface="Lucida Grande"/>
                <a:sym typeface="Lucida Grande"/>
              </a:rPr>
              <a:t>(12.2f) Write a program that sorts an array of objects using the selection/insertion sort.</a:t>
            </a:r>
          </a:p>
          <a:p>
            <a:endParaRPr lang="en-US" dirty="0"/>
          </a:p>
        </p:txBody>
      </p:sp>
    </p:spTree>
    <p:extLst>
      <p:ext uri="{BB962C8B-B14F-4D97-AF65-F5344CB8AC3E}">
        <p14:creationId xmlns:p14="http://schemas.microsoft.com/office/powerpoint/2010/main" val="4110707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7367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170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06114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mj-lt"/>
              <a:buAutoNum type="arabicPeriod"/>
            </a:pPr>
            <a:r>
              <a:rPr lang="en-US" sz="2000" dirty="0"/>
              <a:t>Express the running time as a function of the input size</a:t>
            </a:r>
          </a:p>
          <a:p>
            <a:pPr marL="342900" indent="-342900">
              <a:buFont typeface="+mj-lt"/>
              <a:buAutoNum type="arabicPeriod"/>
            </a:pPr>
            <a:endParaRPr lang="en-US" sz="1200" dirty="0"/>
          </a:p>
          <a:p>
            <a:pPr marL="342900" indent="-342900">
              <a:buFont typeface="+mj-lt"/>
              <a:buAutoNum type="arabicPeriod"/>
            </a:pPr>
            <a:r>
              <a:rPr lang="en-US" sz="2000" dirty="0"/>
              <a:t>Simplify by keeping only the fastest growing term</a:t>
            </a:r>
          </a:p>
          <a:p>
            <a:pPr marL="742950" lvl="1" indent="-285750">
              <a:buFont typeface="Arial"/>
              <a:buChar char="•"/>
            </a:pPr>
            <a:r>
              <a:rPr lang="en-US" sz="2000" dirty="0"/>
              <a:t>Drop constants</a:t>
            </a:r>
          </a:p>
          <a:p>
            <a:pPr marL="742950" lvl="1" indent="-285750">
              <a:buFont typeface="Arial"/>
              <a:buChar char="•"/>
            </a:pPr>
            <a:r>
              <a:rPr lang="en-US" sz="2000" dirty="0"/>
              <a:t>Drop insignificant terms </a:t>
            </a:r>
          </a:p>
          <a:p>
            <a:endParaRPr lang="en-US" dirty="0"/>
          </a:p>
        </p:txBody>
      </p:sp>
      <p:sp>
        <p:nvSpPr>
          <p:cNvPr id="4" name="Slide Number Placeholder 3"/>
          <p:cNvSpPr>
            <a:spLocks noGrp="1"/>
          </p:cNvSpPr>
          <p:nvPr>
            <p:ph type="sldNum" sz="quarter" idx="10"/>
          </p:nvPr>
        </p:nvSpPr>
        <p:spPr/>
        <p:txBody>
          <a:bodyPr/>
          <a:lstStyle/>
          <a:p>
            <a:fld id="{2137177D-C119-AE42-AD10-29EB90B7059C}" type="slidenum">
              <a:rPr lang="en-US" smtClean="0"/>
              <a:t>21</a:t>
            </a:fld>
            <a:endParaRPr lang="en-US"/>
          </a:p>
        </p:txBody>
      </p:sp>
    </p:spTree>
    <p:extLst>
      <p:ext uri="{BB962C8B-B14F-4D97-AF65-F5344CB8AC3E}">
        <p14:creationId xmlns:p14="http://schemas.microsoft.com/office/powerpoint/2010/main" val="3128384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mj-lt"/>
              <a:buAutoNum type="arabicPeriod"/>
            </a:pPr>
            <a:r>
              <a:rPr lang="en-US" sz="2000" dirty="0"/>
              <a:t>Express the running time as a function of the input size</a:t>
            </a:r>
          </a:p>
          <a:p>
            <a:pPr marL="342900" indent="-342900">
              <a:buFont typeface="+mj-lt"/>
              <a:buAutoNum type="arabicPeriod"/>
            </a:pPr>
            <a:endParaRPr lang="en-US" sz="1200" dirty="0"/>
          </a:p>
          <a:p>
            <a:pPr marL="342900" indent="-342900">
              <a:buFont typeface="+mj-lt"/>
              <a:buAutoNum type="arabicPeriod"/>
            </a:pPr>
            <a:r>
              <a:rPr lang="en-US" sz="2000" dirty="0"/>
              <a:t>Simplify by keeping only the fastest growing term</a:t>
            </a:r>
          </a:p>
          <a:p>
            <a:pPr marL="742950" lvl="1" indent="-285750">
              <a:buFont typeface="Arial"/>
              <a:buChar char="•"/>
            </a:pPr>
            <a:r>
              <a:rPr lang="en-US" sz="2000" dirty="0"/>
              <a:t>Drop constants</a:t>
            </a:r>
          </a:p>
          <a:p>
            <a:pPr marL="742950" lvl="1" indent="-285750">
              <a:buFont typeface="Arial"/>
              <a:buChar char="•"/>
            </a:pPr>
            <a:r>
              <a:rPr lang="en-US" sz="2000" dirty="0"/>
              <a:t>Drop insignificant terms </a:t>
            </a:r>
          </a:p>
          <a:p>
            <a:endParaRPr lang="en-US" dirty="0"/>
          </a:p>
        </p:txBody>
      </p:sp>
      <p:sp>
        <p:nvSpPr>
          <p:cNvPr id="4" name="Slide Number Placeholder 3"/>
          <p:cNvSpPr>
            <a:spLocks noGrp="1"/>
          </p:cNvSpPr>
          <p:nvPr>
            <p:ph type="sldNum" sz="quarter" idx="10"/>
          </p:nvPr>
        </p:nvSpPr>
        <p:spPr/>
        <p:txBody>
          <a:bodyPr/>
          <a:lstStyle/>
          <a:p>
            <a:fld id="{2137177D-C119-AE42-AD10-29EB90B7059C}" type="slidenum">
              <a:rPr lang="en-US" smtClean="0"/>
              <a:t>22</a:t>
            </a:fld>
            <a:endParaRPr lang="en-US"/>
          </a:p>
        </p:txBody>
      </p:sp>
    </p:spTree>
    <p:extLst>
      <p:ext uri="{BB962C8B-B14F-4D97-AF65-F5344CB8AC3E}">
        <p14:creationId xmlns:p14="http://schemas.microsoft.com/office/powerpoint/2010/main" val="953540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mj-lt"/>
              <a:buAutoNum type="arabicPeriod"/>
            </a:pPr>
            <a:r>
              <a:rPr lang="en-US" sz="2000" dirty="0"/>
              <a:t>Express the running time as a function of the input size</a:t>
            </a:r>
          </a:p>
          <a:p>
            <a:pPr marL="342900" indent="-342900">
              <a:buFont typeface="+mj-lt"/>
              <a:buAutoNum type="arabicPeriod"/>
            </a:pPr>
            <a:endParaRPr lang="en-US" sz="1200" dirty="0"/>
          </a:p>
          <a:p>
            <a:pPr marL="342900" indent="-342900">
              <a:buFont typeface="+mj-lt"/>
              <a:buAutoNum type="arabicPeriod"/>
            </a:pPr>
            <a:r>
              <a:rPr lang="en-US" sz="2000" dirty="0"/>
              <a:t>Simplify by keeping only the fastest growing term</a:t>
            </a:r>
          </a:p>
          <a:p>
            <a:pPr marL="742950" lvl="1" indent="-285750">
              <a:buFont typeface="Arial"/>
              <a:buChar char="•"/>
            </a:pPr>
            <a:r>
              <a:rPr lang="en-US" sz="2000" dirty="0"/>
              <a:t>Drop constants</a:t>
            </a:r>
          </a:p>
          <a:p>
            <a:pPr marL="742950" lvl="1" indent="-285750">
              <a:buFont typeface="Arial"/>
              <a:buChar char="•"/>
            </a:pPr>
            <a:r>
              <a:rPr lang="en-US" sz="2000" dirty="0"/>
              <a:t>Drop insignificant terms </a:t>
            </a:r>
          </a:p>
          <a:p>
            <a:endParaRPr lang="en-US" dirty="0"/>
          </a:p>
        </p:txBody>
      </p:sp>
      <p:sp>
        <p:nvSpPr>
          <p:cNvPr id="4" name="Slide Number Placeholder 3"/>
          <p:cNvSpPr>
            <a:spLocks noGrp="1"/>
          </p:cNvSpPr>
          <p:nvPr>
            <p:ph type="sldNum" sz="quarter" idx="10"/>
          </p:nvPr>
        </p:nvSpPr>
        <p:spPr/>
        <p:txBody>
          <a:bodyPr/>
          <a:lstStyle/>
          <a:p>
            <a:fld id="{2137177D-C119-AE42-AD10-29EB90B7059C}" type="slidenum">
              <a:rPr lang="en-US" smtClean="0"/>
              <a:t>23</a:t>
            </a:fld>
            <a:endParaRPr lang="en-US"/>
          </a:p>
        </p:txBody>
      </p:sp>
    </p:spTree>
    <p:extLst>
      <p:ext uri="{BB962C8B-B14F-4D97-AF65-F5344CB8AC3E}">
        <p14:creationId xmlns:p14="http://schemas.microsoft.com/office/powerpoint/2010/main" val="2694397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mj-lt"/>
              <a:buAutoNum type="arabicPeriod"/>
            </a:pPr>
            <a:r>
              <a:rPr lang="en-US" sz="2000" dirty="0"/>
              <a:t>Express the running time as a function of the input size</a:t>
            </a:r>
          </a:p>
          <a:p>
            <a:pPr marL="342900" indent="-342900">
              <a:buFont typeface="+mj-lt"/>
              <a:buAutoNum type="arabicPeriod"/>
            </a:pPr>
            <a:endParaRPr lang="en-US" sz="1200" dirty="0"/>
          </a:p>
          <a:p>
            <a:pPr marL="342900" indent="-342900">
              <a:buFont typeface="+mj-lt"/>
              <a:buAutoNum type="arabicPeriod"/>
            </a:pPr>
            <a:r>
              <a:rPr lang="en-US" sz="2000" dirty="0"/>
              <a:t>Simplify by keeping only the fastest growing term</a:t>
            </a:r>
          </a:p>
          <a:p>
            <a:pPr marL="742950" lvl="1" indent="-285750">
              <a:buFont typeface="Arial"/>
              <a:buChar char="•"/>
            </a:pPr>
            <a:r>
              <a:rPr lang="en-US" sz="2000" dirty="0"/>
              <a:t>Drop constants</a:t>
            </a:r>
          </a:p>
          <a:p>
            <a:pPr marL="742950" lvl="1" indent="-285750">
              <a:buFont typeface="Arial"/>
              <a:buChar char="•"/>
            </a:pPr>
            <a:r>
              <a:rPr lang="en-US" sz="2000" dirty="0"/>
              <a:t>Drop insignificant terms </a:t>
            </a:r>
          </a:p>
          <a:p>
            <a:endParaRPr lang="en-US" dirty="0"/>
          </a:p>
        </p:txBody>
      </p:sp>
      <p:sp>
        <p:nvSpPr>
          <p:cNvPr id="4" name="Slide Number Placeholder 3"/>
          <p:cNvSpPr>
            <a:spLocks noGrp="1"/>
          </p:cNvSpPr>
          <p:nvPr>
            <p:ph type="sldNum" sz="quarter" idx="10"/>
          </p:nvPr>
        </p:nvSpPr>
        <p:spPr/>
        <p:txBody>
          <a:bodyPr/>
          <a:lstStyle/>
          <a:p>
            <a:fld id="{2137177D-C119-AE42-AD10-29EB90B7059C}" type="slidenum">
              <a:rPr lang="en-US" smtClean="0"/>
              <a:t>24</a:t>
            </a:fld>
            <a:endParaRPr lang="en-US"/>
          </a:p>
        </p:txBody>
      </p:sp>
    </p:spTree>
    <p:extLst>
      <p:ext uri="{BB962C8B-B14F-4D97-AF65-F5344CB8AC3E}">
        <p14:creationId xmlns:p14="http://schemas.microsoft.com/office/powerpoint/2010/main" val="2224172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mj-lt"/>
              <a:buAutoNum type="arabicPeriod"/>
            </a:pPr>
            <a:r>
              <a:rPr lang="en-US" sz="2000" dirty="0"/>
              <a:t>Express the running time as a function of the input size</a:t>
            </a:r>
          </a:p>
          <a:p>
            <a:pPr marL="342900" indent="-342900">
              <a:buFont typeface="+mj-lt"/>
              <a:buAutoNum type="arabicPeriod"/>
            </a:pPr>
            <a:endParaRPr lang="en-US" sz="1200" dirty="0"/>
          </a:p>
          <a:p>
            <a:pPr marL="342900" indent="-342900">
              <a:buFont typeface="+mj-lt"/>
              <a:buAutoNum type="arabicPeriod"/>
            </a:pPr>
            <a:r>
              <a:rPr lang="en-US" sz="2000" dirty="0"/>
              <a:t>Simplify by keeping only the fastest growing term</a:t>
            </a:r>
          </a:p>
          <a:p>
            <a:pPr marL="742950" lvl="1" indent="-285750">
              <a:buFont typeface="Arial"/>
              <a:buChar char="•"/>
            </a:pPr>
            <a:r>
              <a:rPr lang="en-US" sz="2000" dirty="0"/>
              <a:t>Drop constants</a:t>
            </a:r>
          </a:p>
          <a:p>
            <a:pPr marL="742950" lvl="1" indent="-285750">
              <a:buFont typeface="Arial"/>
              <a:buChar char="•"/>
            </a:pPr>
            <a:r>
              <a:rPr lang="en-US" sz="2000" dirty="0"/>
              <a:t>Drop insignificant terms </a:t>
            </a:r>
          </a:p>
          <a:p>
            <a:endParaRPr lang="en-US" dirty="0"/>
          </a:p>
        </p:txBody>
      </p:sp>
      <p:sp>
        <p:nvSpPr>
          <p:cNvPr id="4" name="Slide Number Placeholder 3"/>
          <p:cNvSpPr>
            <a:spLocks noGrp="1"/>
          </p:cNvSpPr>
          <p:nvPr>
            <p:ph type="sldNum" sz="quarter" idx="10"/>
          </p:nvPr>
        </p:nvSpPr>
        <p:spPr/>
        <p:txBody>
          <a:bodyPr/>
          <a:lstStyle/>
          <a:p>
            <a:fld id="{2137177D-C119-AE42-AD10-29EB90B7059C}" type="slidenum">
              <a:rPr lang="en-US" smtClean="0"/>
              <a:t>25</a:t>
            </a:fld>
            <a:endParaRPr lang="en-US"/>
          </a:p>
        </p:txBody>
      </p:sp>
    </p:spTree>
    <p:extLst>
      <p:ext uri="{BB962C8B-B14F-4D97-AF65-F5344CB8AC3E}">
        <p14:creationId xmlns:p14="http://schemas.microsoft.com/office/powerpoint/2010/main" val="626700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mj-lt"/>
              <a:buAutoNum type="arabicPeriod"/>
            </a:pPr>
            <a:r>
              <a:rPr lang="en-US" sz="2000" dirty="0"/>
              <a:t>Express the running time as a function of the input size</a:t>
            </a:r>
          </a:p>
          <a:p>
            <a:pPr marL="342900" indent="-342900">
              <a:buFont typeface="+mj-lt"/>
              <a:buAutoNum type="arabicPeriod"/>
            </a:pPr>
            <a:endParaRPr lang="en-US" sz="1200" dirty="0"/>
          </a:p>
          <a:p>
            <a:pPr marL="342900" indent="-342900">
              <a:buFont typeface="+mj-lt"/>
              <a:buAutoNum type="arabicPeriod"/>
            </a:pPr>
            <a:r>
              <a:rPr lang="en-US" sz="2000" dirty="0"/>
              <a:t>Simplify by keeping only the fastest growing term</a:t>
            </a:r>
          </a:p>
          <a:p>
            <a:pPr marL="742950" lvl="1" indent="-285750">
              <a:buFont typeface="Arial"/>
              <a:buChar char="•"/>
            </a:pPr>
            <a:r>
              <a:rPr lang="en-US" sz="2000" dirty="0"/>
              <a:t>Drop constants</a:t>
            </a:r>
          </a:p>
          <a:p>
            <a:pPr marL="742950" lvl="1" indent="-285750">
              <a:buFont typeface="Arial"/>
              <a:buChar char="•"/>
            </a:pPr>
            <a:r>
              <a:rPr lang="en-US" sz="2000" dirty="0"/>
              <a:t>Drop insignificant terms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137177D-C119-AE42-AD10-29EB90B7059C}" type="slidenum">
              <a:rPr lang="en-US" smtClean="0"/>
              <a:t>26</a:t>
            </a:fld>
            <a:endParaRPr lang="en-US"/>
          </a:p>
        </p:txBody>
      </p:sp>
    </p:spTree>
    <p:extLst>
      <p:ext uri="{BB962C8B-B14F-4D97-AF65-F5344CB8AC3E}">
        <p14:creationId xmlns:p14="http://schemas.microsoft.com/office/powerpoint/2010/main" val="1120192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8868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505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6899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0106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8806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647700" eaLnBrk="1" fontAlgn="auto" latinLnBrk="0" hangingPunct="1">
              <a:lnSpc>
                <a:spcPct val="100000"/>
              </a:lnSpc>
              <a:spcBef>
                <a:spcPts val="0"/>
              </a:spcBef>
              <a:spcAft>
                <a:spcPts val="0"/>
              </a:spcAft>
              <a:buClrTx/>
              <a:buSzTx/>
              <a:buFontTx/>
              <a:buNone/>
              <a:tabLst/>
              <a:defRPr/>
            </a:pPr>
            <a:r>
              <a:rPr lang="en-US" sz="1600" b="0" i="0" dirty="0">
                <a:effectLst/>
                <a:latin typeface="Lucida Grande"/>
                <a:ea typeface="Lucida Grande"/>
                <a:cs typeface="Lucida Grande"/>
                <a:sym typeface="Lucida Grande"/>
              </a:rPr>
              <a:t>(12.1e) Determine the best case, average case, and worst case Big-O analysis when a given search algorithm is executed and the search key and the array of values are provided.</a:t>
            </a:r>
          </a:p>
          <a:p>
            <a:endParaRPr lang="en-US" dirty="0"/>
          </a:p>
        </p:txBody>
      </p:sp>
    </p:spTree>
    <p:extLst>
      <p:ext uri="{BB962C8B-B14F-4D97-AF65-F5344CB8AC3E}">
        <p14:creationId xmlns:p14="http://schemas.microsoft.com/office/powerpoint/2010/main" val="3409871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20190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3161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0928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7232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dirty="0">
                <a:effectLst/>
                <a:latin typeface="Lucida Grande"/>
                <a:ea typeface="Lucida Grande"/>
                <a:cs typeface="Lucida Grande"/>
                <a:sym typeface="Lucida Grande"/>
              </a:rPr>
              <a:t>1  7  12  14  19  11  6  18  8  20  </a:t>
            </a:r>
          </a:p>
          <a:p>
            <a:r>
              <a:rPr lang="en-US" sz="1600" dirty="0">
                <a:effectLst/>
                <a:latin typeface="Lucida Grande"/>
                <a:ea typeface="Lucida Grande"/>
                <a:cs typeface="Lucida Grande"/>
                <a:sym typeface="Lucida Grande"/>
              </a:rPr>
              <a:t>1  6  12  14  19  11  7  18  8  20  </a:t>
            </a:r>
          </a:p>
          <a:p>
            <a:r>
              <a:rPr lang="en-US" sz="1600" dirty="0">
                <a:effectLst/>
                <a:latin typeface="Lucida Grande"/>
                <a:ea typeface="Lucida Grande"/>
                <a:cs typeface="Lucida Grande"/>
                <a:sym typeface="Lucida Grande"/>
              </a:rPr>
              <a:t>1  6  7  14  19  11  12  18  8  20  </a:t>
            </a:r>
          </a:p>
          <a:p>
            <a:r>
              <a:rPr lang="en-US" sz="1600" dirty="0">
                <a:effectLst/>
                <a:latin typeface="Lucida Grande"/>
                <a:ea typeface="Lucida Grande"/>
                <a:cs typeface="Lucida Grande"/>
                <a:sym typeface="Lucida Grande"/>
              </a:rPr>
              <a:t>1  6  7  8  19  11  12  18  14  20  </a:t>
            </a:r>
          </a:p>
          <a:p>
            <a:r>
              <a:rPr lang="en-US" sz="1600" dirty="0">
                <a:effectLst/>
                <a:latin typeface="Lucida Grande"/>
                <a:ea typeface="Lucida Grande"/>
                <a:cs typeface="Lucida Grande"/>
                <a:sym typeface="Lucida Grande"/>
              </a:rPr>
              <a:t>1  6  7  8  11  19  12  18  14  20  </a:t>
            </a:r>
          </a:p>
          <a:p>
            <a:r>
              <a:rPr lang="en-US" sz="1600" dirty="0">
                <a:effectLst/>
                <a:latin typeface="Lucida Grande"/>
                <a:ea typeface="Lucida Grande"/>
                <a:cs typeface="Lucida Grande"/>
                <a:sym typeface="Lucida Grande"/>
              </a:rPr>
              <a:t>1  6  7  8  11  12  19  18  14  20  </a:t>
            </a:r>
          </a:p>
          <a:p>
            <a:r>
              <a:rPr lang="en-US" sz="1600" dirty="0">
                <a:effectLst/>
                <a:latin typeface="Lucida Grande"/>
                <a:ea typeface="Lucida Grande"/>
                <a:cs typeface="Lucida Grande"/>
                <a:sym typeface="Lucida Grande"/>
              </a:rPr>
              <a:t>1  6  7  8  11  12  14  18  19  20  </a:t>
            </a:r>
          </a:p>
          <a:p>
            <a:r>
              <a:rPr lang="en-US" sz="1600" dirty="0">
                <a:effectLst/>
                <a:latin typeface="Lucida Grande"/>
                <a:ea typeface="Lucida Grande"/>
                <a:cs typeface="Lucida Grande"/>
                <a:sym typeface="Lucida Grande"/>
              </a:rPr>
              <a:t>1  6  7  8  11  12  14  18  19  20  </a:t>
            </a:r>
          </a:p>
          <a:p>
            <a:r>
              <a:rPr lang="en-US" sz="1600" dirty="0">
                <a:effectLst/>
                <a:latin typeface="Lucida Grande"/>
                <a:ea typeface="Lucida Grande"/>
                <a:cs typeface="Lucida Grande"/>
                <a:sym typeface="Lucida Grande"/>
              </a:rPr>
              <a:t>1  6  7  8  11  12  14  18  19  20  </a:t>
            </a:r>
          </a:p>
          <a:p>
            <a:r>
              <a:rPr lang="en-US" sz="1600" dirty="0">
                <a:effectLst/>
                <a:latin typeface="Lucida Grande"/>
                <a:ea typeface="Lucida Grande"/>
                <a:cs typeface="Lucida Grande"/>
                <a:sym typeface="Lucida Grande"/>
              </a:rPr>
              <a:t>1  6  7  8  11  12  14  18  19  20 </a:t>
            </a:r>
          </a:p>
          <a:p>
            <a:endParaRPr lang="en-US" dirty="0"/>
          </a:p>
        </p:txBody>
      </p:sp>
      <p:sp>
        <p:nvSpPr>
          <p:cNvPr id="4" name="Slide Number Placeholder 3"/>
          <p:cNvSpPr>
            <a:spLocks noGrp="1"/>
          </p:cNvSpPr>
          <p:nvPr>
            <p:ph type="sldNum" sz="quarter" idx="5"/>
          </p:nvPr>
        </p:nvSpPr>
        <p:spPr/>
        <p:txBody>
          <a:bodyPr/>
          <a:lstStyle/>
          <a:p>
            <a:fld id="{417D7E4E-B5BD-6343-AD0D-B359C87B91BE}" type="slidenum">
              <a:rPr lang="en-US" smtClean="0"/>
              <a:t>38</a:t>
            </a:fld>
            <a:endParaRPr lang="en-US"/>
          </a:p>
        </p:txBody>
      </p:sp>
    </p:spTree>
    <p:extLst>
      <p:ext uri="{BB962C8B-B14F-4D97-AF65-F5344CB8AC3E}">
        <p14:creationId xmlns:p14="http://schemas.microsoft.com/office/powerpoint/2010/main" val="2676803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5955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6382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8293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N^2 always</a:t>
            </a:r>
          </a:p>
        </p:txBody>
      </p:sp>
    </p:spTree>
    <p:extLst>
      <p:ext uri="{BB962C8B-B14F-4D97-AF65-F5344CB8AC3E}">
        <p14:creationId xmlns:p14="http://schemas.microsoft.com/office/powerpoint/2010/main" val="2523919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417D7E4E-B5BD-6343-AD0D-B359C87B91BE}" type="slidenum">
              <a:rPr lang="en-US" smtClean="0"/>
              <a:t>47</a:t>
            </a:fld>
            <a:endParaRPr lang="en-US"/>
          </a:p>
        </p:txBody>
      </p:sp>
    </p:spTree>
    <p:extLst>
      <p:ext uri="{BB962C8B-B14F-4D97-AF65-F5344CB8AC3E}">
        <p14:creationId xmlns:p14="http://schemas.microsoft.com/office/powerpoint/2010/main" val="933424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417D7E4E-B5BD-6343-AD0D-B359C87B91BE}" type="slidenum">
              <a:rPr lang="en-US" smtClean="0"/>
              <a:t>48</a:t>
            </a:fld>
            <a:endParaRPr lang="en-US"/>
          </a:p>
        </p:txBody>
      </p:sp>
    </p:spTree>
    <p:extLst>
      <p:ext uri="{BB962C8B-B14F-4D97-AF65-F5344CB8AC3E}">
        <p14:creationId xmlns:p14="http://schemas.microsoft.com/office/powerpoint/2010/main" val="3893959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7D7E4E-B5BD-6343-AD0D-B359C87B91BE}" type="slidenum">
              <a:rPr lang="en-US" smtClean="0"/>
              <a:t>49</a:t>
            </a:fld>
            <a:endParaRPr lang="en-US"/>
          </a:p>
        </p:txBody>
      </p:sp>
    </p:spTree>
    <p:extLst>
      <p:ext uri="{BB962C8B-B14F-4D97-AF65-F5344CB8AC3E}">
        <p14:creationId xmlns:p14="http://schemas.microsoft.com/office/powerpoint/2010/main" val="2836761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Arithmetic series</a:t>
            </a:r>
          </a:p>
          <a:p>
            <a:r>
              <a:rPr lang="en-US" dirty="0"/>
              <a:t>From</a:t>
            </a:r>
            <a:r>
              <a:rPr lang="en-US" baseline="0" dirty="0"/>
              <a:t> </a:t>
            </a:r>
            <a:r>
              <a:rPr lang="en-US" baseline="0" dirty="0" err="1"/>
              <a:t>i</a:t>
            </a:r>
            <a:r>
              <a:rPr lang="en-US" baseline="0" dirty="0"/>
              <a:t>=0 to </a:t>
            </a:r>
            <a:r>
              <a:rPr lang="en-US" baseline="0" dirty="0" err="1"/>
              <a:t>i</a:t>
            </a:r>
            <a:r>
              <a:rPr lang="en-US" baseline="0" dirty="0"/>
              <a:t>=n SUM(x) = 1+2+3+4 = 10</a:t>
            </a:r>
          </a:p>
          <a:p>
            <a:r>
              <a:rPr lang="en-US" dirty="0"/>
              <a:t>(n(n+1))/2 = (4(4+1))/2 =&gt; The sum is n times the average of the first and last terms</a:t>
            </a:r>
          </a:p>
        </p:txBody>
      </p:sp>
      <p:sp>
        <p:nvSpPr>
          <p:cNvPr id="4" name="Slide Number Placeholder 3"/>
          <p:cNvSpPr>
            <a:spLocks noGrp="1"/>
          </p:cNvSpPr>
          <p:nvPr>
            <p:ph type="sldNum" sz="quarter" idx="10"/>
          </p:nvPr>
        </p:nvSpPr>
        <p:spPr/>
        <p:txBody>
          <a:bodyPr/>
          <a:lstStyle/>
          <a:p>
            <a:fld id="{9F835345-A2D9-654F-B5F9-741ECD8AFF0D}" type="slidenum">
              <a:rPr lang="en-US" smtClean="0"/>
              <a:t>51</a:t>
            </a:fld>
            <a:endParaRPr lang="en-US"/>
          </a:p>
        </p:txBody>
      </p:sp>
    </p:spTree>
    <p:extLst>
      <p:ext uri="{BB962C8B-B14F-4D97-AF65-F5344CB8AC3E}">
        <p14:creationId xmlns:p14="http://schemas.microsoft.com/office/powerpoint/2010/main" val="2140730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dirty="0">
                <a:effectLst/>
                <a:latin typeface="Lucida Grande"/>
                <a:ea typeface="Lucida Grande"/>
                <a:cs typeface="Lucida Grande"/>
                <a:sym typeface="Lucida Grande"/>
              </a:rPr>
              <a:t>4  25  16  32  76  9  12  15  25  89  </a:t>
            </a:r>
          </a:p>
          <a:p>
            <a:r>
              <a:rPr lang="en-US" sz="1600" dirty="0">
                <a:effectLst/>
                <a:latin typeface="Lucida Grande"/>
                <a:ea typeface="Lucida Grande"/>
                <a:cs typeface="Lucida Grande"/>
                <a:sym typeface="Lucida Grande"/>
              </a:rPr>
              <a:t>4  16  25  32  76  9  12  15  25  89  </a:t>
            </a:r>
          </a:p>
          <a:p>
            <a:r>
              <a:rPr lang="en-US" sz="1600" dirty="0">
                <a:effectLst/>
                <a:latin typeface="Lucida Grande"/>
                <a:ea typeface="Lucida Grande"/>
                <a:cs typeface="Lucida Grande"/>
                <a:sym typeface="Lucida Grande"/>
              </a:rPr>
              <a:t>4  16  25  32  76  9  12  15  25  89  </a:t>
            </a:r>
          </a:p>
          <a:p>
            <a:r>
              <a:rPr lang="en-US" sz="1600" dirty="0">
                <a:effectLst/>
                <a:latin typeface="Lucida Grande"/>
                <a:ea typeface="Lucida Grande"/>
                <a:cs typeface="Lucida Grande"/>
                <a:sym typeface="Lucida Grande"/>
              </a:rPr>
              <a:t>4  16  25  32  76  9  12  15  25  89  </a:t>
            </a:r>
          </a:p>
          <a:p>
            <a:r>
              <a:rPr lang="en-US" sz="1600" dirty="0">
                <a:effectLst/>
                <a:latin typeface="Lucida Grande"/>
                <a:ea typeface="Lucida Grande"/>
                <a:cs typeface="Lucida Grande"/>
                <a:sym typeface="Lucida Grande"/>
              </a:rPr>
              <a:t>4  9  16  25  32  76  12  15  25  89  </a:t>
            </a:r>
          </a:p>
          <a:p>
            <a:r>
              <a:rPr lang="en-US" sz="1600" dirty="0">
                <a:effectLst/>
                <a:latin typeface="Lucida Grande"/>
                <a:ea typeface="Lucida Grande"/>
                <a:cs typeface="Lucida Grande"/>
                <a:sym typeface="Lucida Grande"/>
              </a:rPr>
              <a:t>4  9  12  16  25  32  76  15  25  89  </a:t>
            </a:r>
          </a:p>
          <a:p>
            <a:r>
              <a:rPr lang="en-US" sz="1600" dirty="0">
                <a:effectLst/>
                <a:latin typeface="Lucida Grande"/>
                <a:ea typeface="Lucida Grande"/>
                <a:cs typeface="Lucida Grande"/>
                <a:sym typeface="Lucida Grande"/>
              </a:rPr>
              <a:t>4  9  12  15  16  25  32  76  25  89  </a:t>
            </a:r>
          </a:p>
          <a:p>
            <a:r>
              <a:rPr lang="en-US" sz="1600" dirty="0">
                <a:effectLst/>
                <a:latin typeface="Lucida Grande"/>
                <a:ea typeface="Lucida Grande"/>
                <a:cs typeface="Lucida Grande"/>
                <a:sym typeface="Lucida Grande"/>
              </a:rPr>
              <a:t>4  9  12  15  16  25  25  32  76  89  </a:t>
            </a:r>
          </a:p>
          <a:p>
            <a:r>
              <a:rPr lang="en-US" sz="1600" dirty="0">
                <a:effectLst/>
                <a:latin typeface="Lucida Grande"/>
                <a:ea typeface="Lucida Grande"/>
                <a:cs typeface="Lucida Grande"/>
                <a:sym typeface="Lucida Grande"/>
              </a:rPr>
              <a:t>4  9  12  15  16  25  25  32  76  89  </a:t>
            </a:r>
          </a:p>
          <a:p>
            <a:endParaRPr lang="en-US" dirty="0"/>
          </a:p>
        </p:txBody>
      </p:sp>
    </p:spTree>
    <p:extLst>
      <p:ext uri="{BB962C8B-B14F-4D97-AF65-F5344CB8AC3E}">
        <p14:creationId xmlns:p14="http://schemas.microsoft.com/office/powerpoint/2010/main" val="2487887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b="1" dirty="0">
                <a:effectLst/>
                <a:latin typeface="Lucida Grande"/>
                <a:ea typeface="Lucida Grande"/>
                <a:cs typeface="Lucida Grande"/>
                <a:sym typeface="Lucida Grande"/>
              </a:rPr>
              <a:t>4  25  16  32  76  9  12  15  25  89  </a:t>
            </a:r>
          </a:p>
          <a:p>
            <a:r>
              <a:rPr lang="en-US" sz="1600" b="1" dirty="0">
                <a:effectLst/>
                <a:latin typeface="Lucida Grande"/>
                <a:ea typeface="Lucida Grande"/>
                <a:cs typeface="Lucida Grande"/>
                <a:sym typeface="Lucida Grande"/>
              </a:rPr>
              <a:t>4  16  25  32  76  9  12  15  25  89  </a:t>
            </a:r>
          </a:p>
          <a:p>
            <a:r>
              <a:rPr lang="en-US" sz="1600" b="1" dirty="0">
                <a:effectLst/>
                <a:latin typeface="Lucida Grande"/>
                <a:ea typeface="Lucida Grande"/>
                <a:cs typeface="Lucida Grande"/>
                <a:sym typeface="Lucida Grande"/>
              </a:rPr>
              <a:t>4  16  25  32  76  9  12  15  25  89  </a:t>
            </a:r>
          </a:p>
          <a:p>
            <a:r>
              <a:rPr lang="en-US" sz="1600" b="1" dirty="0">
                <a:solidFill>
                  <a:srgbClr val="C00000"/>
                </a:solidFill>
                <a:effectLst/>
                <a:latin typeface="Lucida Grande"/>
                <a:ea typeface="Lucida Grande"/>
                <a:cs typeface="Lucida Grande"/>
                <a:sym typeface="Lucida Grande"/>
              </a:rPr>
              <a:t>4  16  25  32  76  9  12  15  25  89  </a:t>
            </a:r>
          </a:p>
          <a:p>
            <a:r>
              <a:rPr lang="en-US" sz="1600" dirty="0">
                <a:effectLst/>
                <a:latin typeface="Lucida Grande"/>
                <a:ea typeface="Lucida Grande"/>
                <a:cs typeface="Lucida Grande"/>
                <a:sym typeface="Lucida Grande"/>
              </a:rPr>
              <a:t>4  9  16  25  32  76  12  15  25  89  </a:t>
            </a:r>
          </a:p>
          <a:p>
            <a:r>
              <a:rPr lang="en-US" sz="1600" dirty="0">
                <a:effectLst/>
                <a:latin typeface="Lucida Grande"/>
                <a:ea typeface="Lucida Grande"/>
                <a:cs typeface="Lucida Grande"/>
                <a:sym typeface="Lucida Grande"/>
              </a:rPr>
              <a:t>4  9  12  16  25  32  76  15  25  89  </a:t>
            </a:r>
          </a:p>
          <a:p>
            <a:r>
              <a:rPr lang="en-US" sz="1600" dirty="0">
                <a:effectLst/>
                <a:latin typeface="Lucida Grande"/>
                <a:ea typeface="Lucida Grande"/>
                <a:cs typeface="Lucida Grande"/>
                <a:sym typeface="Lucida Grande"/>
              </a:rPr>
              <a:t>4  9  12  15  16  25  32  76  25  89  </a:t>
            </a:r>
          </a:p>
          <a:p>
            <a:r>
              <a:rPr lang="en-US" sz="1600" dirty="0">
                <a:effectLst/>
                <a:latin typeface="Lucida Grande"/>
                <a:ea typeface="Lucida Grande"/>
                <a:cs typeface="Lucida Grande"/>
                <a:sym typeface="Lucida Grande"/>
              </a:rPr>
              <a:t>4  9  12  15  16  25  25  32  76  89  </a:t>
            </a:r>
          </a:p>
          <a:p>
            <a:r>
              <a:rPr lang="en-US" sz="1600" dirty="0">
                <a:effectLst/>
                <a:latin typeface="Lucida Grande"/>
                <a:ea typeface="Lucida Grande"/>
                <a:cs typeface="Lucida Grande"/>
                <a:sym typeface="Lucida Grande"/>
              </a:rPr>
              <a:t>4  9  12  15  16  25  25  32  76  89  </a:t>
            </a:r>
          </a:p>
          <a:p>
            <a:endParaRPr lang="en-US" dirty="0"/>
          </a:p>
        </p:txBody>
      </p:sp>
    </p:spTree>
    <p:extLst>
      <p:ext uri="{BB962C8B-B14F-4D97-AF65-F5344CB8AC3E}">
        <p14:creationId xmlns:p14="http://schemas.microsoft.com/office/powerpoint/2010/main" val="1505541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lvl1pPr marL="48393" marR="48393" defTabSz="914400">
              <a:spcBef>
                <a:spcPts val="400"/>
              </a:spcBef>
              <a:buClr>
                <a:srgbClr val="000000"/>
              </a:buClr>
              <a:buFont typeface="Comic Sans MS"/>
              <a:defRPr sz="1200">
                <a:uFill>
                  <a:solidFill>
                    <a:srgbClr val="000000"/>
                  </a:solidFill>
                </a:uFill>
                <a:latin typeface="Comic Sans MS"/>
                <a:ea typeface="Comic Sans MS"/>
                <a:cs typeface="Comic Sans MS"/>
                <a:sym typeface="Comic Sans MS"/>
              </a:defRPr>
            </a:lvl1pPr>
          </a:lstStyle>
          <a:p>
            <a:r>
              <a:rPr lang="en-US" sz="1200" b="0" i="0" dirty="0">
                <a:effectLst/>
                <a:uFill>
                  <a:solidFill>
                    <a:srgbClr val="000000"/>
                  </a:solidFill>
                </a:uFill>
                <a:latin typeface="Comic Sans MS"/>
                <a:ea typeface="Comic Sans MS"/>
                <a:cs typeface="Comic Sans MS"/>
                <a:sym typeface="Comic Sans MS"/>
              </a:rPr>
              <a:t>(12.2d) Determine the best case, average case, and worst case Big-O analysis of the insertion search.</a:t>
            </a:r>
          </a:p>
          <a:p>
            <a:pPr marL="48393" marR="48393" lvl="0" indent="0" defTabSz="914400" eaLnBrk="1" fontAlgn="auto" latinLnBrk="0" hangingPunct="1">
              <a:lnSpc>
                <a:spcPct val="100000"/>
              </a:lnSpc>
              <a:spcBef>
                <a:spcPts val="400"/>
              </a:spcBef>
              <a:spcAft>
                <a:spcPts val="0"/>
              </a:spcAft>
              <a:buClr>
                <a:srgbClr val="000000"/>
              </a:buClr>
              <a:buSzTx/>
              <a:buFont typeface="Comic Sans MS"/>
              <a:buNone/>
              <a:tabLst/>
              <a:defRPr/>
            </a:pPr>
            <a:r>
              <a:rPr lang="en-US" sz="1200" b="0" i="0" dirty="0">
                <a:effectLst/>
                <a:uFill>
                  <a:solidFill>
                    <a:srgbClr val="000000"/>
                  </a:solidFill>
                </a:uFill>
                <a:latin typeface="Comic Sans MS"/>
                <a:ea typeface="Comic Sans MS"/>
                <a:cs typeface="Comic Sans MS"/>
                <a:sym typeface="Comic Sans MS"/>
              </a:rPr>
              <a:t>(12.2c) Determine the best case, average case, and worst case Big-O analysis of the selection search.</a:t>
            </a:r>
          </a:p>
          <a:p>
            <a:endParaRPr lang="en-US" sz="1200" b="0" i="0" dirty="0">
              <a:effectLst/>
              <a:uFill>
                <a:solidFill>
                  <a:srgbClr val="000000"/>
                </a:solidFill>
              </a:uFill>
              <a:latin typeface="Comic Sans MS"/>
              <a:ea typeface="Comic Sans MS"/>
              <a:cs typeface="Comic Sans MS"/>
              <a:sym typeface="Comic Sans MS"/>
            </a:endParaRPr>
          </a:p>
          <a:p>
            <a:endParaRPr dirty="0"/>
          </a:p>
        </p:txBody>
      </p:sp>
    </p:spTree>
    <p:extLst>
      <p:ext uri="{BB962C8B-B14F-4D97-AF65-F5344CB8AC3E}">
        <p14:creationId xmlns:p14="http://schemas.microsoft.com/office/powerpoint/2010/main" val="1082485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0503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b="0" i="0" dirty="0">
                <a:effectLst/>
                <a:latin typeface="Lucida Grande"/>
                <a:ea typeface="Lucida Grande"/>
                <a:cs typeface="Lucida Grande"/>
                <a:sym typeface="Lucida Grande"/>
              </a:rPr>
              <a:t>So now we can use this test client to go ahead and do doubling tests </a:t>
            </a:r>
          </a:p>
          <a:p>
            <a:r>
              <a:rPr lang="en-US" sz="1600" b="0" i="0" dirty="0">
                <a:effectLst/>
                <a:latin typeface="Lucida Grande"/>
                <a:ea typeface="Lucida Grande"/>
                <a:cs typeface="Lucida Grande"/>
                <a:sym typeface="Lucida Grande"/>
              </a:rPr>
              <a:t>So again, </a:t>
            </a:r>
            <a:r>
              <a:rPr lang="en-US" sz="1600" b="0" i="0" dirty="0" err="1">
                <a:effectLst/>
                <a:latin typeface="Lucida Grande"/>
                <a:ea typeface="Lucida Grande"/>
                <a:cs typeface="Lucida Grande"/>
                <a:sym typeface="Lucida Grande"/>
              </a:rPr>
              <a:t>acceptList</a:t>
            </a:r>
            <a:r>
              <a:rPr lang="en-US" sz="1600" b="0" i="0" dirty="0">
                <a:effectLst/>
                <a:latin typeface="Lucida Grande"/>
                <a:ea typeface="Lucida Grande"/>
                <a:cs typeface="Lucida Grande"/>
                <a:sym typeface="Lucida Grande"/>
              </a:rPr>
              <a:t> of size n and 10n transactions </a:t>
            </a:r>
          </a:p>
          <a:p>
            <a:r>
              <a:rPr lang="en-US" sz="1600" b="0" i="0" dirty="0">
                <a:effectLst/>
                <a:latin typeface="Lucida Grande"/>
                <a:ea typeface="Lucida Grande"/>
                <a:cs typeface="Lucida Grande"/>
                <a:sym typeface="Lucida Grande"/>
              </a:rPr>
              <a:t>So we get 3 seconds for 10000. If we run it for 20000, it takes 9 seconds and also keeping track of the transactions per second, just as a measure of how well we're doing running it for 40000.</a:t>
            </a:r>
            <a:br>
              <a:rPr lang="en-US" dirty="0"/>
            </a:br>
            <a:r>
              <a:rPr lang="en-US" sz="1600" b="0" i="0" dirty="0">
                <a:effectLst/>
                <a:latin typeface="Lucida Grande"/>
                <a:ea typeface="Lucida Grande"/>
                <a:cs typeface="Lucida Grande"/>
                <a:sym typeface="Lucida Grande"/>
              </a:rPr>
              <a:t>It takes 35 seconds. Now we start to compute the ratio of the time for n over the time for n over 2, </a:t>
            </a:r>
          </a:p>
          <a:p>
            <a:r>
              <a:rPr lang="en-US" sz="1600" b="0" i="0" dirty="0">
                <a:effectLst/>
                <a:latin typeface="Lucida Grande"/>
                <a:ea typeface="Lucida Grande"/>
                <a:cs typeface="Lucida Grande"/>
                <a:sym typeface="Lucida Grande"/>
              </a:rPr>
              <a:t>80 thousand, 149 seconds. So bob wants to have is million customers.</a:t>
            </a:r>
            <a:br>
              <a:rPr lang="en-US" dirty="0"/>
            </a:br>
            <a:r>
              <a:rPr lang="en-US" sz="1600" b="0" i="0" dirty="0">
                <a:effectLst/>
                <a:latin typeface="Lucida Grande"/>
                <a:ea typeface="Lucida Grande"/>
                <a:cs typeface="Lucida Grande"/>
                <a:sym typeface="Lucida Grande"/>
              </a:rPr>
              <a:t>Well, it's going to take 38000 seconds. That's 10 hours just to do the this </a:t>
            </a:r>
            <a:r>
              <a:rPr lang="en-US" sz="1600" b="0" i="0" dirty="0" err="1">
                <a:effectLst/>
                <a:latin typeface="Lucida Grande"/>
                <a:ea typeface="Lucida Grande"/>
                <a:cs typeface="Lucida Grande"/>
                <a:sym typeface="Lucida Grande"/>
              </a:rPr>
              <a:t>acceptList</a:t>
            </a:r>
            <a:r>
              <a:rPr lang="en-US" sz="1600" b="0" i="0" dirty="0">
                <a:effectLst/>
                <a:latin typeface="Lucida Grande"/>
                <a:ea typeface="Lucida Grande"/>
                <a:cs typeface="Lucida Grande"/>
                <a:sym typeface="Lucida Grande"/>
              </a:rPr>
              <a:t> thing. And what's worse is it's down to 34 transactions per second and dropping. So bob can see that's maybe not too good.</a:t>
            </a:r>
            <a:br>
              <a:rPr lang="en-US" dirty="0"/>
            </a:br>
            <a:r>
              <a:rPr lang="en-US" sz="1600" b="0" i="0" dirty="0">
                <a:effectLst/>
                <a:latin typeface="Lucida Grande"/>
                <a:ea typeface="Lucida Grande"/>
                <a:cs typeface="Lucida Grande"/>
                <a:sym typeface="Lucida Grande"/>
              </a:rPr>
              <a:t>And if we go and just look a little more carefully what the doubling test means, remember that this ratio tells us the exponent in the in the growth. If the running time is proportional to a constant times n to the be with this doubling test. If you take log to the base 2 of this ratio, that's going to give the exponent. So this says that the order grossed is n squared.</a:t>
            </a:r>
            <a:br>
              <a:rPr lang="en-US" dirty="0"/>
            </a:br>
            <a:br>
              <a:rPr lang="en-US" dirty="0"/>
            </a:br>
            <a:r>
              <a:rPr lang="en-US" sz="1600" b="0" i="0" dirty="0">
                <a:effectLst/>
                <a:latin typeface="Lucida Grande"/>
                <a:ea typeface="Lucida Grande"/>
                <a:cs typeface="Lucida Grande"/>
                <a:sym typeface="Lucida Grande"/>
              </a:rPr>
              <a:t>16:28 Log base 2 of 4 is 2. So that validates the mathematical model. And we have a lot of confidence that the running time of this thing is going to be proportional to the square of the size of the </a:t>
            </a:r>
            <a:r>
              <a:rPr lang="en-US" sz="1600" b="0" i="0" dirty="0" err="1">
                <a:effectLst/>
                <a:latin typeface="Lucida Grande"/>
                <a:ea typeface="Lucida Grande"/>
                <a:cs typeface="Lucida Grande"/>
                <a:sym typeface="Lucida Grande"/>
              </a:rPr>
              <a:t>acceptList</a:t>
            </a:r>
            <a:r>
              <a:rPr lang="en-US" sz="1600" b="0" i="0" dirty="0">
                <a:effectLst/>
                <a:latin typeface="Lucida Grande"/>
                <a:ea typeface="Lucida Grande"/>
                <a:cs typeface="Lucida Grande"/>
                <a:sym typeface="Lucida Grande"/>
              </a:rPr>
              <a:t>. And that doesn't scale.</a:t>
            </a:r>
            <a:br>
              <a:rPr lang="en-US" dirty="0"/>
            </a:br>
            <a:br>
              <a:rPr lang="en-US" dirty="0"/>
            </a:br>
            <a:r>
              <a:rPr lang="en-US" sz="1600" b="0" i="0" dirty="0">
                <a:effectLst/>
                <a:latin typeface="Lucida Grande"/>
                <a:ea typeface="Lucida Grande"/>
                <a:cs typeface="Lucida Grande"/>
                <a:sym typeface="Lucida Grande"/>
              </a:rPr>
              <a:t>16:42 And that's not going to work too well for bob's business. So we're going to have to look at better methods than sequential search.</a:t>
            </a:r>
            <a:endParaRPr lang="en-US" dirty="0"/>
          </a:p>
        </p:txBody>
      </p:sp>
    </p:spTree>
    <p:extLst>
      <p:ext uri="{BB962C8B-B14F-4D97-AF65-F5344CB8AC3E}">
        <p14:creationId xmlns:p14="http://schemas.microsoft.com/office/powerpoint/2010/main" val="1051034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mj-lt"/>
              <a:buAutoNum type="arabicPeriod"/>
            </a:pPr>
            <a:endParaRPr lang="en-US" sz="2000" dirty="0"/>
          </a:p>
        </p:txBody>
      </p:sp>
      <p:sp>
        <p:nvSpPr>
          <p:cNvPr id="4" name="Slide Number Placeholder 3"/>
          <p:cNvSpPr>
            <a:spLocks noGrp="1"/>
          </p:cNvSpPr>
          <p:nvPr>
            <p:ph type="sldNum" sz="quarter" idx="10"/>
          </p:nvPr>
        </p:nvSpPr>
        <p:spPr/>
        <p:txBody>
          <a:bodyPr/>
          <a:lstStyle/>
          <a:p>
            <a:fld id="{2137177D-C119-AE42-AD10-29EB90B7059C}" type="slidenum">
              <a:rPr lang="en-US" smtClean="0"/>
              <a:t>13</a:t>
            </a:fld>
            <a:endParaRPr lang="en-US"/>
          </a:p>
        </p:txBody>
      </p:sp>
    </p:spTree>
    <p:extLst>
      <p:ext uri="{BB962C8B-B14F-4D97-AF65-F5344CB8AC3E}">
        <p14:creationId xmlns:p14="http://schemas.microsoft.com/office/powerpoint/2010/main" val="2102875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9749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00626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565479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introcs.cs.princeton.edu" TargetMode="External"/><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COVER">
    <p:spTree>
      <p:nvGrpSpPr>
        <p:cNvPr id="1" name=""/>
        <p:cNvGrpSpPr/>
        <p:nvPr/>
      </p:nvGrpSpPr>
      <p:grpSpPr>
        <a:xfrm>
          <a:off x="0" y="0"/>
          <a:ext cx="0" cy="0"/>
          <a:chOff x="0" y="0"/>
          <a:chExt cx="0" cy="0"/>
        </a:xfrm>
      </p:grpSpPr>
      <p:pic>
        <p:nvPicPr>
          <p:cNvPr id="12" name="coral.jpg" descr="coral.jpg"/>
          <p:cNvPicPr>
            <a:picLocks noChangeAspect="1"/>
          </p:cNvPicPr>
          <p:nvPr/>
        </p:nvPicPr>
        <p:blipFill>
          <a:blip r:embed="rId2">
            <a:alphaModFix amt="20000"/>
          </a:blip>
          <a:srcRect l="19466" t="9183" r="5180" b="6043"/>
          <a:stretch>
            <a:fillRect/>
          </a:stretch>
        </p:blipFill>
        <p:spPr>
          <a:xfrm>
            <a:off x="1185012" y="444499"/>
            <a:ext cx="7468037" cy="8401542"/>
          </a:xfrm>
          <a:prstGeom prst="rect">
            <a:avLst/>
          </a:prstGeom>
          <a:ln w="12700">
            <a:miter lim="400000"/>
          </a:ln>
        </p:spPr>
      </p:pic>
      <p:sp>
        <p:nvSpPr>
          <p:cNvPr id="13" name="COMPUTER SCIENCE…"/>
          <p:cNvSpPr txBox="1"/>
          <p:nvPr/>
        </p:nvSpPr>
        <p:spPr>
          <a:xfrm>
            <a:off x="15089981" y="444499"/>
            <a:ext cx="7770019" cy="2019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r" defTabSz="647700">
              <a:lnSpc>
                <a:spcPts val="5400"/>
              </a:lnSpc>
              <a:tabLst>
                <a:tab pos="1511300" algn="l"/>
              </a:tabLst>
              <a:defRPr sz="4500" spc="765">
                <a:solidFill>
                  <a:srgbClr val="005493"/>
                </a:solidFill>
                <a:latin typeface="Futura Bold"/>
                <a:ea typeface="Futura Bold"/>
                <a:cs typeface="Futura Bold"/>
                <a:sym typeface="Futura Bold"/>
              </a:defRPr>
            </a:pPr>
            <a:r>
              <a:rPr lang="en-US" dirty="0"/>
              <a:t>INTRODUCTION TO </a:t>
            </a:r>
            <a:r>
              <a:rPr dirty="0"/>
              <a:t>COMPUTER SCIENCE   </a:t>
            </a:r>
          </a:p>
          <a:p>
            <a:pPr algn="r" defTabSz="647700">
              <a:lnSpc>
                <a:spcPts val="4700"/>
              </a:lnSpc>
              <a:tabLst>
                <a:tab pos="1511300" algn="l"/>
              </a:tabLst>
              <a:defRPr sz="2700" spc="1755">
                <a:latin typeface="Futura Bold"/>
                <a:ea typeface="Futura Bold"/>
                <a:cs typeface="Futura Bold"/>
                <a:sym typeface="Futura Bold"/>
              </a:defRPr>
            </a:pPr>
            <a:r>
              <a:rPr dirty="0"/>
              <a:t> </a:t>
            </a:r>
            <a:endParaRPr sz="2800" spc="1820" dirty="0"/>
          </a:p>
        </p:txBody>
      </p:sp>
      <p:sp>
        <p:nvSpPr>
          <p:cNvPr id="14" name="http://introcs.cs.princeton.edu"/>
          <p:cNvSpPr txBox="1"/>
          <p:nvPr/>
        </p:nvSpPr>
        <p:spPr>
          <a:xfrm>
            <a:off x="1483681" y="12042322"/>
            <a:ext cx="6870701" cy="30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marL="82550" marR="82550" defTabSz="1828800">
              <a:lnSpc>
                <a:spcPts val="2300"/>
              </a:lnSpc>
              <a:defRPr sz="2400" b="1" spc="264">
                <a:uFill>
                  <a:solidFill>
                    <a:srgbClr val="000000"/>
                  </a:solidFill>
                </a:uFill>
                <a:latin typeface="Lucida Grande"/>
                <a:ea typeface="Lucida Grande"/>
                <a:cs typeface="Lucida Grande"/>
                <a:sym typeface="Lucida Grande"/>
                <a:hlinkClick r:id="rId3"/>
              </a:defRPr>
            </a:lvl1pPr>
          </a:lstStyle>
          <a:p>
            <a:r>
              <a:rPr dirty="0">
                <a:hlinkClick r:id="rId3"/>
              </a:rPr>
              <a:t>http://introcs.cs.</a:t>
            </a:r>
            <a:r>
              <a:rPr lang="en-US" dirty="0">
                <a:hlinkClick r:id="rId3"/>
              </a:rPr>
              <a:t>rutgers</a:t>
            </a:r>
            <a:r>
              <a:rPr dirty="0">
                <a:hlinkClick r:id="rId3"/>
              </a:rPr>
              <a:t>.edu</a:t>
            </a:r>
          </a:p>
        </p:txBody>
      </p:sp>
      <p:sp>
        <p:nvSpPr>
          <p:cNvPr id="16" name="Title Text"/>
          <p:cNvSpPr txBox="1">
            <a:spLocks noGrp="1"/>
          </p:cNvSpPr>
          <p:nvPr>
            <p:ph type="title"/>
          </p:nvPr>
        </p:nvSpPr>
        <p:spPr>
          <a:xfrm>
            <a:off x="8077200" y="5715000"/>
            <a:ext cx="14706600" cy="5753100"/>
          </a:xfrm>
          <a:prstGeom prst="rect">
            <a:avLst/>
          </a:prstGeom>
        </p:spPr>
        <p:txBody>
          <a:bodyPr/>
          <a:lstStyle>
            <a:lvl1pPr algn="ctr">
              <a:lnSpc>
                <a:spcPts val="11700"/>
              </a:lnSpc>
              <a:tabLst>
                <a:tab pos="1752600" algn="l"/>
              </a:tabLst>
              <a:defRPr sz="9800">
                <a:solidFill>
                  <a:srgbClr val="005493"/>
                </a:solidFill>
              </a:defRPr>
            </a:lvl1pPr>
          </a:lstStyle>
          <a:p>
            <a:r>
              <a:t>Title Text</a:t>
            </a:r>
          </a:p>
        </p:txBody>
      </p:sp>
      <p:sp>
        <p:nvSpPr>
          <p:cNvPr id="17" name="Slide Number"/>
          <p:cNvSpPr txBox="1">
            <a:spLocks noGrp="1"/>
          </p:cNvSpPr>
          <p:nvPr>
            <p:ph type="sldNum" sz="quarter" idx="2"/>
          </p:nvPr>
        </p:nvSpPr>
        <p:spPr>
          <a:xfrm>
            <a:off x="11992316" y="13049614"/>
            <a:ext cx="393701" cy="431801"/>
          </a:xfrm>
          <a:prstGeom prst="rect">
            <a:avLst/>
          </a:prstGeom>
        </p:spPr>
        <p:txBody>
          <a:bodyPr/>
          <a:lstStyle/>
          <a:p>
            <a:fld id="{86CB4B4D-7CA3-9044-876B-883B54F8677D}" type="slidenum">
              <a:t>‹#›</a:t>
            </a:fld>
            <a:endParaRPr/>
          </a:p>
        </p:txBody>
      </p:sp>
      <p:pic>
        <p:nvPicPr>
          <p:cNvPr id="3" name="Picture 2" descr="A close up of a sign&#10;&#10;Description automatically generated">
            <a:extLst>
              <a:ext uri="{FF2B5EF4-FFF2-40B4-BE49-F238E27FC236}">
                <a16:creationId xmlns:a16="http://schemas.microsoft.com/office/drawing/2014/main" id="{BC7D1766-D167-4757-8EA1-AA21BD5C690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85499" y="8858313"/>
            <a:ext cx="2896898" cy="2896898"/>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pic>
        <p:nvPicPr>
          <p:cNvPr id="24" name="coral.jpg" descr="coral.jpg"/>
          <p:cNvPicPr>
            <a:picLocks noChangeAspect="1"/>
          </p:cNvPicPr>
          <p:nvPr/>
        </p:nvPicPr>
        <p:blipFill>
          <a:blip r:embed="rId2">
            <a:alphaModFix amt="10000"/>
          </a:blip>
          <a:stretch>
            <a:fillRect/>
          </a:stretch>
        </p:blipFill>
        <p:spPr>
          <a:xfrm>
            <a:off x="228601" y="249768"/>
            <a:ext cx="8428720" cy="8428720"/>
          </a:xfrm>
          <a:prstGeom prst="rect">
            <a:avLst/>
          </a:prstGeom>
          <a:ln w="12700">
            <a:miter lim="400000"/>
          </a:ln>
        </p:spPr>
      </p:pic>
      <p:sp>
        <p:nvSpPr>
          <p:cNvPr id="25" name="Title Text"/>
          <p:cNvSpPr txBox="1">
            <a:spLocks noGrp="1"/>
          </p:cNvSpPr>
          <p:nvPr>
            <p:ph type="title"/>
          </p:nvPr>
        </p:nvSpPr>
        <p:spPr>
          <a:xfrm>
            <a:off x="7696200" y="5029200"/>
            <a:ext cx="15201900" cy="1752600"/>
          </a:xfrm>
          <a:prstGeom prst="rect">
            <a:avLst/>
          </a:prstGeom>
        </p:spPr>
        <p:txBody>
          <a:bodyPr/>
          <a:lstStyle>
            <a:lvl1pPr>
              <a:lnSpc>
                <a:spcPts val="7600"/>
              </a:lnSpc>
              <a:tabLst>
                <a:tab pos="1752600" algn="l"/>
              </a:tabLst>
              <a:defRPr sz="6400">
                <a:solidFill>
                  <a:srgbClr val="A9A9A9"/>
                </a:solidFill>
              </a:defRPr>
            </a:lvl1pPr>
          </a:lstStyle>
          <a:p>
            <a:r>
              <a:t>Title Text</a:t>
            </a:r>
          </a:p>
        </p:txBody>
      </p:sp>
      <p:sp>
        <p:nvSpPr>
          <p:cNvPr id="26" name="Body Level One…"/>
          <p:cNvSpPr txBox="1">
            <a:spLocks noGrp="1"/>
          </p:cNvSpPr>
          <p:nvPr>
            <p:ph type="body" sz="half" idx="1"/>
          </p:nvPr>
        </p:nvSpPr>
        <p:spPr>
          <a:xfrm>
            <a:off x="9512300" y="7112000"/>
            <a:ext cx="12814300" cy="5943600"/>
          </a:xfrm>
          <a:prstGeom prst="rect">
            <a:avLst/>
          </a:prstGeom>
        </p:spPr>
        <p:txBody>
          <a:bodyPr/>
          <a:lstStyle>
            <a:lvl1pPr marL="685800" indent="-533400">
              <a:lnSpc>
                <a:spcPts val="6300"/>
              </a:lnSpc>
              <a:spcBef>
                <a:spcPts val="300"/>
              </a:spcBef>
              <a:buSzPct val="100000"/>
              <a:buChar char="•"/>
              <a:tabLst>
                <a:tab pos="1752600" algn="l"/>
              </a:tabLst>
              <a:defRPr sz="4800">
                <a:solidFill>
                  <a:srgbClr val="212121"/>
                </a:solidFill>
                <a:latin typeface="+mn-lt"/>
                <a:ea typeface="+mn-ea"/>
                <a:cs typeface="+mn-cs"/>
                <a:sym typeface="Futura"/>
              </a:defRPr>
            </a:lvl1pPr>
            <a:lvl2pPr marL="685800" indent="-533400">
              <a:lnSpc>
                <a:spcPts val="6300"/>
              </a:lnSpc>
              <a:spcBef>
                <a:spcPts val="300"/>
              </a:spcBef>
              <a:buSzPct val="100000"/>
              <a:buFontTx/>
              <a:tabLst>
                <a:tab pos="1752600" algn="l"/>
              </a:tabLst>
              <a:defRPr sz="4800">
                <a:solidFill>
                  <a:srgbClr val="212121"/>
                </a:solidFill>
                <a:latin typeface="+mn-lt"/>
                <a:ea typeface="+mn-ea"/>
                <a:cs typeface="+mn-cs"/>
                <a:sym typeface="Futura"/>
              </a:defRPr>
            </a:lvl2pPr>
            <a:lvl3pPr marL="685800" indent="-533400">
              <a:lnSpc>
                <a:spcPts val="6300"/>
              </a:lnSpc>
              <a:spcBef>
                <a:spcPts val="300"/>
              </a:spcBef>
              <a:buSzPct val="100000"/>
              <a:buChar char="•"/>
              <a:tabLst>
                <a:tab pos="1752600" algn="l"/>
              </a:tabLst>
              <a:defRPr sz="4800" i="0">
                <a:solidFill>
                  <a:srgbClr val="212121"/>
                </a:solidFill>
                <a:latin typeface="+mn-lt"/>
                <a:ea typeface="+mn-ea"/>
                <a:cs typeface="+mn-cs"/>
                <a:sym typeface="Futura"/>
              </a:defRPr>
            </a:lvl3pPr>
            <a:lvl4pPr marL="685800" indent="-533400">
              <a:lnSpc>
                <a:spcPts val="6300"/>
              </a:lnSpc>
              <a:spcBef>
                <a:spcPts val="300"/>
              </a:spcBef>
              <a:buSzPct val="100000"/>
              <a:buFontTx/>
              <a:tabLst>
                <a:tab pos="1752600" algn="l"/>
              </a:tabLst>
              <a:defRPr sz="4800">
                <a:solidFill>
                  <a:srgbClr val="212121"/>
                </a:solidFill>
                <a:latin typeface="+mn-lt"/>
                <a:ea typeface="+mn-ea"/>
                <a:cs typeface="+mn-cs"/>
                <a:sym typeface="Futura"/>
              </a:defRPr>
            </a:lvl4pPr>
            <a:lvl5pPr marL="685800" indent="-533400">
              <a:lnSpc>
                <a:spcPts val="6300"/>
              </a:lnSpc>
              <a:spcBef>
                <a:spcPts val="300"/>
              </a:spcBef>
              <a:buSzPct val="100000"/>
              <a:buFontTx/>
              <a:tabLst>
                <a:tab pos="1752600" algn="l"/>
              </a:tabLst>
              <a:defRPr sz="4800">
                <a:solidFill>
                  <a:srgbClr val="212121"/>
                </a:solidFill>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27" name="COMPUTER SCIENCE…"/>
          <p:cNvSpPr txBox="1"/>
          <p:nvPr/>
        </p:nvSpPr>
        <p:spPr>
          <a:xfrm>
            <a:off x="15089981" y="444499"/>
            <a:ext cx="7770019" cy="2019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r" defTabSz="647700">
              <a:lnSpc>
                <a:spcPts val="5400"/>
              </a:lnSpc>
              <a:tabLst>
                <a:tab pos="1511300" algn="l"/>
              </a:tabLst>
              <a:defRPr sz="4500" spc="765">
                <a:solidFill>
                  <a:srgbClr val="005493"/>
                </a:solidFill>
                <a:latin typeface="Futura Bold"/>
                <a:ea typeface="Futura Bold"/>
                <a:cs typeface="Futura Bold"/>
                <a:sym typeface="Futura Bold"/>
              </a:defRPr>
            </a:pPr>
            <a:r>
              <a:rPr lang="en-US" dirty="0"/>
              <a:t>INTRODUCTION TO COMPUTER SCIENCE   </a:t>
            </a:r>
          </a:p>
          <a:p>
            <a:pPr algn="r" defTabSz="647700">
              <a:lnSpc>
                <a:spcPts val="4700"/>
              </a:lnSpc>
              <a:tabLst>
                <a:tab pos="1511300" algn="l"/>
              </a:tabLst>
              <a:defRPr sz="2700" spc="1755">
                <a:latin typeface="Futura Bold"/>
                <a:ea typeface="Futura Bold"/>
                <a:cs typeface="Futura Bold"/>
                <a:sym typeface="Futura Bold"/>
              </a:defRPr>
            </a:pPr>
            <a:r>
              <a:rPr lang="en-US" dirty="0"/>
              <a:t> </a:t>
            </a:r>
            <a:r>
              <a:rPr lang="en-US" sz="2800" spc="1820" dirty="0"/>
              <a:t>Rutgers University</a:t>
            </a:r>
          </a:p>
        </p:txBody>
      </p:sp>
      <p:sp>
        <p:nvSpPr>
          <p:cNvPr id="28" name="Slide Number"/>
          <p:cNvSpPr txBox="1">
            <a:spLocks noGrp="1"/>
          </p:cNvSpPr>
          <p:nvPr>
            <p:ph type="sldNum" sz="quarter" idx="2"/>
          </p:nvPr>
        </p:nvSpPr>
        <p:spPr>
          <a:xfrm>
            <a:off x="11992316" y="13049614"/>
            <a:ext cx="393701"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only copy">
    <p:spTree>
      <p:nvGrpSpPr>
        <p:cNvPr id="1" name=""/>
        <p:cNvGrpSpPr/>
        <p:nvPr/>
      </p:nvGrpSpPr>
      <p:grpSpPr>
        <a:xfrm>
          <a:off x="0" y="0"/>
          <a:ext cx="0" cy="0"/>
          <a:chOff x="0" y="0"/>
          <a:chExt cx="0" cy="0"/>
        </a:xfrm>
      </p:grpSpPr>
      <p:sp>
        <p:nvSpPr>
          <p:cNvPr id="22" name="Title Text"/>
          <p:cNvSpPr txBox="1">
            <a:spLocks noGrp="1"/>
          </p:cNvSpPr>
          <p:nvPr>
            <p:ph type="title"/>
          </p:nvPr>
        </p:nvSpPr>
        <p:spPr>
          <a:prstGeom prst="rect">
            <a:avLst/>
          </a:prstGeom>
        </p:spPr>
        <p:txBody>
          <a:bodyPr/>
          <a:lstStyle/>
          <a:p>
            <a:r>
              <a:t>Title Text</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4712753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Drew University</a:t>
            </a:r>
          </a:p>
        </p:txBody>
      </p:sp>
      <p:sp>
        <p:nvSpPr>
          <p:cNvPr id="5" name="Footer Placeholder 4"/>
          <p:cNvSpPr>
            <a:spLocks noGrp="1"/>
          </p:cNvSpPr>
          <p:nvPr>
            <p:ph type="ftr" sz="quarter" idx="11"/>
          </p:nvPr>
        </p:nvSpPr>
        <p:spPr/>
        <p:txBody>
          <a:bodyPr/>
          <a:lstStyle/>
          <a:p>
            <a:r>
              <a:rPr lang="en-US"/>
              <a:t>CS111: Centeno-Trees</a:t>
            </a:r>
          </a:p>
        </p:txBody>
      </p:sp>
      <p:sp>
        <p:nvSpPr>
          <p:cNvPr id="6" name="Slide Number Placeholder 5"/>
          <p:cNvSpPr>
            <a:spLocks noGrp="1"/>
          </p:cNvSpPr>
          <p:nvPr>
            <p:ph type="sldNum" sz="quarter" idx="12"/>
          </p:nvPr>
        </p:nvSpPr>
        <p:spPr>
          <a:xfrm>
            <a:off x="23672558" y="13066304"/>
            <a:ext cx="448841" cy="436017"/>
          </a:xfrm>
        </p:spPr>
        <p:txBody>
          <a:bodyPr/>
          <a:lstStyle/>
          <a:p>
            <a:fld id="{57AA7839-675C-6747-A686-716F746AE238}" type="slidenum">
              <a:rPr lang="en-US" smtClean="0"/>
              <a:t>‹#›</a:t>
            </a:fld>
            <a:endParaRPr lang="en-US"/>
          </a:p>
        </p:txBody>
      </p:sp>
    </p:spTree>
    <p:extLst>
      <p:ext uri="{BB962C8B-B14F-4D97-AF65-F5344CB8AC3E}">
        <p14:creationId xmlns:p14="http://schemas.microsoft.com/office/powerpoint/2010/main" val="1364733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p:cNvSpPr>
            <a:spLocks noGrp="1"/>
          </p:cNvSpPr>
          <p:nvPr>
            <p:ph type="dt" sz="half" idx="10"/>
          </p:nvPr>
        </p:nvSpPr>
        <p:spPr/>
        <p:txBody>
          <a:bodyPr/>
          <a:lstStyle/>
          <a:p>
            <a:r>
              <a:rPr lang="en-US"/>
              <a:t>Drew University</a:t>
            </a:r>
          </a:p>
        </p:txBody>
      </p:sp>
      <p:sp>
        <p:nvSpPr>
          <p:cNvPr id="5" name="Footer Placeholder 4"/>
          <p:cNvSpPr>
            <a:spLocks noGrp="1"/>
          </p:cNvSpPr>
          <p:nvPr>
            <p:ph type="ftr" sz="quarter" idx="11"/>
          </p:nvPr>
        </p:nvSpPr>
        <p:spPr/>
        <p:txBody>
          <a:bodyPr/>
          <a:lstStyle/>
          <a:p>
            <a:r>
              <a:rPr lang="en-US"/>
              <a:t>CS111: Centeno-Trees</a:t>
            </a:r>
          </a:p>
        </p:txBody>
      </p:sp>
      <p:sp>
        <p:nvSpPr>
          <p:cNvPr id="6" name="Slide Number Placeholder 5"/>
          <p:cNvSpPr>
            <a:spLocks noGrp="1"/>
          </p:cNvSpPr>
          <p:nvPr>
            <p:ph type="sldNum" sz="quarter" idx="12"/>
          </p:nvPr>
        </p:nvSpPr>
        <p:spPr>
          <a:xfrm>
            <a:off x="23672558" y="13066304"/>
            <a:ext cx="448841" cy="436017"/>
          </a:xfrm>
        </p:spPr>
        <p:txBody>
          <a:bodyPr/>
          <a:lstStyle/>
          <a:p>
            <a:fld id="{57AA7839-675C-6747-A686-716F746AE238}" type="slidenum">
              <a:rPr lang="en-US" smtClean="0"/>
              <a:t>‹#›</a:t>
            </a:fld>
            <a:endParaRPr lang="en-US"/>
          </a:p>
        </p:txBody>
      </p:sp>
    </p:spTree>
    <p:extLst>
      <p:ext uri="{BB962C8B-B14F-4D97-AF65-F5344CB8AC3E}">
        <p14:creationId xmlns:p14="http://schemas.microsoft.com/office/powerpoint/2010/main" val="6278146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6F9"/>
        </a:solidFill>
        <a:effectLst/>
      </p:bgPr>
    </p:bg>
    <p:spTree>
      <p:nvGrpSpPr>
        <p:cNvPr id="1" name=""/>
        <p:cNvGrpSpPr/>
        <p:nvPr/>
      </p:nvGrpSpPr>
      <p:grpSpPr>
        <a:xfrm>
          <a:off x="0" y="0"/>
          <a:ext cx="0" cy="0"/>
          <a:chOff x="0" y="0"/>
          <a:chExt cx="0" cy="0"/>
        </a:xfrm>
      </p:grpSpPr>
      <p:sp>
        <p:nvSpPr>
          <p:cNvPr id="2" name="Line"/>
          <p:cNvSpPr/>
          <p:nvPr/>
        </p:nvSpPr>
        <p:spPr>
          <a:xfrm>
            <a:off x="1270000" y="1280221"/>
            <a:ext cx="21844000" cy="1"/>
          </a:xfrm>
          <a:prstGeom prst="line">
            <a:avLst/>
          </a:prstGeom>
          <a:ln w="12700">
            <a:solidFill>
              <a:srgbClr val="000000"/>
            </a:solidFill>
            <a:miter lim="400000"/>
          </a:ln>
        </p:spPr>
        <p:txBody>
          <a:bodyPr lIns="0" tIns="0" rIns="0" bIns="0"/>
          <a:lstStyle/>
          <a:p>
            <a:endParaRPr/>
          </a:p>
        </p:txBody>
      </p:sp>
      <p:sp>
        <p:nvSpPr>
          <p:cNvPr id="3" name="Title Text"/>
          <p:cNvSpPr txBox="1">
            <a:spLocks noGrp="1"/>
          </p:cNvSpPr>
          <p:nvPr>
            <p:ph type="title"/>
          </p:nvPr>
        </p:nvSpPr>
        <p:spPr>
          <a:xfrm>
            <a:off x="1270000" y="381000"/>
            <a:ext cx="20688300" cy="90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4" name="Body Level One…"/>
          <p:cNvSpPr txBox="1">
            <a:spLocks noGrp="1"/>
          </p:cNvSpPr>
          <p:nvPr>
            <p:ph type="body" idx="1"/>
          </p:nvPr>
        </p:nvSpPr>
        <p:spPr>
          <a:xfrm>
            <a:off x="1219200" y="1524000"/>
            <a:ext cx="21869400" cy="1158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2pPr>
              <a:buFont typeface="Gill Sans"/>
              <a:tabLst>
                <a:tab pos="2476500" algn="l"/>
              </a:tabLst>
            </a:lvl2pPr>
            <a:lvl3pPr>
              <a:tabLst>
                <a:tab pos="3035300" algn="l"/>
              </a:tabLst>
              <a:defRPr i="1"/>
            </a:lvl3pPr>
            <a:lvl4pPr>
              <a:buFont typeface="Gill Sans"/>
              <a:tabLst>
                <a:tab pos="3721100" algn="l"/>
              </a:tabLst>
            </a:lvl4pPr>
            <a:lvl5pPr>
              <a:buFont typeface="Gill Sans"/>
              <a:tabLst>
                <a:tab pos="4368800" algn="l"/>
              </a:tabLst>
            </a:lvl5p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23700128" y="13066304"/>
            <a:ext cx="393701" cy="431801"/>
          </a:xfrm>
          <a:prstGeom prst="rect">
            <a:avLst/>
          </a:prstGeom>
          <a:ln w="12700">
            <a:miter lim="400000"/>
          </a:ln>
        </p:spPr>
        <p:txBody>
          <a:bodyPr wrap="none" lIns="38100" tIns="38100" rIns="38100" bIns="38100">
            <a:spAutoFit/>
          </a:bodyPr>
          <a:lstStyle>
            <a:lvl1pPr algn="ctr" defTabSz="647700">
              <a:lnSpc>
                <a:spcPts val="2800"/>
              </a:lnSpc>
              <a:tabLst>
                <a:tab pos="1511300" algn="l"/>
              </a:tabLst>
              <a:defRPr sz="2400">
                <a:latin typeface="Gill Sans"/>
                <a:ea typeface="Gill Sans"/>
                <a:cs typeface="Gill Sans"/>
                <a:sym typeface="Gill Sans"/>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1pPr>
      <a:lvl2pPr marL="0" marR="0" indent="2286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2pPr>
      <a:lvl3pPr marL="0" marR="0" indent="4572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3pPr>
      <a:lvl4pPr marL="0" marR="0" indent="6858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4pPr>
      <a:lvl5pPr marL="0" marR="0" indent="9144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5pPr>
      <a:lvl6pPr marL="0" marR="0" indent="11430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6pPr>
      <a:lvl7pPr marL="0" marR="0" indent="13716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7pPr>
      <a:lvl8pPr marL="0" marR="0" indent="16002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8pPr>
      <a:lvl9pPr marL="0" marR="0" indent="18288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9pPr>
    </p:titleStyle>
    <p:bodyStyle>
      <a:lvl1pPr marL="0" marR="0" indent="88900" algn="l" defTabSz="647700" rtl="0" latinLnBrk="0">
        <a:lnSpc>
          <a:spcPts val="4300"/>
        </a:lnSpc>
        <a:spcBef>
          <a:spcPts val="1800"/>
        </a:spcBef>
        <a:spcAft>
          <a:spcPts val="0"/>
        </a:spcAft>
        <a:buClrTx/>
        <a:buSzTx/>
        <a:buFontTx/>
        <a:buNone/>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1pPr>
      <a:lvl2pPr marL="760379" marR="0" indent="-3031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2pPr>
      <a:lvl3pPr marL="0" marR="0" indent="1422400" algn="l" defTabSz="647700" rtl="0" latinLnBrk="0">
        <a:lnSpc>
          <a:spcPts val="4300"/>
        </a:lnSpc>
        <a:spcBef>
          <a:spcPts val="1800"/>
        </a:spcBef>
        <a:spcAft>
          <a:spcPts val="0"/>
        </a:spcAft>
        <a:buClrTx/>
        <a:buSzTx/>
        <a:buFontTx/>
        <a:buNone/>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3pPr>
      <a:lvl4pPr marL="20049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4pPr>
      <a:lvl5pPr marL="24621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5pPr>
      <a:lvl6pPr marL="28177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6pPr>
      <a:lvl7pPr marL="31733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7pPr>
      <a:lvl8pPr marL="35289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8pPr>
      <a:lvl9pPr marL="38845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9pPr>
    </p:bodyStyle>
    <p:otherStyle>
      <a:lvl1pPr marL="0" marR="0" indent="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NULL"/><Relationship Id="rId4" Type="http://schemas.openxmlformats.org/officeDocument/2006/relationships/customXml" Target="../ink/ink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algs4.cs.princeton.edu/21elementary/Selection.java.html" TargetMode="External"/></Relationships>
</file>

<file path=ppt/slides/_rels/slide3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visualgo.net/bn/sorting"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hyperlink" Target="http://cse.iitkgp.ac.in/pds/notes/swf/selection.html"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hyperlink" Target="https://www.ee.ryerson.ca/~courses/coe428/sorting/insertionsort.html"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Insertion_sort"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visualgo.net/en/sorting" TargetMode="Externa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1. Basic Programming Concepts"/>
          <p:cNvSpPr txBox="1">
            <a:spLocks noGrp="1"/>
          </p:cNvSpPr>
          <p:nvPr>
            <p:ph type="ctrTitle"/>
          </p:nvPr>
        </p:nvSpPr>
        <p:spPr>
          <a:prstGeom prst="rect">
            <a:avLst/>
          </a:prstGeom>
        </p:spPr>
        <p:txBody>
          <a:bodyPr/>
          <a:lstStyle/>
          <a:p>
            <a:r>
              <a:rPr lang="en-US" dirty="0"/>
              <a:t>12. </a:t>
            </a:r>
            <a:r>
              <a:rPr dirty="0"/>
              <a:t> </a:t>
            </a:r>
            <a:r>
              <a:rPr lang="en-US" dirty="0"/>
              <a:t>Searching and Sorting</a:t>
            </a:r>
            <a:endParaRPr dirty="0"/>
          </a:p>
        </p:txBody>
      </p:sp>
      <p:sp>
        <p:nvSpPr>
          <p:cNvPr id="88" name="1.1–1.2"/>
          <p:cNvSpPr txBox="1"/>
          <p:nvPr/>
        </p:nvSpPr>
        <p:spPr>
          <a:xfrm>
            <a:off x="1824431" y="11087100"/>
            <a:ext cx="1663117"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defTabSz="647700">
              <a:lnSpc>
                <a:spcPts val="3700"/>
              </a:lnSpc>
              <a:tabLst>
                <a:tab pos="1511300" algn="l"/>
              </a:tabLst>
              <a:defRPr sz="3100" b="1">
                <a:solidFill>
                  <a:srgbClr val="FFFFFF"/>
                </a:solidFill>
                <a:latin typeface="Lucida Sans"/>
                <a:ea typeface="Lucida Sans"/>
                <a:cs typeface="Lucida Sans"/>
                <a:sym typeface="Lucida Sans"/>
              </a:defRPr>
            </a:lvl1pPr>
          </a:lstStyle>
          <a:p>
            <a:r>
              <a:t>1.1–1.2</a:t>
            </a:r>
          </a:p>
        </p:txBody>
      </p:sp>
      <p:sp>
        <p:nvSpPr>
          <p:cNvPr id="2" name="TextBox 1">
            <a:extLst>
              <a:ext uri="{FF2B5EF4-FFF2-40B4-BE49-F238E27FC236}">
                <a16:creationId xmlns:a16="http://schemas.microsoft.com/office/drawing/2014/main" id="{44AF5DFD-135F-400D-84E4-98E05BCD9888}"/>
              </a:ext>
            </a:extLst>
          </p:cNvPr>
          <p:cNvSpPr txBox="1"/>
          <p:nvPr/>
        </p:nvSpPr>
        <p:spPr>
          <a:xfrm>
            <a:off x="15777557" y="1981160"/>
            <a:ext cx="804672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spc="1820" dirty="0"/>
              <a:t>Rutgers University</a:t>
            </a:r>
            <a:endParaRPr kumimoji="0" lang="en-US" sz="2800" b="0" i="0" u="none" strike="noStrike" cap="none" spc="0" normalizeH="0" baseline="0" dirty="0">
              <a:ln>
                <a:noFill/>
              </a:ln>
              <a:solidFill>
                <a:srgbClr val="000000"/>
              </a:solidFill>
              <a:effectLst/>
              <a:uFillTx/>
              <a:latin typeface="Helvetica"/>
              <a:ea typeface="Helvetica"/>
              <a:cs typeface="Helvetica"/>
              <a:sym typeface="Helvetic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BCAB2-9F75-4301-9404-43D29095F009}"/>
              </a:ext>
            </a:extLst>
          </p:cNvPr>
          <p:cNvSpPr>
            <a:spLocks noGrp="1"/>
          </p:cNvSpPr>
          <p:nvPr>
            <p:ph type="title"/>
          </p:nvPr>
        </p:nvSpPr>
        <p:spPr/>
        <p:txBody>
          <a:bodyPr/>
          <a:lstStyle/>
          <a:p>
            <a:r>
              <a:rPr lang="en-US" dirty="0"/>
              <a:t>Random representative inputs for searching and sorting</a:t>
            </a:r>
          </a:p>
        </p:txBody>
      </p:sp>
      <p:sp>
        <p:nvSpPr>
          <p:cNvPr id="3" name="public class Generator…">
            <a:extLst>
              <a:ext uri="{FF2B5EF4-FFF2-40B4-BE49-F238E27FC236}">
                <a16:creationId xmlns:a16="http://schemas.microsoft.com/office/drawing/2014/main" id="{6644AE47-CCCC-4F67-B2F0-AF836471DEF1}"/>
              </a:ext>
            </a:extLst>
          </p:cNvPr>
          <p:cNvSpPr/>
          <p:nvPr/>
        </p:nvSpPr>
        <p:spPr>
          <a:xfrm>
            <a:off x="1038113" y="2058589"/>
            <a:ext cx="12433301" cy="10324435"/>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nchor="ctr"/>
          <a:lstStyle/>
          <a:p>
            <a:pPr algn="l">
              <a:lnSpc>
                <a:spcPct val="120000"/>
              </a:lnSpc>
              <a:defRPr sz="2700">
                <a:latin typeface="Helvetica"/>
                <a:ea typeface="Helvetica"/>
                <a:cs typeface="Helvetica"/>
                <a:sym typeface="Helvetica"/>
              </a:defRPr>
            </a:pPr>
            <a:r>
              <a:rPr dirty="0"/>
              <a:t>public class Generator</a:t>
            </a:r>
          </a:p>
          <a:p>
            <a:pPr algn="l">
              <a:lnSpc>
                <a:spcPct val="120000"/>
              </a:lnSpc>
              <a:defRPr sz="2700">
                <a:latin typeface="Helvetica"/>
                <a:ea typeface="Helvetica"/>
                <a:cs typeface="Helvetica"/>
                <a:sym typeface="Helvetica"/>
              </a:defRPr>
            </a:pPr>
            <a:r>
              <a:rPr dirty="0"/>
              <a:t>{</a:t>
            </a:r>
          </a:p>
          <a:p>
            <a:pPr algn="l">
              <a:lnSpc>
                <a:spcPct val="120000"/>
              </a:lnSpc>
              <a:defRPr sz="2700">
                <a:latin typeface="Helvetica"/>
                <a:ea typeface="Helvetica"/>
                <a:cs typeface="Helvetica"/>
                <a:sym typeface="Helvetica"/>
              </a:defRPr>
            </a:pPr>
            <a:r>
              <a:rPr dirty="0"/>
              <a:t>   public static String </a:t>
            </a:r>
            <a:r>
              <a:rPr dirty="0" err="1"/>
              <a:t>randomString</a:t>
            </a:r>
            <a:r>
              <a:rPr dirty="0"/>
              <a:t>(int L, String alpha)</a:t>
            </a:r>
          </a:p>
          <a:p>
            <a:pPr algn="l">
              <a:lnSpc>
                <a:spcPct val="120000"/>
              </a:lnSpc>
              <a:defRPr sz="2700">
                <a:latin typeface="Helvetica"/>
                <a:ea typeface="Helvetica"/>
                <a:cs typeface="Helvetica"/>
                <a:sym typeface="Helvetica"/>
              </a:defRPr>
            </a:pPr>
            <a:r>
              <a:rPr dirty="0"/>
              <a:t>   {</a:t>
            </a:r>
          </a:p>
          <a:p>
            <a:pPr algn="l">
              <a:lnSpc>
                <a:spcPct val="120000"/>
              </a:lnSpc>
              <a:defRPr sz="2700">
                <a:latin typeface="Helvetica"/>
                <a:ea typeface="Helvetica"/>
                <a:cs typeface="Helvetica"/>
                <a:sym typeface="Helvetica"/>
              </a:defRPr>
            </a:pPr>
            <a:r>
              <a:rPr dirty="0"/>
              <a:t>      char[] a = new char[L];</a:t>
            </a:r>
          </a:p>
          <a:p>
            <a:pPr algn="l">
              <a:lnSpc>
                <a:spcPct val="120000"/>
              </a:lnSpc>
              <a:defRPr sz="2700">
                <a:latin typeface="Helvetica"/>
                <a:ea typeface="Helvetica"/>
                <a:cs typeface="Helvetica"/>
                <a:sym typeface="Helvetica"/>
              </a:defRPr>
            </a:pPr>
            <a:r>
              <a:rPr dirty="0"/>
              <a:t>      for (int </a:t>
            </a:r>
            <a:r>
              <a:rPr dirty="0" err="1"/>
              <a:t>i</a:t>
            </a:r>
            <a:r>
              <a:rPr dirty="0"/>
              <a:t> = 0; </a:t>
            </a:r>
            <a:r>
              <a:rPr dirty="0" err="1"/>
              <a:t>i</a:t>
            </a:r>
            <a:r>
              <a:rPr dirty="0"/>
              <a:t> &lt; L; </a:t>
            </a:r>
            <a:r>
              <a:rPr dirty="0" err="1"/>
              <a:t>i</a:t>
            </a:r>
            <a:r>
              <a:rPr dirty="0"/>
              <a:t>++)</a:t>
            </a:r>
            <a:br>
              <a:rPr dirty="0"/>
            </a:br>
            <a:r>
              <a:rPr dirty="0"/>
              <a:t>      {</a:t>
            </a:r>
            <a:br>
              <a:rPr dirty="0"/>
            </a:br>
            <a:r>
              <a:rPr dirty="0"/>
              <a:t>         int t = </a:t>
            </a:r>
            <a:r>
              <a:rPr dirty="0" err="1"/>
              <a:t>StdRandom.uniform</a:t>
            </a:r>
            <a:r>
              <a:rPr dirty="0"/>
              <a:t>(</a:t>
            </a:r>
            <a:r>
              <a:rPr dirty="0" err="1"/>
              <a:t>alpha.length</a:t>
            </a:r>
            <a:r>
              <a:rPr dirty="0"/>
              <a:t>());</a:t>
            </a:r>
          </a:p>
          <a:p>
            <a:pPr algn="l">
              <a:lnSpc>
                <a:spcPct val="120000"/>
              </a:lnSpc>
              <a:defRPr sz="2700">
                <a:latin typeface="Helvetica"/>
                <a:ea typeface="Helvetica"/>
                <a:cs typeface="Helvetica"/>
                <a:sym typeface="Helvetica"/>
              </a:defRPr>
            </a:pPr>
            <a:r>
              <a:rPr dirty="0"/>
              <a:t>         a[</a:t>
            </a:r>
            <a:r>
              <a:rPr dirty="0" err="1"/>
              <a:t>i</a:t>
            </a:r>
            <a:r>
              <a:rPr dirty="0"/>
              <a:t>] = </a:t>
            </a:r>
            <a:r>
              <a:rPr dirty="0" err="1"/>
              <a:t>alpha.charAt</a:t>
            </a:r>
            <a:r>
              <a:rPr dirty="0"/>
              <a:t>(t);</a:t>
            </a:r>
          </a:p>
          <a:p>
            <a:pPr algn="l">
              <a:lnSpc>
                <a:spcPct val="120000"/>
              </a:lnSpc>
              <a:defRPr sz="2700">
                <a:latin typeface="Helvetica"/>
                <a:ea typeface="Helvetica"/>
                <a:cs typeface="Helvetica"/>
                <a:sym typeface="Helvetica"/>
              </a:defRPr>
            </a:pPr>
            <a:r>
              <a:rPr dirty="0"/>
              <a:t>      }</a:t>
            </a:r>
          </a:p>
          <a:p>
            <a:pPr algn="l">
              <a:lnSpc>
                <a:spcPct val="120000"/>
              </a:lnSpc>
              <a:defRPr sz="2700">
                <a:latin typeface="Helvetica"/>
                <a:ea typeface="Helvetica"/>
                <a:cs typeface="Helvetica"/>
                <a:sym typeface="Helvetica"/>
              </a:defRPr>
            </a:pPr>
            <a:r>
              <a:rPr dirty="0"/>
              <a:t>      return new String(a);</a:t>
            </a:r>
          </a:p>
          <a:p>
            <a:pPr algn="l">
              <a:lnSpc>
                <a:spcPct val="120000"/>
              </a:lnSpc>
              <a:defRPr sz="2700">
                <a:latin typeface="Helvetica"/>
                <a:ea typeface="Helvetica"/>
                <a:cs typeface="Helvetica"/>
                <a:sym typeface="Helvetica"/>
              </a:defRPr>
            </a:pPr>
            <a:r>
              <a:rPr dirty="0"/>
              <a:t>   }</a:t>
            </a:r>
          </a:p>
          <a:p>
            <a:pPr algn="l">
              <a:lnSpc>
                <a:spcPct val="120000"/>
              </a:lnSpc>
              <a:defRPr sz="2700">
                <a:latin typeface="Helvetica"/>
                <a:ea typeface="Helvetica"/>
                <a:cs typeface="Helvetica"/>
                <a:sym typeface="Helvetica"/>
              </a:defRPr>
            </a:pPr>
            <a:r>
              <a:rPr dirty="0"/>
              <a:t>   public static void main(String[] </a:t>
            </a:r>
            <a:r>
              <a:rPr dirty="0" err="1"/>
              <a:t>args</a:t>
            </a:r>
            <a:r>
              <a:rPr dirty="0"/>
              <a:t>)</a:t>
            </a:r>
          </a:p>
          <a:p>
            <a:pPr algn="l">
              <a:lnSpc>
                <a:spcPct val="120000"/>
              </a:lnSpc>
              <a:defRPr sz="2700">
                <a:latin typeface="Helvetica"/>
                <a:ea typeface="Helvetica"/>
                <a:cs typeface="Helvetica"/>
                <a:sym typeface="Helvetica"/>
              </a:defRPr>
            </a:pPr>
            <a:r>
              <a:rPr dirty="0"/>
              <a:t>   {</a:t>
            </a:r>
          </a:p>
          <a:p>
            <a:pPr algn="l">
              <a:lnSpc>
                <a:spcPct val="120000"/>
              </a:lnSpc>
              <a:defRPr sz="2700">
                <a:latin typeface="Helvetica"/>
                <a:ea typeface="Helvetica"/>
                <a:cs typeface="Helvetica"/>
                <a:sym typeface="Helvetica"/>
              </a:defRPr>
            </a:pPr>
            <a:r>
              <a:rPr dirty="0"/>
              <a:t>      int N = Integer.parseInt(</a:t>
            </a:r>
            <a:r>
              <a:rPr dirty="0" err="1"/>
              <a:t>args</a:t>
            </a:r>
            <a:r>
              <a:rPr dirty="0"/>
              <a:t>[0]);</a:t>
            </a:r>
          </a:p>
          <a:p>
            <a:pPr algn="l">
              <a:lnSpc>
                <a:spcPct val="120000"/>
              </a:lnSpc>
              <a:defRPr sz="2700">
                <a:latin typeface="Helvetica"/>
                <a:ea typeface="Helvetica"/>
                <a:cs typeface="Helvetica"/>
                <a:sym typeface="Helvetica"/>
              </a:defRPr>
            </a:pPr>
            <a:r>
              <a:rPr dirty="0"/>
              <a:t>      int L = Integer.parseInt(</a:t>
            </a:r>
            <a:r>
              <a:rPr dirty="0" err="1"/>
              <a:t>args</a:t>
            </a:r>
            <a:r>
              <a:rPr dirty="0"/>
              <a:t>[1]);</a:t>
            </a:r>
          </a:p>
          <a:p>
            <a:pPr algn="l">
              <a:lnSpc>
                <a:spcPct val="120000"/>
              </a:lnSpc>
              <a:defRPr sz="2700">
                <a:latin typeface="Helvetica"/>
                <a:ea typeface="Helvetica"/>
                <a:cs typeface="Helvetica"/>
                <a:sym typeface="Helvetica"/>
              </a:defRPr>
            </a:pPr>
            <a:r>
              <a:rPr dirty="0"/>
              <a:t>      String alpha = </a:t>
            </a:r>
            <a:r>
              <a:rPr dirty="0" err="1"/>
              <a:t>args</a:t>
            </a:r>
            <a:r>
              <a:rPr dirty="0"/>
              <a:t>[2];      </a:t>
            </a:r>
          </a:p>
          <a:p>
            <a:pPr algn="l">
              <a:lnSpc>
                <a:spcPct val="120000"/>
              </a:lnSpc>
              <a:defRPr sz="2700">
                <a:latin typeface="Helvetica"/>
                <a:ea typeface="Helvetica"/>
                <a:cs typeface="Helvetica"/>
                <a:sym typeface="Helvetica"/>
              </a:defRPr>
            </a:pPr>
            <a:r>
              <a:rPr dirty="0"/>
              <a:t>      for (int </a:t>
            </a:r>
            <a:r>
              <a:rPr dirty="0" err="1"/>
              <a:t>i</a:t>
            </a:r>
            <a:r>
              <a:rPr dirty="0"/>
              <a:t> = 0; </a:t>
            </a:r>
            <a:r>
              <a:rPr dirty="0" err="1"/>
              <a:t>i</a:t>
            </a:r>
            <a:r>
              <a:rPr dirty="0"/>
              <a:t> &lt; N; </a:t>
            </a:r>
            <a:r>
              <a:rPr dirty="0" err="1"/>
              <a:t>i</a:t>
            </a:r>
            <a:r>
              <a:rPr dirty="0"/>
              <a:t>++)</a:t>
            </a:r>
          </a:p>
          <a:p>
            <a:pPr algn="l">
              <a:lnSpc>
                <a:spcPct val="120000"/>
              </a:lnSpc>
              <a:defRPr sz="2700">
                <a:latin typeface="Helvetica"/>
                <a:ea typeface="Helvetica"/>
                <a:cs typeface="Helvetica"/>
                <a:sym typeface="Helvetica"/>
              </a:defRPr>
            </a:pPr>
            <a:r>
              <a:rPr dirty="0"/>
              <a:t>          </a:t>
            </a:r>
            <a:r>
              <a:rPr dirty="0" err="1"/>
              <a:t>StdOut.println</a:t>
            </a:r>
            <a:r>
              <a:rPr dirty="0"/>
              <a:t>(</a:t>
            </a:r>
            <a:r>
              <a:rPr dirty="0" err="1"/>
              <a:t>randomString</a:t>
            </a:r>
            <a:r>
              <a:rPr dirty="0"/>
              <a:t>(L, alpha));</a:t>
            </a:r>
          </a:p>
          <a:p>
            <a:pPr algn="l">
              <a:lnSpc>
                <a:spcPct val="120000"/>
              </a:lnSpc>
              <a:defRPr sz="2700">
                <a:latin typeface="Helvetica"/>
                <a:ea typeface="Helvetica"/>
                <a:cs typeface="Helvetica"/>
                <a:sym typeface="Helvetica"/>
              </a:defRPr>
            </a:pPr>
            <a:r>
              <a:rPr dirty="0"/>
              <a:t>   }</a:t>
            </a:r>
          </a:p>
          <a:p>
            <a:pPr algn="l">
              <a:lnSpc>
                <a:spcPct val="120000"/>
              </a:lnSpc>
              <a:defRPr sz="2700">
                <a:latin typeface="Helvetica"/>
                <a:ea typeface="Helvetica"/>
                <a:cs typeface="Helvetica"/>
                <a:sym typeface="Helvetica"/>
              </a:defRPr>
            </a:pPr>
            <a:r>
              <a:rPr dirty="0"/>
              <a:t>}</a:t>
            </a:r>
          </a:p>
        </p:txBody>
      </p:sp>
      <p:sp>
        <p:nvSpPr>
          <p:cNvPr id="4" name="Generate N random strings of length L from a given alphabet">
            <a:extLst>
              <a:ext uri="{FF2B5EF4-FFF2-40B4-BE49-F238E27FC236}">
                <a16:creationId xmlns:a16="http://schemas.microsoft.com/office/drawing/2014/main" id="{0B6448A4-9D2E-48E8-B9C6-B8E8C5FE3961}"/>
              </a:ext>
            </a:extLst>
          </p:cNvPr>
          <p:cNvSpPr txBox="1"/>
          <p:nvPr/>
        </p:nvSpPr>
        <p:spPr>
          <a:xfrm>
            <a:off x="1232957" y="1372790"/>
            <a:ext cx="13576301"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lnSpc>
                <a:spcPts val="4600"/>
              </a:lnSpc>
              <a:spcBef>
                <a:spcPts val="2000"/>
              </a:spcBef>
              <a:tabLst>
                <a:tab pos="1168400" algn="l"/>
              </a:tabLst>
              <a:defRPr sz="2900" b="1">
                <a:latin typeface="Lucida Grande"/>
                <a:ea typeface="Lucida Grande"/>
                <a:cs typeface="Lucida Grande"/>
                <a:sym typeface="Lucida Grande"/>
              </a:defRPr>
            </a:lvl1pPr>
          </a:lstStyle>
          <a:p>
            <a:r>
              <a:rPr dirty="0"/>
              <a:t>Generate N random strings of length L from a given alphabet</a:t>
            </a:r>
          </a:p>
        </p:txBody>
      </p:sp>
      <p:sp>
        <p:nvSpPr>
          <p:cNvPr id="5" name="% java Generator 10 3 abc…">
            <a:extLst>
              <a:ext uri="{FF2B5EF4-FFF2-40B4-BE49-F238E27FC236}">
                <a16:creationId xmlns:a16="http://schemas.microsoft.com/office/drawing/2014/main" id="{C04916EE-79E8-47B3-BCF4-72C41AB437E4}"/>
              </a:ext>
            </a:extLst>
          </p:cNvPr>
          <p:cNvSpPr/>
          <p:nvPr/>
        </p:nvSpPr>
        <p:spPr>
          <a:xfrm>
            <a:off x="14811487" y="2175738"/>
            <a:ext cx="5816600" cy="4889500"/>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0" tIns="228600" rIns="228600" bIns="228600" anchor="ctr"/>
          <a:lstStyle/>
          <a:p>
            <a:pPr algn="l">
              <a:lnSpc>
                <a:spcPts val="3600"/>
              </a:lnSpc>
              <a:defRPr sz="2400">
                <a:latin typeface="Helvetica"/>
                <a:ea typeface="Helvetica"/>
                <a:cs typeface="Helvetica"/>
                <a:sym typeface="Helvetica"/>
              </a:defRPr>
            </a:pPr>
            <a:r>
              <a:rPr dirty="0"/>
              <a:t>% java Generator 10 3 </a:t>
            </a:r>
            <a:r>
              <a:rPr dirty="0" err="1"/>
              <a:t>abc</a:t>
            </a:r>
            <a:endParaRPr dirty="0"/>
          </a:p>
          <a:p>
            <a:pPr algn="l">
              <a:lnSpc>
                <a:spcPts val="3600"/>
              </a:lnSpc>
              <a:defRPr sz="2400">
                <a:latin typeface="Helvetica"/>
                <a:ea typeface="Helvetica"/>
                <a:cs typeface="Helvetica"/>
                <a:sym typeface="Helvetica"/>
              </a:defRPr>
            </a:pPr>
            <a:r>
              <a:rPr dirty="0" err="1"/>
              <a:t>bab</a:t>
            </a:r>
            <a:endParaRPr dirty="0"/>
          </a:p>
          <a:p>
            <a:pPr algn="l">
              <a:lnSpc>
                <a:spcPts val="3600"/>
              </a:lnSpc>
              <a:defRPr sz="2400">
                <a:latin typeface="Helvetica"/>
                <a:ea typeface="Helvetica"/>
                <a:cs typeface="Helvetica"/>
                <a:sym typeface="Helvetica"/>
              </a:defRPr>
            </a:pPr>
            <a:r>
              <a:rPr dirty="0" err="1"/>
              <a:t>bab</a:t>
            </a:r>
            <a:endParaRPr dirty="0"/>
          </a:p>
          <a:p>
            <a:pPr algn="l">
              <a:lnSpc>
                <a:spcPts val="3600"/>
              </a:lnSpc>
              <a:defRPr sz="2400">
                <a:latin typeface="Helvetica"/>
                <a:ea typeface="Helvetica"/>
                <a:cs typeface="Helvetica"/>
                <a:sym typeface="Helvetica"/>
              </a:defRPr>
            </a:pPr>
            <a:r>
              <a:rPr dirty="0" err="1"/>
              <a:t>bbb</a:t>
            </a:r>
            <a:endParaRPr dirty="0"/>
          </a:p>
          <a:p>
            <a:pPr algn="l">
              <a:lnSpc>
                <a:spcPts val="3600"/>
              </a:lnSpc>
              <a:defRPr sz="2400">
                <a:latin typeface="Helvetica"/>
                <a:ea typeface="Helvetica"/>
                <a:cs typeface="Helvetica"/>
                <a:sym typeface="Helvetica"/>
              </a:defRPr>
            </a:pPr>
            <a:r>
              <a:rPr dirty="0" err="1"/>
              <a:t>cac</a:t>
            </a:r>
            <a:endParaRPr dirty="0"/>
          </a:p>
          <a:p>
            <a:pPr algn="l">
              <a:lnSpc>
                <a:spcPts val="3600"/>
              </a:lnSpc>
              <a:defRPr sz="2400">
                <a:latin typeface="Helvetica"/>
                <a:ea typeface="Helvetica"/>
                <a:cs typeface="Helvetica"/>
                <a:sym typeface="Helvetica"/>
              </a:defRPr>
            </a:pPr>
            <a:r>
              <a:rPr dirty="0"/>
              <a:t>aba</a:t>
            </a:r>
          </a:p>
          <a:p>
            <a:pPr algn="l">
              <a:lnSpc>
                <a:spcPts val="3600"/>
              </a:lnSpc>
              <a:defRPr sz="2400">
                <a:latin typeface="Helvetica"/>
                <a:ea typeface="Helvetica"/>
                <a:cs typeface="Helvetica"/>
                <a:sym typeface="Helvetica"/>
              </a:defRPr>
            </a:pPr>
            <a:r>
              <a:rPr dirty="0" err="1"/>
              <a:t>abb</a:t>
            </a:r>
            <a:endParaRPr dirty="0"/>
          </a:p>
          <a:p>
            <a:pPr algn="l">
              <a:lnSpc>
                <a:spcPts val="3600"/>
              </a:lnSpc>
              <a:defRPr sz="2400">
                <a:latin typeface="Helvetica"/>
                <a:ea typeface="Helvetica"/>
                <a:cs typeface="Helvetica"/>
                <a:sym typeface="Helvetica"/>
              </a:defRPr>
            </a:pPr>
            <a:r>
              <a:rPr dirty="0" err="1"/>
              <a:t>bab</a:t>
            </a:r>
            <a:endParaRPr dirty="0"/>
          </a:p>
          <a:p>
            <a:pPr algn="l">
              <a:lnSpc>
                <a:spcPts val="3600"/>
              </a:lnSpc>
              <a:defRPr sz="2400">
                <a:latin typeface="Helvetica"/>
                <a:ea typeface="Helvetica"/>
                <a:cs typeface="Helvetica"/>
                <a:sym typeface="Helvetica"/>
              </a:defRPr>
            </a:pPr>
            <a:r>
              <a:rPr dirty="0" err="1"/>
              <a:t>ccb</a:t>
            </a:r>
            <a:endParaRPr dirty="0"/>
          </a:p>
          <a:p>
            <a:pPr algn="l">
              <a:lnSpc>
                <a:spcPts val="3600"/>
              </a:lnSpc>
              <a:defRPr sz="2400">
                <a:latin typeface="Helvetica"/>
                <a:ea typeface="Helvetica"/>
                <a:cs typeface="Helvetica"/>
                <a:sym typeface="Helvetica"/>
              </a:defRPr>
            </a:pPr>
            <a:r>
              <a:rPr dirty="0" err="1"/>
              <a:t>cbc</a:t>
            </a:r>
            <a:endParaRPr dirty="0"/>
          </a:p>
          <a:p>
            <a:pPr algn="l">
              <a:lnSpc>
                <a:spcPts val="3600"/>
              </a:lnSpc>
              <a:defRPr sz="2400">
                <a:latin typeface="Helvetica"/>
                <a:ea typeface="Helvetica"/>
                <a:cs typeface="Helvetica"/>
                <a:sym typeface="Helvetica"/>
              </a:defRPr>
            </a:pPr>
            <a:r>
              <a:rPr dirty="0" err="1"/>
              <a:t>bab</a:t>
            </a:r>
            <a:endParaRPr dirty="0"/>
          </a:p>
        </p:txBody>
      </p:sp>
      <p:sp>
        <p:nvSpPr>
          <p:cNvPr id="6" name="% java Generator 15 8 0123456789…">
            <a:extLst>
              <a:ext uri="{FF2B5EF4-FFF2-40B4-BE49-F238E27FC236}">
                <a16:creationId xmlns:a16="http://schemas.microsoft.com/office/drawing/2014/main" id="{1A2EAFCB-D483-4CFF-BA87-144F2B60A03A}"/>
              </a:ext>
            </a:extLst>
          </p:cNvPr>
          <p:cNvSpPr/>
          <p:nvPr/>
        </p:nvSpPr>
        <p:spPr>
          <a:xfrm>
            <a:off x="16995887" y="3217138"/>
            <a:ext cx="6350000" cy="7073900"/>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0" tIns="228600" rIns="228600" bIns="228600" anchor="ctr"/>
          <a:lstStyle/>
          <a:p>
            <a:pPr algn="l">
              <a:lnSpc>
                <a:spcPts val="3600"/>
              </a:lnSpc>
              <a:defRPr sz="2400">
                <a:latin typeface="Helvetica"/>
                <a:ea typeface="Helvetica"/>
                <a:cs typeface="Helvetica"/>
                <a:sym typeface="Helvetica"/>
              </a:defRPr>
            </a:pPr>
            <a:r>
              <a:t>% java Generator 15 8 0123456789</a:t>
            </a:r>
          </a:p>
          <a:p>
            <a:pPr algn="l">
              <a:lnSpc>
                <a:spcPts val="3600"/>
              </a:lnSpc>
              <a:defRPr sz="2400">
                <a:latin typeface="Helvetica"/>
                <a:ea typeface="Helvetica"/>
                <a:cs typeface="Helvetica"/>
                <a:sym typeface="Helvetica"/>
              </a:defRPr>
            </a:pPr>
            <a:r>
              <a:t>62855405</a:t>
            </a:r>
          </a:p>
          <a:p>
            <a:pPr algn="l">
              <a:lnSpc>
                <a:spcPts val="3600"/>
              </a:lnSpc>
              <a:defRPr sz="2400">
                <a:latin typeface="Helvetica"/>
                <a:ea typeface="Helvetica"/>
                <a:cs typeface="Helvetica"/>
                <a:sym typeface="Helvetica"/>
              </a:defRPr>
            </a:pPr>
            <a:r>
              <a:t>83179069</a:t>
            </a:r>
          </a:p>
          <a:p>
            <a:pPr algn="l">
              <a:lnSpc>
                <a:spcPts val="3600"/>
              </a:lnSpc>
              <a:defRPr sz="2400">
                <a:latin typeface="Helvetica"/>
                <a:ea typeface="Helvetica"/>
                <a:cs typeface="Helvetica"/>
                <a:sym typeface="Helvetica"/>
              </a:defRPr>
            </a:pPr>
            <a:r>
              <a:t>79061047</a:t>
            </a:r>
          </a:p>
          <a:p>
            <a:pPr algn="l">
              <a:lnSpc>
                <a:spcPts val="3600"/>
              </a:lnSpc>
              <a:defRPr sz="2400">
                <a:latin typeface="Helvetica"/>
                <a:ea typeface="Helvetica"/>
                <a:cs typeface="Helvetica"/>
                <a:sym typeface="Helvetica"/>
              </a:defRPr>
            </a:pPr>
            <a:r>
              <a:t>27258805</a:t>
            </a:r>
          </a:p>
          <a:p>
            <a:pPr algn="l">
              <a:lnSpc>
                <a:spcPts val="3600"/>
              </a:lnSpc>
              <a:defRPr sz="2400">
                <a:latin typeface="Helvetica"/>
                <a:ea typeface="Helvetica"/>
                <a:cs typeface="Helvetica"/>
                <a:sym typeface="Helvetica"/>
              </a:defRPr>
            </a:pPr>
            <a:r>
              <a:t>54441080</a:t>
            </a:r>
          </a:p>
          <a:p>
            <a:pPr algn="l">
              <a:lnSpc>
                <a:spcPts val="3600"/>
              </a:lnSpc>
              <a:defRPr sz="2400">
                <a:latin typeface="Helvetica"/>
                <a:ea typeface="Helvetica"/>
                <a:cs typeface="Helvetica"/>
                <a:sym typeface="Helvetica"/>
              </a:defRPr>
            </a:pPr>
            <a:r>
              <a:t>76592141</a:t>
            </a:r>
          </a:p>
          <a:p>
            <a:pPr algn="l">
              <a:lnSpc>
                <a:spcPts val="3600"/>
              </a:lnSpc>
              <a:defRPr sz="2400">
                <a:latin typeface="Helvetica"/>
                <a:ea typeface="Helvetica"/>
                <a:cs typeface="Helvetica"/>
                <a:sym typeface="Helvetica"/>
              </a:defRPr>
            </a:pPr>
            <a:r>
              <a:t>95956542</a:t>
            </a:r>
          </a:p>
          <a:p>
            <a:pPr algn="l">
              <a:lnSpc>
                <a:spcPts val="3600"/>
              </a:lnSpc>
              <a:defRPr sz="2400">
                <a:latin typeface="Helvetica"/>
                <a:ea typeface="Helvetica"/>
                <a:cs typeface="Helvetica"/>
                <a:sym typeface="Helvetica"/>
              </a:defRPr>
            </a:pPr>
            <a:r>
              <a:t>19442316</a:t>
            </a:r>
          </a:p>
          <a:p>
            <a:pPr algn="l">
              <a:lnSpc>
                <a:spcPts val="3600"/>
              </a:lnSpc>
              <a:defRPr sz="2400">
                <a:latin typeface="Helvetica"/>
                <a:ea typeface="Helvetica"/>
                <a:cs typeface="Helvetica"/>
                <a:sym typeface="Helvetica"/>
              </a:defRPr>
            </a:pPr>
            <a:r>
              <a:t>75032539</a:t>
            </a:r>
          </a:p>
          <a:p>
            <a:pPr algn="l">
              <a:lnSpc>
                <a:spcPts val="3600"/>
              </a:lnSpc>
              <a:defRPr sz="2400">
                <a:latin typeface="Helvetica"/>
                <a:ea typeface="Helvetica"/>
                <a:cs typeface="Helvetica"/>
                <a:sym typeface="Helvetica"/>
              </a:defRPr>
            </a:pPr>
            <a:r>
              <a:t>10528640</a:t>
            </a:r>
          </a:p>
          <a:p>
            <a:pPr algn="l">
              <a:lnSpc>
                <a:spcPts val="3600"/>
              </a:lnSpc>
              <a:defRPr sz="2400">
                <a:latin typeface="Helvetica"/>
                <a:ea typeface="Helvetica"/>
                <a:cs typeface="Helvetica"/>
                <a:sym typeface="Helvetica"/>
              </a:defRPr>
            </a:pPr>
            <a:r>
              <a:t>42496398</a:t>
            </a:r>
          </a:p>
          <a:p>
            <a:pPr algn="l">
              <a:lnSpc>
                <a:spcPts val="3600"/>
              </a:lnSpc>
              <a:defRPr sz="2400">
                <a:latin typeface="Helvetica"/>
                <a:ea typeface="Helvetica"/>
                <a:cs typeface="Helvetica"/>
                <a:sym typeface="Helvetica"/>
              </a:defRPr>
            </a:pPr>
            <a:r>
              <a:t>34226197</a:t>
            </a:r>
          </a:p>
          <a:p>
            <a:pPr algn="l">
              <a:lnSpc>
                <a:spcPts val="3600"/>
              </a:lnSpc>
              <a:defRPr sz="2400">
                <a:latin typeface="Helvetica"/>
                <a:ea typeface="Helvetica"/>
                <a:cs typeface="Helvetica"/>
                <a:sym typeface="Helvetica"/>
              </a:defRPr>
            </a:pPr>
            <a:r>
              <a:t>10320073</a:t>
            </a:r>
          </a:p>
          <a:p>
            <a:pPr algn="l">
              <a:lnSpc>
                <a:spcPts val="3600"/>
              </a:lnSpc>
              <a:defRPr sz="2400">
                <a:latin typeface="Helvetica"/>
                <a:ea typeface="Helvetica"/>
                <a:cs typeface="Helvetica"/>
                <a:sym typeface="Helvetica"/>
              </a:defRPr>
            </a:pPr>
            <a:r>
              <a:t>80072566</a:t>
            </a:r>
          </a:p>
          <a:p>
            <a:pPr algn="l">
              <a:lnSpc>
                <a:spcPts val="3600"/>
              </a:lnSpc>
              <a:defRPr sz="2400">
                <a:latin typeface="Helvetica"/>
                <a:ea typeface="Helvetica"/>
                <a:cs typeface="Helvetica"/>
                <a:sym typeface="Helvetica"/>
              </a:defRPr>
            </a:pPr>
            <a:r>
              <a:t>87979201</a:t>
            </a:r>
          </a:p>
        </p:txBody>
      </p:sp>
      <p:grpSp>
        <p:nvGrpSpPr>
          <p:cNvPr id="7" name="Group">
            <a:extLst>
              <a:ext uri="{FF2B5EF4-FFF2-40B4-BE49-F238E27FC236}">
                <a16:creationId xmlns:a16="http://schemas.microsoft.com/office/drawing/2014/main" id="{46E2A4D2-52D6-4FA1-B4ED-76003118B3D6}"/>
              </a:ext>
            </a:extLst>
          </p:cNvPr>
          <p:cNvGrpSpPr/>
          <p:nvPr/>
        </p:nvGrpSpPr>
        <p:grpSpPr>
          <a:xfrm>
            <a:off x="14204953" y="7128214"/>
            <a:ext cx="2499830" cy="1575324"/>
            <a:chOff x="89554" y="0"/>
            <a:chExt cx="2499828" cy="1575323"/>
          </a:xfrm>
        </p:grpSpPr>
        <p:sp>
          <p:nvSpPr>
            <p:cNvPr id="8" name="good chance of duplicates">
              <a:extLst>
                <a:ext uri="{FF2B5EF4-FFF2-40B4-BE49-F238E27FC236}">
                  <a16:creationId xmlns:a16="http://schemas.microsoft.com/office/drawing/2014/main" id="{7086D383-03E3-4446-B9AA-4292ED9DA50C}"/>
                </a:ext>
              </a:extLst>
            </p:cNvPr>
            <p:cNvSpPr txBox="1"/>
            <p:nvPr/>
          </p:nvSpPr>
          <p:spPr>
            <a:xfrm>
              <a:off x="89554" y="584723"/>
              <a:ext cx="2499829" cy="990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a:lnSpc>
                  <a:spcPts val="3600"/>
                </a:lnSpc>
                <a:spcBef>
                  <a:spcPts val="200"/>
                </a:spcBef>
                <a:tabLst>
                  <a:tab pos="1168400" algn="l"/>
                </a:tabLst>
                <a:defRPr sz="3000">
                  <a:solidFill>
                    <a:srgbClr val="005493"/>
                  </a:solidFill>
                </a:defRPr>
              </a:pPr>
              <a:r>
                <a:t>good chance</a:t>
              </a:r>
              <a:br/>
              <a:r>
                <a:t>of duplicates</a:t>
              </a:r>
            </a:p>
          </p:txBody>
        </p:sp>
        <p:sp>
          <p:nvSpPr>
            <p:cNvPr id="9" name="Line">
              <a:extLst>
                <a:ext uri="{FF2B5EF4-FFF2-40B4-BE49-F238E27FC236}">
                  <a16:creationId xmlns:a16="http://schemas.microsoft.com/office/drawing/2014/main" id="{84A1941B-2141-4C73-BD34-16AFAD6EE76C}"/>
                </a:ext>
              </a:extLst>
            </p:cNvPr>
            <p:cNvSpPr/>
            <p:nvPr/>
          </p:nvSpPr>
          <p:spPr>
            <a:xfrm flipH="1">
              <a:off x="1180797" y="0"/>
              <a:ext cx="1" cy="558721"/>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grpSp>
      <p:grpSp>
        <p:nvGrpSpPr>
          <p:cNvPr id="10" name="Group">
            <a:extLst>
              <a:ext uri="{FF2B5EF4-FFF2-40B4-BE49-F238E27FC236}">
                <a16:creationId xmlns:a16="http://schemas.microsoft.com/office/drawing/2014/main" id="{143ABCE8-A7DB-4E7C-830B-BDEFEBFB1747}"/>
              </a:ext>
            </a:extLst>
          </p:cNvPr>
          <p:cNvGrpSpPr/>
          <p:nvPr/>
        </p:nvGrpSpPr>
        <p:grpSpPr>
          <a:xfrm>
            <a:off x="16392041" y="10379938"/>
            <a:ext cx="3398566" cy="1600724"/>
            <a:chOff x="2454" y="0"/>
            <a:chExt cx="3398564" cy="1600723"/>
          </a:xfrm>
        </p:grpSpPr>
        <p:sp>
          <p:nvSpPr>
            <p:cNvPr id="11" name="not much chance…">
              <a:extLst>
                <a:ext uri="{FF2B5EF4-FFF2-40B4-BE49-F238E27FC236}">
                  <a16:creationId xmlns:a16="http://schemas.microsoft.com/office/drawing/2014/main" id="{1E2D934E-A2F7-4C1B-A0CC-ED57C86FAEDB}"/>
                </a:ext>
              </a:extLst>
            </p:cNvPr>
            <p:cNvSpPr txBox="1"/>
            <p:nvPr/>
          </p:nvSpPr>
          <p:spPr>
            <a:xfrm>
              <a:off x="2454" y="584723"/>
              <a:ext cx="3398565" cy="1016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a:lnSpc>
                  <a:spcPts val="3600"/>
                </a:lnSpc>
                <a:spcBef>
                  <a:spcPts val="200"/>
                </a:spcBef>
                <a:tabLst>
                  <a:tab pos="1168400" algn="l"/>
                </a:tabLst>
                <a:defRPr sz="3000">
                  <a:solidFill>
                    <a:srgbClr val="005493"/>
                  </a:solidFill>
                </a:defRPr>
              </a:pPr>
              <a:r>
                <a:t>not much chance</a:t>
              </a:r>
            </a:p>
            <a:p>
              <a:pPr>
                <a:lnSpc>
                  <a:spcPts val="3600"/>
                </a:lnSpc>
                <a:spcBef>
                  <a:spcPts val="200"/>
                </a:spcBef>
                <a:tabLst>
                  <a:tab pos="1168400" algn="l"/>
                </a:tabLst>
                <a:defRPr sz="3000">
                  <a:solidFill>
                    <a:srgbClr val="005493"/>
                  </a:solidFill>
                </a:defRPr>
              </a:pPr>
              <a:r>
                <a:t>of duplicates</a:t>
              </a:r>
            </a:p>
          </p:txBody>
        </p:sp>
        <p:sp>
          <p:nvSpPr>
            <p:cNvPr id="12" name="Line">
              <a:extLst>
                <a:ext uri="{FF2B5EF4-FFF2-40B4-BE49-F238E27FC236}">
                  <a16:creationId xmlns:a16="http://schemas.microsoft.com/office/drawing/2014/main" id="{9BFCA49E-FA88-4B71-9FE3-5D5C394C16C3}"/>
                </a:ext>
              </a:extLst>
            </p:cNvPr>
            <p:cNvSpPr/>
            <p:nvPr/>
          </p:nvSpPr>
          <p:spPr>
            <a:xfrm flipH="1">
              <a:off x="1543066" y="0"/>
              <a:ext cx="1" cy="558721"/>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grpSp>
      <p:sp>
        <p:nvSpPr>
          <p:cNvPr id="13" name="% java Generator 1 60 actg…">
            <a:extLst>
              <a:ext uri="{FF2B5EF4-FFF2-40B4-BE49-F238E27FC236}">
                <a16:creationId xmlns:a16="http://schemas.microsoft.com/office/drawing/2014/main" id="{FE70660F-4816-433F-B42F-7E6E55BF2FF6}"/>
              </a:ext>
            </a:extLst>
          </p:cNvPr>
          <p:cNvSpPr/>
          <p:nvPr/>
        </p:nvSpPr>
        <p:spPr>
          <a:xfrm>
            <a:off x="3510951" y="12082260"/>
            <a:ext cx="11772900" cy="1346200"/>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0" tIns="228600" rIns="228600" bIns="228600" anchor="ctr"/>
          <a:lstStyle/>
          <a:p>
            <a:pPr algn="l">
              <a:lnSpc>
                <a:spcPts val="3600"/>
              </a:lnSpc>
              <a:defRPr sz="2400">
                <a:latin typeface="Helvetica"/>
                <a:ea typeface="Helvetica"/>
                <a:cs typeface="Helvetica"/>
                <a:sym typeface="Helvetica"/>
              </a:defRPr>
            </a:pPr>
            <a:r>
              <a:rPr dirty="0"/>
              <a:t>% java Generator 1 60 </a:t>
            </a:r>
            <a:r>
              <a:rPr dirty="0" err="1"/>
              <a:t>actg</a:t>
            </a:r>
            <a:endParaRPr dirty="0"/>
          </a:p>
          <a:p>
            <a:pPr algn="l">
              <a:lnSpc>
                <a:spcPts val="3600"/>
              </a:lnSpc>
              <a:defRPr sz="2400">
                <a:latin typeface="Helvetica"/>
                <a:ea typeface="Helvetica"/>
                <a:cs typeface="Helvetica"/>
                <a:sym typeface="Helvetica"/>
              </a:defRPr>
            </a:pPr>
            <a:r>
              <a:rPr dirty="0" err="1"/>
              <a:t>tctatagggtcgtttgcgaagcctacacaaaagtagttgttggacaacgattgacaaaca</a:t>
            </a:r>
            <a:endParaRPr dirty="0"/>
          </a:p>
        </p:txBody>
      </p:sp>
    </p:spTree>
    <p:extLst>
      <p:ext uri="{BB962C8B-B14F-4D97-AF65-F5344CB8AC3E}">
        <p14:creationId xmlns:p14="http://schemas.microsoft.com/office/powerpoint/2010/main" val="28541685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
                                            <p:bg/>
                                          </p:spTgt>
                                        </p:tgtEl>
                                        <p:attrNameLst>
                                          <p:attrName>style.visibility</p:attrName>
                                        </p:attrNameLst>
                                      </p:cBhvr>
                                      <p:to>
                                        <p:strVal val="visible"/>
                                      </p:to>
                                    </p:set>
                                  </p:childTnLst>
                                </p:cTn>
                              </p:par>
                              <p:par>
                                <p:cTn id="10" presetID="1" presetClass="entr" presetSubtype="0" fill="hold" grpId="0" nodeType="withEffect">
                                  <p:stCondLst>
                                    <p:cond delay="0"/>
                                  </p:stCondLst>
                                  <p:iterate>
                                    <p:tmAbs val="0"/>
                                  </p:iterate>
                                  <p:childTnLst>
                                    <p:set>
                                      <p:cBhvr>
                                        <p:cTn id="11" fill="hold"/>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p:tmAbs val="0"/>
                                  </p:iterate>
                                  <p:childTnLst>
                                    <p:set>
                                      <p:cBhvr>
                                        <p:cTn id="27" fill="hold"/>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p:tmAbs val="0"/>
                                  </p:iterate>
                                  <p:childTnLst>
                                    <p:set>
                                      <p:cBhvr>
                                        <p:cTn id="31" fill="hold"/>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p:tmAbs val="0"/>
                                  </p:iterate>
                                  <p:childTnLst>
                                    <p:set>
                                      <p:cBhvr>
                                        <p:cTn id="35" fill="hold"/>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p:tmAbs val="0"/>
                                  </p:iterate>
                                  <p:childTnLst>
                                    <p:set>
                                      <p:cBhvr>
                                        <p:cTn id="39" fill="hold"/>
                                        <p:tgtEl>
                                          <p:spTgt spid="3">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p:tmAbs val="0"/>
                                  </p:iterate>
                                  <p:childTnLst>
                                    <p:set>
                                      <p:cBhvr>
                                        <p:cTn id="43" fill="hold"/>
                                        <p:tgtEl>
                                          <p:spTgt spid="3">
                                            <p:txEl>
                                              <p:pRg st="8" end="8"/>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3">
                                            <p:txEl>
                                              <p:pRg st="9" end="9"/>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3">
                                            <p:txEl>
                                              <p:pRg st="10" end="1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p:tmAbs val="0"/>
                                  </p:iterate>
                                  <p:childTnLst>
                                    <p:set>
                                      <p:cBhvr>
                                        <p:cTn id="55" fill="hold"/>
                                        <p:tgtEl>
                                          <p:spTgt spid="3">
                                            <p:txEl>
                                              <p:pRg st="11" end="1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iterate>
                                    <p:tmAbs val="0"/>
                                  </p:iterate>
                                  <p:childTnLst>
                                    <p:set>
                                      <p:cBhvr>
                                        <p:cTn id="59" fill="hold"/>
                                        <p:tgtEl>
                                          <p:spTgt spid="3">
                                            <p:txEl>
                                              <p:pRg st="12" end="12"/>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iterate>
                                    <p:tmAbs val="0"/>
                                  </p:iterate>
                                  <p:childTnLst>
                                    <p:set>
                                      <p:cBhvr>
                                        <p:cTn id="63" fill="hold"/>
                                        <p:tgtEl>
                                          <p:spTgt spid="3">
                                            <p:txEl>
                                              <p:pRg st="13" end="13"/>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iterate>
                                    <p:tmAbs val="0"/>
                                  </p:iterate>
                                  <p:childTnLst>
                                    <p:set>
                                      <p:cBhvr>
                                        <p:cTn id="67" fill="hold"/>
                                        <p:tgtEl>
                                          <p:spTgt spid="3">
                                            <p:txEl>
                                              <p:pRg st="14" end="14"/>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iterate>
                                    <p:tmAbs val="0"/>
                                  </p:iterate>
                                  <p:childTnLst>
                                    <p:set>
                                      <p:cBhvr>
                                        <p:cTn id="71" fill="hold"/>
                                        <p:tgtEl>
                                          <p:spTgt spid="3">
                                            <p:txEl>
                                              <p:pRg st="15" end="15"/>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iterate>
                                    <p:tmAbs val="0"/>
                                  </p:iterate>
                                  <p:childTnLst>
                                    <p:set>
                                      <p:cBhvr>
                                        <p:cTn id="75" fill="hold"/>
                                        <p:tgtEl>
                                          <p:spTgt spid="3">
                                            <p:txEl>
                                              <p:pRg st="16" end="16"/>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iterate>
                                    <p:tmAbs val="0"/>
                                  </p:iterate>
                                  <p:childTnLst>
                                    <p:set>
                                      <p:cBhvr>
                                        <p:cTn id="79" fill="hold"/>
                                        <p:tgtEl>
                                          <p:spTgt spid="3">
                                            <p:txEl>
                                              <p:pRg st="17" end="17"/>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iterate>
                                    <p:tmAbs val="0"/>
                                  </p:iterate>
                                  <p:childTnLst>
                                    <p:set>
                                      <p:cBhvr>
                                        <p:cTn id="83" fill="hold"/>
                                        <p:tgtEl>
                                          <p:spTgt spid="3">
                                            <p:txEl>
                                              <p:pRg st="18" end="18"/>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iterate>
                                    <p:tmAbs val="0"/>
                                  </p:iterate>
                                  <p:childTnLst>
                                    <p:set>
                                      <p:cBhvr>
                                        <p:cTn id="87" fill="hold"/>
                                        <p:tgtEl>
                                          <p:spTgt spid="5"/>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iterate>
                                    <p:tmAbs val="0"/>
                                  </p:iterate>
                                  <p:childTnLst>
                                    <p:set>
                                      <p:cBhvr>
                                        <p:cTn id="91" fill="hold"/>
                                        <p:tgtEl>
                                          <p:spTgt spid="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iterate>
                                    <p:tmAbs val="0"/>
                                  </p:iterate>
                                  <p:childTnLst>
                                    <p:set>
                                      <p:cBhvr>
                                        <p:cTn id="95" fill="hold"/>
                                        <p:tgtEl>
                                          <p:spTgt spid="6"/>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iterate>
                                    <p:tmAbs val="0"/>
                                  </p:iterate>
                                  <p:childTnLst>
                                    <p:set>
                                      <p:cBhvr>
                                        <p:cTn id="99" fill="hold"/>
                                        <p:tgtEl>
                                          <p:spTgt spid="10"/>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iterate>
                                    <p:tmAbs val="0"/>
                                  </p:iterate>
                                  <p:childTnLst>
                                    <p:set>
                                      <p:cBhvr>
                                        <p:cTn id="103" fill="hold"/>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animBg="1" advAuto="0"/>
      <p:bldP spid="4" grpId="0" animBg="1" advAuto="0"/>
      <p:bldP spid="5" grpId="0" animBg="1" advAuto="0"/>
      <p:bldP spid="6" grpId="0" animBg="1" advAuto="0"/>
      <p:bldP spid="7" grpId="0" animBg="1" advAuto="0"/>
      <p:bldP spid="10" grpId="0" animBg="1" advAuto="0"/>
      <p:bldP spid="13"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est client for sequential search"/>
          <p:cNvSpPr txBox="1">
            <a:spLocks noGrp="1"/>
          </p:cNvSpPr>
          <p:nvPr>
            <p:ph type="title"/>
          </p:nvPr>
        </p:nvSpPr>
        <p:spPr>
          <a:prstGeom prst="rect">
            <a:avLst/>
          </a:prstGeom>
        </p:spPr>
        <p:txBody>
          <a:bodyPr/>
          <a:lstStyle/>
          <a:p>
            <a:r>
              <a:rPr dirty="0"/>
              <a:t>Test client for </a:t>
            </a:r>
            <a:r>
              <a:rPr lang="en-US" dirty="0"/>
              <a:t>linear</a:t>
            </a:r>
            <a:r>
              <a:rPr dirty="0"/>
              <a:t> search</a:t>
            </a:r>
          </a:p>
        </p:txBody>
      </p:sp>
      <p:sp>
        <p:nvSpPr>
          <p:cNvPr id="18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
        <p:nvSpPr>
          <p:cNvPr id="187" name="public class TestSS…"/>
          <p:cNvSpPr/>
          <p:nvPr/>
        </p:nvSpPr>
        <p:spPr>
          <a:xfrm>
            <a:off x="1232957" y="2119756"/>
            <a:ext cx="12433301" cy="11378339"/>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nchor="ctr"/>
          <a:lstStyle/>
          <a:p>
            <a:pPr algn="l">
              <a:lnSpc>
                <a:spcPct val="120000"/>
              </a:lnSpc>
              <a:defRPr sz="2700">
                <a:latin typeface="Helvetica"/>
                <a:ea typeface="Helvetica"/>
                <a:cs typeface="Helvetica"/>
                <a:sym typeface="Helvetica"/>
              </a:defRPr>
            </a:pPr>
            <a:r>
              <a:rPr dirty="0"/>
              <a:t>public class </a:t>
            </a:r>
            <a:r>
              <a:rPr dirty="0" err="1"/>
              <a:t>TestSS</a:t>
            </a:r>
            <a:endParaRPr dirty="0"/>
          </a:p>
          <a:p>
            <a:pPr algn="l">
              <a:lnSpc>
                <a:spcPct val="120000"/>
              </a:lnSpc>
              <a:defRPr sz="2700">
                <a:latin typeface="Helvetica"/>
                <a:ea typeface="Helvetica"/>
                <a:cs typeface="Helvetica"/>
                <a:sym typeface="Helvetica"/>
              </a:defRPr>
            </a:pPr>
            <a:r>
              <a:rPr dirty="0"/>
              <a:t>{</a:t>
            </a:r>
          </a:p>
          <a:p>
            <a:pPr algn="l">
              <a:lnSpc>
                <a:spcPct val="120000"/>
              </a:lnSpc>
              <a:defRPr sz="2700">
                <a:latin typeface="Helvetica"/>
                <a:ea typeface="Helvetica"/>
                <a:cs typeface="Helvetica"/>
                <a:sym typeface="Helvetica"/>
              </a:defRPr>
            </a:pPr>
            <a:r>
              <a:rPr dirty="0"/>
              <a:t>   </a:t>
            </a:r>
            <a:r>
              <a:rPr dirty="0">
                <a:solidFill>
                  <a:srgbClr val="005493"/>
                </a:solidFill>
              </a:rPr>
              <a:t>public static int search(String key, String[] a)</a:t>
            </a:r>
          </a:p>
          <a:p>
            <a:pPr algn="l">
              <a:lnSpc>
                <a:spcPct val="120000"/>
              </a:lnSpc>
              <a:defRPr sz="2700">
                <a:latin typeface="Helvetica"/>
                <a:ea typeface="Helvetica"/>
                <a:cs typeface="Helvetica"/>
                <a:sym typeface="Helvetica"/>
              </a:defRPr>
            </a:pPr>
            <a:r>
              <a:rPr dirty="0">
                <a:solidFill>
                  <a:srgbClr val="005493"/>
                </a:solidFill>
              </a:rPr>
              <a:t>   {</a:t>
            </a:r>
          </a:p>
          <a:p>
            <a:pPr algn="l">
              <a:lnSpc>
                <a:spcPct val="120000"/>
              </a:lnSpc>
              <a:defRPr sz="2700">
                <a:latin typeface="Helvetica"/>
                <a:ea typeface="Helvetica"/>
                <a:cs typeface="Helvetica"/>
                <a:sym typeface="Helvetica"/>
              </a:defRPr>
            </a:pPr>
            <a:r>
              <a:rPr dirty="0">
                <a:solidFill>
                  <a:srgbClr val="005493"/>
                </a:solidFill>
              </a:rPr>
              <a:t>      for (int </a:t>
            </a:r>
            <a:r>
              <a:rPr dirty="0" err="1">
                <a:solidFill>
                  <a:srgbClr val="005493"/>
                </a:solidFill>
              </a:rPr>
              <a:t>i</a:t>
            </a:r>
            <a:r>
              <a:rPr dirty="0">
                <a:solidFill>
                  <a:srgbClr val="005493"/>
                </a:solidFill>
              </a:rPr>
              <a:t> = 0; </a:t>
            </a:r>
            <a:r>
              <a:rPr dirty="0" err="1">
                <a:solidFill>
                  <a:srgbClr val="005493"/>
                </a:solidFill>
              </a:rPr>
              <a:t>i</a:t>
            </a:r>
            <a:r>
              <a:rPr dirty="0">
                <a:solidFill>
                  <a:srgbClr val="005493"/>
                </a:solidFill>
              </a:rPr>
              <a:t> &lt; </a:t>
            </a:r>
            <a:r>
              <a:rPr dirty="0" err="1">
                <a:solidFill>
                  <a:srgbClr val="005493"/>
                </a:solidFill>
              </a:rPr>
              <a:t>a.length</a:t>
            </a:r>
            <a:r>
              <a:rPr dirty="0">
                <a:solidFill>
                  <a:srgbClr val="005493"/>
                </a:solidFill>
              </a:rPr>
              <a:t>; </a:t>
            </a:r>
            <a:r>
              <a:rPr dirty="0" err="1">
                <a:solidFill>
                  <a:srgbClr val="005493"/>
                </a:solidFill>
              </a:rPr>
              <a:t>i</a:t>
            </a:r>
            <a:r>
              <a:rPr dirty="0">
                <a:solidFill>
                  <a:srgbClr val="005493"/>
                </a:solidFill>
              </a:rPr>
              <a:t>++)</a:t>
            </a:r>
          </a:p>
          <a:p>
            <a:pPr algn="l">
              <a:lnSpc>
                <a:spcPct val="120000"/>
              </a:lnSpc>
              <a:defRPr sz="2700">
                <a:latin typeface="Helvetica"/>
                <a:ea typeface="Helvetica"/>
                <a:cs typeface="Helvetica"/>
                <a:sym typeface="Helvetica"/>
              </a:defRPr>
            </a:pPr>
            <a:r>
              <a:rPr dirty="0">
                <a:solidFill>
                  <a:srgbClr val="005493"/>
                </a:solidFill>
              </a:rPr>
              <a:t>         if ( a[i].compareTo(key) == 0 ) return i;</a:t>
            </a:r>
          </a:p>
          <a:p>
            <a:pPr algn="l">
              <a:lnSpc>
                <a:spcPct val="120000"/>
              </a:lnSpc>
              <a:defRPr sz="2700">
                <a:latin typeface="Helvetica"/>
                <a:ea typeface="Helvetica"/>
                <a:cs typeface="Helvetica"/>
                <a:sym typeface="Helvetica"/>
              </a:defRPr>
            </a:pPr>
            <a:r>
              <a:rPr dirty="0">
                <a:solidFill>
                  <a:srgbClr val="005493"/>
                </a:solidFill>
              </a:rPr>
              <a:t>      return -1;</a:t>
            </a:r>
          </a:p>
          <a:p>
            <a:pPr algn="l">
              <a:lnSpc>
                <a:spcPct val="120000"/>
              </a:lnSpc>
              <a:defRPr sz="2700">
                <a:latin typeface="Helvetica"/>
                <a:ea typeface="Helvetica"/>
                <a:cs typeface="Helvetica"/>
                <a:sym typeface="Helvetica"/>
              </a:defRPr>
            </a:pPr>
            <a:r>
              <a:rPr dirty="0">
                <a:solidFill>
                  <a:srgbClr val="005493"/>
                </a:solidFill>
              </a:rPr>
              <a:t>   }</a:t>
            </a:r>
          </a:p>
          <a:p>
            <a:pPr algn="l">
              <a:lnSpc>
                <a:spcPct val="120000"/>
              </a:lnSpc>
              <a:defRPr sz="2700">
                <a:latin typeface="Helvetica"/>
                <a:ea typeface="Helvetica"/>
                <a:cs typeface="Helvetica"/>
                <a:sym typeface="Helvetica"/>
              </a:defRPr>
            </a:pPr>
            <a:r>
              <a:rPr dirty="0"/>
              <a:t>   public static void main(String[] </a:t>
            </a:r>
            <a:r>
              <a:rPr dirty="0" err="1"/>
              <a:t>args</a:t>
            </a:r>
            <a:r>
              <a:rPr dirty="0"/>
              <a:t>)</a:t>
            </a:r>
          </a:p>
          <a:p>
            <a:pPr algn="l">
              <a:lnSpc>
                <a:spcPct val="120000"/>
              </a:lnSpc>
              <a:defRPr sz="2700">
                <a:latin typeface="Helvetica"/>
                <a:ea typeface="Helvetica"/>
                <a:cs typeface="Helvetica"/>
                <a:sym typeface="Helvetica"/>
              </a:defRPr>
            </a:pPr>
            <a:r>
              <a:rPr dirty="0"/>
              <a:t>   {</a:t>
            </a:r>
          </a:p>
          <a:p>
            <a:pPr algn="l">
              <a:lnSpc>
                <a:spcPct val="120000"/>
              </a:lnSpc>
              <a:defRPr sz="2700">
                <a:latin typeface="Helvetica"/>
                <a:ea typeface="Helvetica"/>
                <a:cs typeface="Helvetica"/>
                <a:sym typeface="Helvetica"/>
              </a:defRPr>
            </a:pPr>
            <a:r>
              <a:rPr dirty="0"/>
              <a:t>      String[] words = </a:t>
            </a:r>
            <a:r>
              <a:rPr dirty="0" err="1"/>
              <a:t>StdIn.readAllStrings</a:t>
            </a:r>
            <a:r>
              <a:rPr dirty="0"/>
              <a:t>();</a:t>
            </a:r>
          </a:p>
          <a:p>
            <a:pPr algn="l">
              <a:lnSpc>
                <a:spcPct val="120000"/>
              </a:lnSpc>
              <a:defRPr sz="2700">
                <a:latin typeface="Helvetica"/>
                <a:ea typeface="Helvetica"/>
                <a:cs typeface="Helvetica"/>
                <a:sym typeface="Helvetica"/>
              </a:defRPr>
            </a:pPr>
            <a:r>
              <a:rPr dirty="0"/>
              <a:t>      int N = </a:t>
            </a:r>
            <a:r>
              <a:rPr dirty="0" err="1"/>
              <a:t>words.length</a:t>
            </a:r>
            <a:r>
              <a:rPr dirty="0"/>
              <a:t>;</a:t>
            </a:r>
          </a:p>
          <a:p>
            <a:pPr algn="l">
              <a:lnSpc>
                <a:spcPct val="120000"/>
              </a:lnSpc>
              <a:defRPr sz="2700">
                <a:latin typeface="Helvetica"/>
                <a:ea typeface="Helvetica"/>
                <a:cs typeface="Helvetica"/>
                <a:sym typeface="Helvetica"/>
              </a:defRPr>
            </a:pPr>
            <a:r>
              <a:rPr dirty="0"/>
              <a:t>      double start = </a:t>
            </a:r>
            <a:r>
              <a:rPr dirty="0" err="1"/>
              <a:t>System.currentTimeMillis</a:t>
            </a:r>
            <a:r>
              <a:rPr dirty="0"/>
              <a:t>()/1000.0;</a:t>
            </a:r>
          </a:p>
          <a:p>
            <a:pPr algn="l">
              <a:lnSpc>
                <a:spcPct val="120000"/>
              </a:lnSpc>
              <a:defRPr sz="2700">
                <a:latin typeface="Helvetica"/>
                <a:ea typeface="Helvetica"/>
                <a:cs typeface="Helvetica"/>
                <a:sym typeface="Helvetica"/>
              </a:defRPr>
            </a:pPr>
            <a:r>
              <a:rPr dirty="0"/>
              <a:t>      for (int </a:t>
            </a:r>
            <a:r>
              <a:rPr dirty="0" err="1"/>
              <a:t>i</a:t>
            </a:r>
            <a:r>
              <a:rPr dirty="0"/>
              <a:t> = 0; </a:t>
            </a:r>
            <a:r>
              <a:rPr dirty="0" err="1"/>
              <a:t>i</a:t>
            </a:r>
            <a:r>
              <a:rPr dirty="0"/>
              <a:t> &lt; 10*N; </a:t>
            </a:r>
            <a:r>
              <a:rPr dirty="0" err="1"/>
              <a:t>i</a:t>
            </a:r>
            <a:r>
              <a:rPr dirty="0"/>
              <a:t>++)</a:t>
            </a:r>
          </a:p>
          <a:p>
            <a:pPr algn="l">
              <a:lnSpc>
                <a:spcPct val="120000"/>
              </a:lnSpc>
              <a:defRPr sz="2700">
                <a:latin typeface="Helvetica"/>
                <a:ea typeface="Helvetica"/>
                <a:cs typeface="Helvetica"/>
                <a:sym typeface="Helvetica"/>
              </a:defRPr>
            </a:pPr>
            <a:r>
              <a:rPr dirty="0"/>
              <a:t>      {</a:t>
            </a:r>
          </a:p>
          <a:p>
            <a:pPr algn="l">
              <a:lnSpc>
                <a:spcPct val="120000"/>
              </a:lnSpc>
              <a:defRPr sz="2700">
                <a:solidFill>
                  <a:srgbClr val="005493"/>
                </a:solidFill>
                <a:latin typeface="Helvetica"/>
                <a:ea typeface="Helvetica"/>
                <a:cs typeface="Helvetica"/>
                <a:sym typeface="Helvetica"/>
              </a:defRPr>
            </a:pPr>
            <a:r>
              <a:rPr dirty="0"/>
              <a:t>         String key = words[</a:t>
            </a:r>
            <a:r>
              <a:rPr dirty="0" err="1"/>
              <a:t>StdRandom.uniform</a:t>
            </a:r>
            <a:r>
              <a:rPr dirty="0"/>
              <a:t>(N)];</a:t>
            </a:r>
          </a:p>
          <a:p>
            <a:pPr algn="l">
              <a:lnSpc>
                <a:spcPct val="120000"/>
              </a:lnSpc>
              <a:defRPr sz="2700">
                <a:solidFill>
                  <a:srgbClr val="005493"/>
                </a:solidFill>
                <a:latin typeface="Helvetica"/>
                <a:ea typeface="Helvetica"/>
                <a:cs typeface="Helvetica"/>
                <a:sym typeface="Helvetica"/>
              </a:defRPr>
            </a:pPr>
            <a:r>
              <a:rPr dirty="0"/>
              <a:t>         if (search(key, words) == -1)</a:t>
            </a:r>
          </a:p>
          <a:p>
            <a:pPr algn="l">
              <a:lnSpc>
                <a:spcPct val="120000"/>
              </a:lnSpc>
              <a:defRPr sz="2700">
                <a:solidFill>
                  <a:srgbClr val="005493"/>
                </a:solidFill>
                <a:latin typeface="Helvetica"/>
                <a:ea typeface="Helvetica"/>
                <a:cs typeface="Helvetica"/>
                <a:sym typeface="Helvetica"/>
              </a:defRPr>
            </a:pPr>
            <a:r>
              <a:rPr dirty="0"/>
              <a:t>            </a:t>
            </a:r>
            <a:r>
              <a:rPr dirty="0" err="1"/>
              <a:t>StdOut.println</a:t>
            </a:r>
            <a:r>
              <a:rPr dirty="0"/>
              <a:t>(key);</a:t>
            </a:r>
          </a:p>
          <a:p>
            <a:pPr algn="l">
              <a:lnSpc>
                <a:spcPct val="120000"/>
              </a:lnSpc>
              <a:defRPr sz="2700">
                <a:latin typeface="Helvetica"/>
                <a:ea typeface="Helvetica"/>
                <a:cs typeface="Helvetica"/>
                <a:sym typeface="Helvetica"/>
              </a:defRPr>
            </a:pPr>
            <a:r>
              <a:rPr dirty="0"/>
              <a:t>       }</a:t>
            </a:r>
          </a:p>
          <a:p>
            <a:pPr algn="l">
              <a:lnSpc>
                <a:spcPct val="120000"/>
              </a:lnSpc>
              <a:defRPr sz="2700">
                <a:latin typeface="Helvetica"/>
                <a:ea typeface="Helvetica"/>
                <a:cs typeface="Helvetica"/>
                <a:sym typeface="Helvetica"/>
              </a:defRPr>
            </a:pPr>
            <a:r>
              <a:rPr dirty="0"/>
              <a:t>      double now = </a:t>
            </a:r>
            <a:r>
              <a:rPr dirty="0" err="1"/>
              <a:t>System.currentTimeMillis</a:t>
            </a:r>
            <a:r>
              <a:rPr dirty="0"/>
              <a:t>()/1000.0;</a:t>
            </a:r>
          </a:p>
          <a:p>
            <a:pPr algn="l">
              <a:lnSpc>
                <a:spcPct val="120000"/>
              </a:lnSpc>
              <a:defRPr sz="2700">
                <a:latin typeface="Helvetica"/>
                <a:ea typeface="Helvetica"/>
                <a:cs typeface="Helvetica"/>
                <a:sym typeface="Helvetica"/>
              </a:defRPr>
            </a:pPr>
            <a:r>
              <a:rPr dirty="0"/>
              <a:t>      </a:t>
            </a:r>
            <a:r>
              <a:rPr dirty="0" err="1"/>
              <a:t>StdOut.println</a:t>
            </a:r>
            <a:r>
              <a:rPr dirty="0"/>
              <a:t>(</a:t>
            </a:r>
            <a:r>
              <a:rPr dirty="0" err="1"/>
              <a:t>Math.round</a:t>
            </a:r>
            <a:r>
              <a:rPr dirty="0"/>
              <a:t>(now-start) + " seconds");</a:t>
            </a:r>
          </a:p>
          <a:p>
            <a:pPr algn="l">
              <a:lnSpc>
                <a:spcPct val="120000"/>
              </a:lnSpc>
              <a:defRPr sz="2700">
                <a:latin typeface="Helvetica"/>
                <a:ea typeface="Helvetica"/>
                <a:cs typeface="Helvetica"/>
                <a:sym typeface="Helvetica"/>
              </a:defRPr>
            </a:pPr>
            <a:r>
              <a:rPr dirty="0"/>
              <a:t>   }</a:t>
            </a:r>
          </a:p>
          <a:p>
            <a:pPr algn="l">
              <a:lnSpc>
                <a:spcPct val="120000"/>
              </a:lnSpc>
              <a:defRPr sz="2700">
                <a:latin typeface="Helvetica"/>
                <a:ea typeface="Helvetica"/>
                <a:cs typeface="Helvetica"/>
                <a:sym typeface="Helvetica"/>
              </a:defRPr>
            </a:pPr>
            <a:r>
              <a:rPr dirty="0"/>
              <a:t>}</a:t>
            </a:r>
          </a:p>
        </p:txBody>
      </p:sp>
      <p:sp>
        <p:nvSpPr>
          <p:cNvPr id="188" name="Print time required for 10N searches in a whitelist of length N"/>
          <p:cNvSpPr txBox="1"/>
          <p:nvPr/>
        </p:nvSpPr>
        <p:spPr>
          <a:xfrm>
            <a:off x="1232957" y="1302939"/>
            <a:ext cx="13576301"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l">
              <a:lnSpc>
                <a:spcPts val="4600"/>
              </a:lnSpc>
              <a:spcBef>
                <a:spcPts val="2000"/>
              </a:spcBef>
              <a:tabLst>
                <a:tab pos="1168400" algn="l"/>
              </a:tabLst>
              <a:defRPr sz="2900" b="1">
                <a:latin typeface="Lucida Grande"/>
                <a:ea typeface="Lucida Grande"/>
                <a:cs typeface="Lucida Grande"/>
                <a:sym typeface="Lucida Grande"/>
              </a:defRPr>
            </a:pPr>
            <a:r>
              <a:rPr dirty="0"/>
              <a:t>Print time required for 10N searches in a whitelist of length N </a:t>
            </a:r>
          </a:p>
        </p:txBody>
      </p:sp>
      <p:sp>
        <p:nvSpPr>
          <p:cNvPr id="189" name="% java Generator 10000 10 a-z | java TestSS…"/>
          <p:cNvSpPr/>
          <p:nvPr/>
        </p:nvSpPr>
        <p:spPr>
          <a:xfrm>
            <a:off x="14452600" y="4356100"/>
            <a:ext cx="8470900" cy="1473200"/>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0" tIns="228600" rIns="228600" bIns="228600" anchor="ctr"/>
          <a:lstStyle/>
          <a:p>
            <a:pPr algn="l">
              <a:lnSpc>
                <a:spcPts val="3600"/>
              </a:lnSpc>
              <a:defRPr sz="2400">
                <a:latin typeface="Helvetica"/>
                <a:ea typeface="Helvetica"/>
                <a:cs typeface="Helvetica"/>
                <a:sym typeface="Helvetica"/>
              </a:defRPr>
            </a:pPr>
            <a:r>
              <a:t>% java Generator 10000 10 a-z | java TestSS</a:t>
            </a:r>
          </a:p>
          <a:p>
            <a:pPr algn="l">
              <a:lnSpc>
                <a:spcPts val="3600"/>
              </a:lnSpc>
              <a:defRPr sz="2400">
                <a:latin typeface="Helvetica"/>
                <a:ea typeface="Helvetica"/>
                <a:cs typeface="Helvetica"/>
                <a:sym typeface="Helvetica"/>
              </a:defRPr>
            </a:pPr>
            <a:r>
              <a:t>3 seconds</a:t>
            </a:r>
          </a:p>
        </p:txBody>
      </p:sp>
      <p:grpSp>
        <p:nvGrpSpPr>
          <p:cNvPr id="192" name="Group"/>
          <p:cNvGrpSpPr/>
          <p:nvPr/>
        </p:nvGrpSpPr>
        <p:grpSpPr>
          <a:xfrm>
            <a:off x="15960504" y="5128286"/>
            <a:ext cx="3300153" cy="2682214"/>
            <a:chOff x="35" y="0"/>
            <a:chExt cx="3300152" cy="2682213"/>
          </a:xfrm>
        </p:grpSpPr>
        <p:sp>
          <p:nvSpPr>
            <p:cNvPr id="190" name="generate 10,000…"/>
            <p:cNvSpPr txBox="1"/>
            <p:nvPr/>
          </p:nvSpPr>
          <p:spPr>
            <a:xfrm>
              <a:off x="35" y="1196313"/>
              <a:ext cx="3300153" cy="148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a:lnSpc>
                  <a:spcPts val="3600"/>
                </a:lnSpc>
                <a:spcBef>
                  <a:spcPts val="200"/>
                </a:spcBef>
                <a:tabLst>
                  <a:tab pos="1168400" algn="l"/>
                </a:tabLst>
                <a:defRPr sz="3000">
                  <a:solidFill>
                    <a:srgbClr val="005493"/>
                  </a:solidFill>
                </a:defRPr>
              </a:pPr>
              <a:r>
                <a:t>generate 10,000</a:t>
              </a:r>
            </a:p>
            <a:p>
              <a:pPr>
                <a:lnSpc>
                  <a:spcPts val="3600"/>
                </a:lnSpc>
                <a:spcBef>
                  <a:spcPts val="200"/>
                </a:spcBef>
                <a:tabLst>
                  <a:tab pos="1168400" algn="l"/>
                </a:tabLst>
                <a:defRPr sz="3000">
                  <a:solidFill>
                    <a:srgbClr val="005493"/>
                  </a:solidFill>
                </a:defRPr>
              </a:pPr>
              <a:r>
                <a:t>ten-letter words</a:t>
              </a:r>
            </a:p>
            <a:p>
              <a:pPr>
                <a:lnSpc>
                  <a:spcPts val="3600"/>
                </a:lnSpc>
                <a:spcBef>
                  <a:spcPts val="200"/>
                </a:spcBef>
                <a:tabLst>
                  <a:tab pos="1168400" algn="l"/>
                </a:tabLst>
                <a:defRPr sz="3000">
                  <a:solidFill>
                    <a:srgbClr val="005493"/>
                  </a:solidFill>
                </a:defRPr>
              </a:pPr>
              <a:r>
                <a:t>(lowercase)</a:t>
              </a:r>
            </a:p>
          </p:txBody>
        </p:sp>
        <p:sp>
          <p:nvSpPr>
            <p:cNvPr id="191" name="Line"/>
            <p:cNvSpPr/>
            <p:nvPr/>
          </p:nvSpPr>
          <p:spPr>
            <a:xfrm flipH="1">
              <a:off x="1681940" y="0"/>
              <a:ext cx="539559" cy="1170312"/>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grpSp>
      <p:grpSp>
        <p:nvGrpSpPr>
          <p:cNvPr id="195" name="Group"/>
          <p:cNvGrpSpPr/>
          <p:nvPr/>
        </p:nvGrpSpPr>
        <p:grpSpPr>
          <a:xfrm>
            <a:off x="17310100" y="3543300"/>
            <a:ext cx="4764584" cy="1095000"/>
            <a:chOff x="0" y="0"/>
            <a:chExt cx="4764583" cy="1094999"/>
          </a:xfrm>
        </p:grpSpPr>
        <p:sp>
          <p:nvSpPr>
            <p:cNvPr id="193" name="Line"/>
            <p:cNvSpPr/>
            <p:nvPr/>
          </p:nvSpPr>
          <p:spPr>
            <a:xfrm flipV="1">
              <a:off x="2397267" y="520620"/>
              <a:ext cx="1" cy="574380"/>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94" name="a-z = abcdefghijklmnopqrstuvwxyz"/>
            <p:cNvSpPr txBox="1"/>
            <p:nvPr/>
          </p:nvSpPr>
          <p:spPr>
            <a:xfrm>
              <a:off x="0" y="0"/>
              <a:ext cx="4764584" cy="469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lvl1pPr algn="l">
                <a:lnSpc>
                  <a:spcPts val="3600"/>
                </a:lnSpc>
                <a:defRPr sz="2400">
                  <a:solidFill>
                    <a:srgbClr val="005493"/>
                  </a:solidFill>
                  <a:latin typeface="Helvetica"/>
                  <a:ea typeface="Helvetica"/>
                  <a:cs typeface="Helvetica"/>
                  <a:sym typeface="Helvetica"/>
                </a:defRPr>
              </a:lvl1pPr>
            </a:lstStyle>
            <a:p>
              <a:r>
                <a:t>a-z = abcdefghijklmnopqrstuvwxyz</a:t>
              </a:r>
            </a:p>
          </p:txBody>
        </p:sp>
      </p:grpSp>
      <p:grpSp>
        <p:nvGrpSpPr>
          <p:cNvPr id="198" name="Group"/>
          <p:cNvGrpSpPr/>
          <p:nvPr/>
        </p:nvGrpSpPr>
        <p:grpSpPr>
          <a:xfrm>
            <a:off x="20273495" y="5192249"/>
            <a:ext cx="3411774" cy="2148351"/>
            <a:chOff x="1565" y="0"/>
            <a:chExt cx="3411773" cy="2148350"/>
          </a:xfrm>
        </p:grpSpPr>
        <p:sp>
          <p:nvSpPr>
            <p:cNvPr id="196" name="print time for…"/>
            <p:cNvSpPr txBox="1"/>
            <p:nvPr/>
          </p:nvSpPr>
          <p:spPr>
            <a:xfrm>
              <a:off x="1565" y="1132350"/>
              <a:ext cx="3411774" cy="1016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a:lnSpc>
                  <a:spcPts val="3600"/>
                </a:lnSpc>
                <a:spcBef>
                  <a:spcPts val="200"/>
                </a:spcBef>
                <a:tabLst>
                  <a:tab pos="1168400" algn="l"/>
                </a:tabLst>
                <a:defRPr sz="3000">
                  <a:solidFill>
                    <a:srgbClr val="005493"/>
                  </a:solidFill>
                </a:defRPr>
              </a:pPr>
              <a:r>
                <a:t>print time for</a:t>
              </a:r>
            </a:p>
            <a:p>
              <a:pPr>
                <a:lnSpc>
                  <a:spcPts val="3600"/>
                </a:lnSpc>
                <a:spcBef>
                  <a:spcPts val="200"/>
                </a:spcBef>
                <a:tabLst>
                  <a:tab pos="1168400" algn="l"/>
                </a:tabLst>
                <a:defRPr sz="3000">
                  <a:solidFill>
                    <a:srgbClr val="005493"/>
                  </a:solidFill>
                </a:defRPr>
              </a:pPr>
              <a:r>
                <a:t>100,000 searches</a:t>
              </a:r>
            </a:p>
          </p:txBody>
        </p:sp>
        <p:sp>
          <p:nvSpPr>
            <p:cNvPr id="197" name="Line"/>
            <p:cNvSpPr/>
            <p:nvPr/>
          </p:nvSpPr>
          <p:spPr>
            <a:xfrm>
              <a:off x="1197486" y="0"/>
              <a:ext cx="541795" cy="1106349"/>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grpSp>
      <p:grpSp>
        <p:nvGrpSpPr>
          <p:cNvPr id="201" name="Group"/>
          <p:cNvGrpSpPr/>
          <p:nvPr/>
        </p:nvGrpSpPr>
        <p:grpSpPr>
          <a:xfrm>
            <a:off x="12027958" y="9169400"/>
            <a:ext cx="7127911" cy="1016000"/>
            <a:chOff x="0" y="0"/>
            <a:chExt cx="7127910" cy="1016000"/>
          </a:xfrm>
        </p:grpSpPr>
        <p:sp>
          <p:nvSpPr>
            <p:cNvPr id="199" name="random successful search…"/>
            <p:cNvSpPr txBox="1"/>
            <p:nvPr/>
          </p:nvSpPr>
          <p:spPr>
            <a:xfrm>
              <a:off x="2106933" y="0"/>
              <a:ext cx="5020978" cy="1016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a:lnSpc>
                  <a:spcPts val="3600"/>
                </a:lnSpc>
                <a:spcBef>
                  <a:spcPts val="200"/>
                </a:spcBef>
                <a:tabLst>
                  <a:tab pos="1168400" algn="l"/>
                </a:tabLst>
                <a:defRPr sz="3000">
                  <a:solidFill>
                    <a:srgbClr val="005493"/>
                  </a:solidFill>
                </a:defRPr>
              </a:pPr>
              <a:r>
                <a:t>random successful search</a:t>
              </a:r>
            </a:p>
            <a:p>
              <a:pPr>
                <a:lnSpc>
                  <a:spcPts val="3600"/>
                </a:lnSpc>
                <a:spcBef>
                  <a:spcPts val="200"/>
                </a:spcBef>
                <a:tabLst>
                  <a:tab pos="1168400" algn="l"/>
                </a:tabLst>
                <a:defRPr sz="3000">
                  <a:solidFill>
                    <a:srgbClr val="005493"/>
                  </a:solidFill>
                </a:defRPr>
              </a:pPr>
              <a:r>
                <a:t>(no output)</a:t>
              </a:r>
            </a:p>
          </p:txBody>
        </p:sp>
        <p:sp>
          <p:nvSpPr>
            <p:cNvPr id="200" name="Line"/>
            <p:cNvSpPr/>
            <p:nvPr/>
          </p:nvSpPr>
          <p:spPr>
            <a:xfrm flipV="1">
              <a:off x="0" y="231964"/>
              <a:ext cx="2023160" cy="10"/>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87">
                                            <p:bg/>
                                          </p:spTgt>
                                        </p:tgtEl>
                                        <p:attrNameLst>
                                          <p:attrName>style.visibility</p:attrName>
                                        </p:attrNameLst>
                                      </p:cBhvr>
                                      <p:to>
                                        <p:strVal val="visible"/>
                                      </p:to>
                                    </p:set>
                                  </p:childTnLst>
                                </p:cTn>
                              </p:par>
                              <p:par>
                                <p:cTn id="10" presetID="1" presetClass="entr" presetSubtype="0" fill="hold" grpId="0" nodeType="withEffect">
                                  <p:stCondLst>
                                    <p:cond delay="0"/>
                                  </p:stCondLst>
                                  <p:iterate>
                                    <p:tmAbs val="0"/>
                                  </p:iterate>
                                  <p:childTnLst>
                                    <p:set>
                                      <p:cBhvr>
                                        <p:cTn id="11" fill="hold"/>
                                        <p:tgtEl>
                                          <p:spTgt spid="18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8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187">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187">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p:tmAbs val="0"/>
                                  </p:iterate>
                                  <p:childTnLst>
                                    <p:set>
                                      <p:cBhvr>
                                        <p:cTn id="27" fill="hold"/>
                                        <p:tgtEl>
                                          <p:spTgt spid="187">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p:tmAbs val="0"/>
                                  </p:iterate>
                                  <p:childTnLst>
                                    <p:set>
                                      <p:cBhvr>
                                        <p:cTn id="31" fill="hold"/>
                                        <p:tgtEl>
                                          <p:spTgt spid="187">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p:tmAbs val="0"/>
                                  </p:iterate>
                                  <p:childTnLst>
                                    <p:set>
                                      <p:cBhvr>
                                        <p:cTn id="35" fill="hold"/>
                                        <p:tgtEl>
                                          <p:spTgt spid="187">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p:tmAbs val="0"/>
                                  </p:iterate>
                                  <p:childTnLst>
                                    <p:set>
                                      <p:cBhvr>
                                        <p:cTn id="39" fill="hold"/>
                                        <p:tgtEl>
                                          <p:spTgt spid="187">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p:tmAbs val="0"/>
                                  </p:iterate>
                                  <p:childTnLst>
                                    <p:set>
                                      <p:cBhvr>
                                        <p:cTn id="43" fill="hold"/>
                                        <p:tgtEl>
                                          <p:spTgt spid="187">
                                            <p:txEl>
                                              <p:pRg st="8" end="8"/>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187">
                                            <p:txEl>
                                              <p:pRg st="9" end="9"/>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187">
                                            <p:txEl>
                                              <p:pRg st="10" end="1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p:tmAbs val="0"/>
                                  </p:iterate>
                                  <p:childTnLst>
                                    <p:set>
                                      <p:cBhvr>
                                        <p:cTn id="55" fill="hold"/>
                                        <p:tgtEl>
                                          <p:spTgt spid="187">
                                            <p:txEl>
                                              <p:pRg st="11" end="1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iterate>
                                    <p:tmAbs val="0"/>
                                  </p:iterate>
                                  <p:childTnLst>
                                    <p:set>
                                      <p:cBhvr>
                                        <p:cTn id="59" fill="hold"/>
                                        <p:tgtEl>
                                          <p:spTgt spid="187">
                                            <p:txEl>
                                              <p:pRg st="12" end="12"/>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iterate>
                                    <p:tmAbs val="0"/>
                                  </p:iterate>
                                  <p:childTnLst>
                                    <p:set>
                                      <p:cBhvr>
                                        <p:cTn id="63" fill="hold"/>
                                        <p:tgtEl>
                                          <p:spTgt spid="187">
                                            <p:txEl>
                                              <p:pRg st="13" end="13"/>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iterate>
                                    <p:tmAbs val="0"/>
                                  </p:iterate>
                                  <p:childTnLst>
                                    <p:set>
                                      <p:cBhvr>
                                        <p:cTn id="67" fill="hold"/>
                                        <p:tgtEl>
                                          <p:spTgt spid="187">
                                            <p:txEl>
                                              <p:pRg st="14" end="14"/>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iterate>
                                    <p:tmAbs val="0"/>
                                  </p:iterate>
                                  <p:childTnLst>
                                    <p:set>
                                      <p:cBhvr>
                                        <p:cTn id="71" fill="hold"/>
                                        <p:tgtEl>
                                          <p:spTgt spid="187">
                                            <p:txEl>
                                              <p:pRg st="15" end="15"/>
                                            </p:txEl>
                                          </p:spTgt>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0" nodeType="afterEffect">
                                  <p:stCondLst>
                                    <p:cond delay="0"/>
                                  </p:stCondLst>
                                  <p:iterate>
                                    <p:tmAbs val="0"/>
                                  </p:iterate>
                                  <p:childTnLst>
                                    <p:set>
                                      <p:cBhvr>
                                        <p:cTn id="74" fill="hold"/>
                                        <p:tgtEl>
                                          <p:spTgt spid="20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iterate>
                                    <p:tmAbs val="0"/>
                                  </p:iterate>
                                  <p:childTnLst>
                                    <p:set>
                                      <p:cBhvr>
                                        <p:cTn id="78" fill="hold"/>
                                        <p:tgtEl>
                                          <p:spTgt spid="187">
                                            <p:txEl>
                                              <p:pRg st="16" end="16"/>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iterate>
                                    <p:tmAbs val="0"/>
                                  </p:iterate>
                                  <p:childTnLst>
                                    <p:set>
                                      <p:cBhvr>
                                        <p:cTn id="82" fill="hold"/>
                                        <p:tgtEl>
                                          <p:spTgt spid="187">
                                            <p:txEl>
                                              <p:pRg st="17" end="17"/>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iterate>
                                    <p:tmAbs val="0"/>
                                  </p:iterate>
                                  <p:childTnLst>
                                    <p:set>
                                      <p:cBhvr>
                                        <p:cTn id="86" fill="hold"/>
                                        <p:tgtEl>
                                          <p:spTgt spid="187">
                                            <p:txEl>
                                              <p:pRg st="18" end="18"/>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iterate>
                                    <p:tmAbs val="0"/>
                                  </p:iterate>
                                  <p:childTnLst>
                                    <p:set>
                                      <p:cBhvr>
                                        <p:cTn id="90" fill="hold"/>
                                        <p:tgtEl>
                                          <p:spTgt spid="187">
                                            <p:txEl>
                                              <p:pRg st="19" end="19"/>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iterate>
                                    <p:tmAbs val="0"/>
                                  </p:iterate>
                                  <p:childTnLst>
                                    <p:set>
                                      <p:cBhvr>
                                        <p:cTn id="94" fill="hold"/>
                                        <p:tgtEl>
                                          <p:spTgt spid="187">
                                            <p:txEl>
                                              <p:pRg st="20" end="2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iterate>
                                    <p:tmAbs val="0"/>
                                  </p:iterate>
                                  <p:childTnLst>
                                    <p:set>
                                      <p:cBhvr>
                                        <p:cTn id="98" fill="hold"/>
                                        <p:tgtEl>
                                          <p:spTgt spid="187">
                                            <p:txEl>
                                              <p:pRg st="21" end="21"/>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iterate>
                                    <p:tmAbs val="0"/>
                                  </p:iterate>
                                  <p:childTnLst>
                                    <p:set>
                                      <p:cBhvr>
                                        <p:cTn id="102" fill="hold"/>
                                        <p:tgtEl>
                                          <p:spTgt spid="187">
                                            <p:txEl>
                                              <p:pRg st="22" end="22"/>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iterate>
                                    <p:tmAbs val="0"/>
                                  </p:iterate>
                                  <p:childTnLst>
                                    <p:set>
                                      <p:cBhvr>
                                        <p:cTn id="106" fill="hold"/>
                                        <p:tgtEl>
                                          <p:spTgt spid="189">
                                            <p:bg/>
                                          </p:spTgt>
                                        </p:tgtEl>
                                        <p:attrNameLst>
                                          <p:attrName>style.visibility</p:attrName>
                                        </p:attrNameLst>
                                      </p:cBhvr>
                                      <p:to>
                                        <p:strVal val="visible"/>
                                      </p:to>
                                    </p:set>
                                  </p:childTnLst>
                                </p:cTn>
                              </p:par>
                              <p:par>
                                <p:cTn id="107" presetID="1" presetClass="entr" presetSubtype="0" fill="hold" grpId="0" nodeType="withEffect">
                                  <p:stCondLst>
                                    <p:cond delay="0"/>
                                  </p:stCondLst>
                                  <p:iterate>
                                    <p:tmAbs val="0"/>
                                  </p:iterate>
                                  <p:childTnLst>
                                    <p:set>
                                      <p:cBhvr>
                                        <p:cTn id="108" fill="hold"/>
                                        <p:tgtEl>
                                          <p:spTgt spid="189">
                                            <p:txEl>
                                              <p:pRg st="0" end="0"/>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iterate>
                                    <p:tmAbs val="0"/>
                                  </p:iterate>
                                  <p:childTnLst>
                                    <p:set>
                                      <p:cBhvr>
                                        <p:cTn id="112" fill="hold"/>
                                        <p:tgtEl>
                                          <p:spTgt spid="195"/>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iterate>
                                    <p:tmAbs val="0"/>
                                  </p:iterate>
                                  <p:childTnLst>
                                    <p:set>
                                      <p:cBhvr>
                                        <p:cTn id="116" fill="hold"/>
                                        <p:tgtEl>
                                          <p:spTgt spid="19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iterate>
                                    <p:tmAbs val="0"/>
                                  </p:iterate>
                                  <p:childTnLst>
                                    <p:set>
                                      <p:cBhvr>
                                        <p:cTn id="120" fill="hold"/>
                                        <p:tgtEl>
                                          <p:spTgt spid="198"/>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iterate>
                                    <p:tmAbs val="0"/>
                                  </p:iterate>
                                  <p:childTnLst>
                                    <p:set>
                                      <p:cBhvr>
                                        <p:cTn id="124" fill="hold"/>
                                        <p:tgtEl>
                                          <p:spTgt spid="18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build="p" bldLvl="5" animBg="1" advAuto="0"/>
      <p:bldP spid="188" grpId="0" animBg="1" advAuto="0"/>
      <p:bldP spid="189" grpId="0" build="p" bldLvl="5" animBg="1" advAuto="0"/>
      <p:bldP spid="192" grpId="0" animBg="1" advAuto="0"/>
      <p:bldP spid="195" grpId="0" animBg="1" advAuto="0"/>
      <p:bldP spid="198" grpId="0" animBg="1" advAuto="0"/>
      <p:bldP spid="201"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Empirical tests of sequential search"/>
          <p:cNvSpPr txBox="1">
            <a:spLocks noGrp="1"/>
          </p:cNvSpPr>
          <p:nvPr>
            <p:ph type="title"/>
          </p:nvPr>
        </p:nvSpPr>
        <p:spPr>
          <a:prstGeom prst="rect">
            <a:avLst/>
          </a:prstGeom>
        </p:spPr>
        <p:txBody>
          <a:bodyPr/>
          <a:lstStyle/>
          <a:p>
            <a:r>
              <a:t>Empirical tests of sequential search</a:t>
            </a:r>
          </a:p>
        </p:txBody>
      </p:sp>
      <p:sp>
        <p:nvSpPr>
          <p:cNvPr id="20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
        <p:nvSpPr>
          <p:cNvPr id="205" name="Whitelist filter scenario…"/>
          <p:cNvSpPr txBox="1"/>
          <p:nvPr/>
        </p:nvSpPr>
        <p:spPr>
          <a:xfrm>
            <a:off x="1270000" y="4051300"/>
            <a:ext cx="6159500" cy="25781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algn="l">
              <a:lnSpc>
                <a:spcPts val="5500"/>
              </a:lnSpc>
              <a:spcBef>
                <a:spcPts val="600"/>
              </a:spcBef>
              <a:tabLst>
                <a:tab pos="1168400" algn="l"/>
              </a:tabLst>
              <a:defRPr sz="3600">
                <a:solidFill>
                  <a:srgbClr val="005493"/>
                </a:solidFill>
              </a:defRPr>
            </a:pPr>
            <a:r>
              <a:rPr lang="en-US" dirty="0" err="1"/>
              <a:t>acceptList</a:t>
            </a:r>
            <a:r>
              <a:rPr dirty="0"/>
              <a:t> filter scenario</a:t>
            </a:r>
            <a:endParaRPr i="1" dirty="0"/>
          </a:p>
          <a:p>
            <a:pPr marL="838200" lvl="1" indent="-381000" algn="l">
              <a:lnSpc>
                <a:spcPts val="5500"/>
              </a:lnSpc>
              <a:spcBef>
                <a:spcPts val="600"/>
              </a:spcBef>
              <a:buSzPct val="125000"/>
              <a:buFont typeface="Gill Sans"/>
              <a:buChar char="•"/>
              <a:tabLst>
                <a:tab pos="2476500" algn="l"/>
              </a:tabLst>
              <a:defRPr sz="3600"/>
            </a:pPr>
            <a:r>
              <a:rPr lang="en-US" dirty="0" err="1"/>
              <a:t>acceptList</a:t>
            </a:r>
            <a:r>
              <a:rPr dirty="0"/>
              <a:t> of size </a:t>
            </a:r>
            <a:r>
              <a:rPr i="1" dirty="0"/>
              <a:t>N</a:t>
            </a:r>
            <a:r>
              <a:rPr dirty="0"/>
              <a:t>.</a:t>
            </a:r>
          </a:p>
          <a:p>
            <a:pPr marL="838200" lvl="1" indent="-381000" algn="l">
              <a:lnSpc>
                <a:spcPts val="5500"/>
              </a:lnSpc>
              <a:spcBef>
                <a:spcPts val="600"/>
              </a:spcBef>
              <a:buSzPct val="125000"/>
              <a:buFont typeface="Gill Sans"/>
              <a:buChar char="•"/>
              <a:tabLst>
                <a:tab pos="2476500" algn="l"/>
              </a:tabLst>
              <a:defRPr sz="3600"/>
            </a:pPr>
            <a:r>
              <a:rPr dirty="0"/>
              <a:t>10</a:t>
            </a:r>
            <a:r>
              <a:rPr i="1" dirty="0"/>
              <a:t>N</a:t>
            </a:r>
            <a:r>
              <a:rPr dirty="0"/>
              <a:t> transactions.</a:t>
            </a:r>
          </a:p>
        </p:txBody>
      </p:sp>
      <p:sp>
        <p:nvSpPr>
          <p:cNvPr id="206" name="Validates hypothesis that order of growth is N2 ."/>
          <p:cNvSpPr txBox="1"/>
          <p:nvPr/>
        </p:nvSpPr>
        <p:spPr>
          <a:xfrm>
            <a:off x="1193800" y="12192000"/>
            <a:ext cx="11523749" cy="1041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algn="l">
              <a:lnSpc>
                <a:spcPts val="5500"/>
              </a:lnSpc>
              <a:spcBef>
                <a:spcPts val="1200"/>
              </a:spcBef>
              <a:tabLst>
                <a:tab pos="1168400" algn="l"/>
              </a:tabLst>
              <a:defRPr sz="3600"/>
            </a:pPr>
            <a:r>
              <a:t>Validates hypothesis that order of growth is </a:t>
            </a:r>
            <a:r>
              <a:rPr i="1" spc="324"/>
              <a:t>N</a:t>
            </a:r>
            <a:r>
              <a:rPr baseline="31999"/>
              <a:t>2 </a:t>
            </a:r>
            <a:r>
              <a:t>.</a:t>
            </a:r>
          </a:p>
        </p:txBody>
      </p:sp>
      <p:grpSp>
        <p:nvGrpSpPr>
          <p:cNvPr id="209" name="Group"/>
          <p:cNvGrpSpPr/>
          <p:nvPr/>
        </p:nvGrpSpPr>
        <p:grpSpPr>
          <a:xfrm>
            <a:off x="12294063" y="12509500"/>
            <a:ext cx="4990637" cy="431800"/>
            <a:chOff x="0" y="0"/>
            <a:chExt cx="4990636" cy="431800"/>
          </a:xfrm>
        </p:grpSpPr>
        <p:sp>
          <p:nvSpPr>
            <p:cNvPr id="207" name="Line"/>
            <p:cNvSpPr/>
            <p:nvPr/>
          </p:nvSpPr>
          <p:spPr>
            <a:xfrm flipV="1">
              <a:off x="0" y="212989"/>
              <a:ext cx="1293487" cy="1"/>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208" name="Does NOT scale."/>
            <p:cNvSpPr txBox="1"/>
            <p:nvPr/>
          </p:nvSpPr>
          <p:spPr>
            <a:xfrm>
              <a:off x="1447336" y="0"/>
              <a:ext cx="3543301" cy="431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algn="l">
                <a:lnSpc>
                  <a:spcPts val="4300"/>
                </a:lnSpc>
                <a:spcBef>
                  <a:spcPts val="100"/>
                </a:spcBef>
                <a:tabLst>
                  <a:tab pos="1168400" algn="l"/>
                </a:tabLst>
                <a:defRPr sz="3200">
                  <a:solidFill>
                    <a:srgbClr val="005493"/>
                  </a:solidFill>
                </a:defRPr>
              </a:lvl1pPr>
            </a:lstStyle>
            <a:p>
              <a:r>
                <a:t>Does NOT scale.</a:t>
              </a:r>
            </a:p>
          </p:txBody>
        </p:sp>
      </p:grpSp>
      <p:sp>
        <p:nvSpPr>
          <p:cNvPr id="210" name="% java Generator 10000 ...…"/>
          <p:cNvSpPr/>
          <p:nvPr/>
        </p:nvSpPr>
        <p:spPr>
          <a:xfrm>
            <a:off x="17399000" y="2882900"/>
            <a:ext cx="5626100" cy="3924300"/>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0" tIns="228600" rIns="228600" bIns="228600" anchor="ctr"/>
          <a:lstStyle/>
          <a:p>
            <a:pPr algn="l">
              <a:lnSpc>
                <a:spcPts val="3600"/>
              </a:lnSpc>
              <a:defRPr sz="2400">
                <a:latin typeface="Helvetica"/>
                <a:ea typeface="Helvetica"/>
                <a:cs typeface="Helvetica"/>
                <a:sym typeface="Helvetica"/>
              </a:defRPr>
            </a:pPr>
            <a:r>
              <a:t>% java Generator 10000 ...</a:t>
            </a:r>
          </a:p>
          <a:p>
            <a:pPr algn="l">
              <a:lnSpc>
                <a:spcPts val="3600"/>
              </a:lnSpc>
              <a:defRPr sz="2400">
                <a:latin typeface="Helvetica"/>
                <a:ea typeface="Helvetica"/>
                <a:cs typeface="Helvetica"/>
                <a:sym typeface="Helvetica"/>
              </a:defRPr>
            </a:pPr>
            <a:r>
              <a:t>3 seconds</a:t>
            </a:r>
          </a:p>
          <a:p>
            <a:pPr algn="l">
              <a:lnSpc>
                <a:spcPts val="3600"/>
              </a:lnSpc>
              <a:defRPr sz="2400">
                <a:latin typeface="Helvetica"/>
                <a:ea typeface="Helvetica"/>
                <a:cs typeface="Helvetica"/>
                <a:sym typeface="Helvetica"/>
              </a:defRPr>
            </a:pPr>
            <a:r>
              <a:t>% java Generator 20000 ...</a:t>
            </a:r>
          </a:p>
          <a:p>
            <a:pPr algn="l">
              <a:lnSpc>
                <a:spcPts val="3600"/>
              </a:lnSpc>
              <a:defRPr sz="2400">
                <a:latin typeface="Helvetica"/>
                <a:ea typeface="Helvetica"/>
                <a:cs typeface="Helvetica"/>
                <a:sym typeface="Helvetica"/>
              </a:defRPr>
            </a:pPr>
            <a:r>
              <a:t>9 seconds</a:t>
            </a:r>
          </a:p>
          <a:p>
            <a:pPr algn="l">
              <a:lnSpc>
                <a:spcPts val="3600"/>
              </a:lnSpc>
              <a:defRPr sz="2400">
                <a:latin typeface="Helvetica"/>
                <a:ea typeface="Helvetica"/>
                <a:cs typeface="Helvetica"/>
                <a:sym typeface="Helvetica"/>
              </a:defRPr>
            </a:pPr>
            <a:r>
              <a:t>% java Generator 40000 ...</a:t>
            </a:r>
          </a:p>
          <a:p>
            <a:pPr algn="l">
              <a:lnSpc>
                <a:spcPts val="3600"/>
              </a:lnSpc>
              <a:defRPr sz="2400">
                <a:latin typeface="Helvetica"/>
                <a:ea typeface="Helvetica"/>
                <a:cs typeface="Helvetica"/>
                <a:sym typeface="Helvetica"/>
              </a:defRPr>
            </a:pPr>
            <a:r>
              <a:t>35 seconds</a:t>
            </a:r>
          </a:p>
          <a:p>
            <a:pPr algn="l">
              <a:lnSpc>
                <a:spcPts val="3600"/>
              </a:lnSpc>
              <a:defRPr sz="2400">
                <a:latin typeface="Helvetica"/>
                <a:ea typeface="Helvetica"/>
                <a:cs typeface="Helvetica"/>
                <a:sym typeface="Helvetica"/>
              </a:defRPr>
            </a:pPr>
            <a:r>
              <a:t>% java Generator 80000 ...</a:t>
            </a:r>
          </a:p>
          <a:p>
            <a:pPr algn="l">
              <a:lnSpc>
                <a:spcPts val="3600"/>
              </a:lnSpc>
              <a:defRPr sz="2400">
                <a:latin typeface="Helvetica"/>
                <a:ea typeface="Helvetica"/>
                <a:cs typeface="Helvetica"/>
                <a:sym typeface="Helvetica"/>
              </a:defRPr>
            </a:pPr>
            <a:r>
              <a:t>149 seconds</a:t>
            </a:r>
          </a:p>
        </p:txBody>
      </p:sp>
      <p:sp>
        <p:nvSpPr>
          <p:cNvPr id="211" name="... = 10 a-z | java TestSS"/>
          <p:cNvSpPr txBox="1"/>
          <p:nvPr/>
        </p:nvSpPr>
        <p:spPr>
          <a:xfrm>
            <a:off x="17424400" y="7073900"/>
            <a:ext cx="4885029" cy="469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nSpc>
                <a:spcPts val="3600"/>
              </a:lnSpc>
              <a:defRPr sz="2400">
                <a:latin typeface="Helvetica"/>
                <a:ea typeface="Helvetica"/>
                <a:cs typeface="Helvetica"/>
                <a:sym typeface="Helvetica"/>
              </a:defRPr>
            </a:lvl1pPr>
          </a:lstStyle>
          <a:p>
            <a:r>
              <a:t>... = 10 a-z | java TestSS</a:t>
            </a:r>
          </a:p>
        </p:txBody>
      </p:sp>
      <p:graphicFrame>
        <p:nvGraphicFramePr>
          <p:cNvPr id="212" name="Table"/>
          <p:cNvGraphicFramePr/>
          <p:nvPr/>
        </p:nvGraphicFramePr>
        <p:xfrm>
          <a:off x="8020513" y="2095500"/>
          <a:ext cx="8331198" cy="6438898"/>
        </p:xfrm>
        <a:graphic>
          <a:graphicData uri="http://schemas.openxmlformats.org/drawingml/2006/table">
            <a:tbl>
              <a:tblPr firstRow="1">
                <a:tableStyleId>{8F44A2F1-9E1F-4B54-A3A2-5F16C0AD49E2}</a:tableStyleId>
              </a:tblPr>
              <a:tblGrid>
                <a:gridCol w="2446516">
                  <a:extLst>
                    <a:ext uri="{9D8B030D-6E8A-4147-A177-3AD203B41FA5}">
                      <a16:colId xmlns:a16="http://schemas.microsoft.com/office/drawing/2014/main" val="20000"/>
                    </a:ext>
                  </a:extLst>
                </a:gridCol>
                <a:gridCol w="1788441">
                  <a:extLst>
                    <a:ext uri="{9D8B030D-6E8A-4147-A177-3AD203B41FA5}">
                      <a16:colId xmlns:a16="http://schemas.microsoft.com/office/drawing/2014/main" val="20001"/>
                    </a:ext>
                  </a:extLst>
                </a:gridCol>
                <a:gridCol w="1916908">
                  <a:extLst>
                    <a:ext uri="{9D8B030D-6E8A-4147-A177-3AD203B41FA5}">
                      <a16:colId xmlns:a16="http://schemas.microsoft.com/office/drawing/2014/main" val="20002"/>
                    </a:ext>
                  </a:extLst>
                </a:gridCol>
                <a:gridCol w="2179333">
                  <a:extLst>
                    <a:ext uri="{9D8B030D-6E8A-4147-A177-3AD203B41FA5}">
                      <a16:colId xmlns:a16="http://schemas.microsoft.com/office/drawing/2014/main" val="20003"/>
                    </a:ext>
                  </a:extLst>
                </a:gridCol>
              </a:tblGrid>
              <a:tr h="1108684">
                <a:tc>
                  <a:txBody>
                    <a:bodyPr/>
                    <a:lstStyle/>
                    <a:p>
                      <a:pPr defTabSz="914400">
                        <a:lnSpc>
                          <a:spcPts val="3200"/>
                        </a:lnSpc>
                        <a:defRPr sz="1800" i="0"/>
                      </a:pPr>
                      <a:r>
                        <a:rPr sz="2700" i="1">
                          <a:sym typeface="Lucida Sans"/>
                        </a:rPr>
                        <a:t>N</a:t>
                      </a:r>
                    </a:p>
                  </a:txBody>
                  <a:tcPr marL="25400" marR="25400" marT="25400" marB="25400" anchor="ctr" horzOverflow="overflow"/>
                </a:tc>
                <a:tc>
                  <a:txBody>
                    <a:bodyPr/>
                    <a:lstStyle/>
                    <a:p>
                      <a:pPr defTabSz="914400">
                        <a:lnSpc>
                          <a:spcPts val="3400"/>
                        </a:lnSpc>
                        <a:defRPr sz="2900">
                          <a:sym typeface="Lucida Sans"/>
                        </a:defRPr>
                      </a:pPr>
                      <a:r>
                        <a:t>T</a:t>
                      </a:r>
                      <a:r>
                        <a:rPr baseline="-5999"/>
                        <a:t>N</a:t>
                      </a:r>
                      <a:r>
                        <a:rPr i="0"/>
                        <a:t> (</a:t>
                      </a:r>
                      <a:r>
                        <a:t>seconds</a:t>
                      </a:r>
                      <a:r>
                        <a:rPr i="0"/>
                        <a:t>)</a:t>
                      </a:r>
                    </a:p>
                  </a:txBody>
                  <a:tcPr marL="25400" marR="25400" marT="25400" marB="25400" anchor="ctr" horzOverflow="overflow"/>
                </a:tc>
                <a:tc>
                  <a:txBody>
                    <a:bodyPr/>
                    <a:lstStyle/>
                    <a:p>
                      <a:pPr>
                        <a:lnSpc>
                          <a:spcPts val="4900"/>
                        </a:lnSpc>
                        <a:spcBef>
                          <a:spcPts val="1200"/>
                        </a:spcBef>
                        <a:tabLst>
                          <a:tab pos="1168400" algn="l"/>
                        </a:tabLst>
                        <a:defRPr sz="3100" i="0">
                          <a:solidFill>
                            <a:srgbClr val="005493"/>
                          </a:solidFill>
                          <a:sym typeface="Lucida Sans"/>
                        </a:defRPr>
                      </a:pPr>
                      <a:r>
                        <a:rPr i="1">
                          <a:solidFill>
                            <a:srgbClr val="000000"/>
                          </a:solidFill>
                        </a:rPr>
                        <a:t>T</a:t>
                      </a:r>
                      <a:r>
                        <a:rPr i="1" baseline="-5999">
                          <a:solidFill>
                            <a:srgbClr val="000000"/>
                          </a:solidFill>
                        </a:rPr>
                        <a:t>N</a:t>
                      </a:r>
                      <a:r>
                        <a:rPr>
                          <a:solidFill>
                            <a:srgbClr val="000000"/>
                          </a:solidFill>
                        </a:rPr>
                        <a:t>/</a:t>
                      </a:r>
                      <a:r>
                        <a:rPr i="1">
                          <a:solidFill>
                            <a:srgbClr val="000000"/>
                          </a:solidFill>
                        </a:rPr>
                        <a:t>T</a:t>
                      </a:r>
                      <a:r>
                        <a:rPr i="1" baseline="-5999">
                          <a:solidFill>
                            <a:srgbClr val="000000"/>
                          </a:solidFill>
                        </a:rPr>
                        <a:t>N/2</a:t>
                      </a:r>
                    </a:p>
                  </a:txBody>
                  <a:tcPr marL="25400" marR="25400" marT="25400" marB="25400" anchor="ctr" horzOverflow="overflow"/>
                </a:tc>
                <a:tc>
                  <a:txBody>
                    <a:bodyPr/>
                    <a:lstStyle/>
                    <a:p>
                      <a:pPr>
                        <a:lnSpc>
                          <a:spcPts val="3600"/>
                        </a:lnSpc>
                        <a:tabLst>
                          <a:tab pos="1168400" algn="l"/>
                        </a:tabLst>
                        <a:defRPr sz="1800" i="0"/>
                      </a:pPr>
                      <a:r>
                        <a:rPr sz="2700" i="1">
                          <a:solidFill>
                            <a:srgbClr val="005493"/>
                          </a:solidFill>
                          <a:sym typeface="Lucida Sans"/>
                        </a:rPr>
                        <a:t>transactions per second</a:t>
                      </a:r>
                    </a:p>
                  </a:txBody>
                  <a:tcPr marL="25400" marR="25400" marT="25400" marB="25400" anchor="ctr" horzOverflow="overflow"/>
                </a:tc>
                <a:extLst>
                  <a:ext uri="{0D108BD9-81ED-4DB2-BD59-A6C34878D82A}">
                    <a16:rowId xmlns:a16="http://schemas.microsoft.com/office/drawing/2014/main" val="10000"/>
                  </a:ext>
                </a:extLst>
              </a:tr>
              <a:tr h="888369">
                <a:tc>
                  <a:txBody>
                    <a:bodyPr/>
                    <a:lstStyle/>
                    <a:p>
                      <a:pPr defTabSz="914400">
                        <a:lnSpc>
                          <a:spcPts val="4200"/>
                        </a:lnSpc>
                        <a:defRPr sz="1800"/>
                      </a:pPr>
                      <a:r>
                        <a:rPr sz="3000">
                          <a:sym typeface="Lucida Sans"/>
                        </a:rPr>
                        <a:t>10,000</a:t>
                      </a:r>
                    </a:p>
                  </a:txBody>
                  <a:tcPr marL="38100" marR="38100" marT="38100" marB="38100" anchor="ctr" horzOverflow="overflow"/>
                </a:tc>
                <a:tc>
                  <a:txBody>
                    <a:bodyPr/>
                    <a:lstStyle/>
                    <a:p>
                      <a:pPr defTabSz="914400">
                        <a:lnSpc>
                          <a:spcPts val="4200"/>
                        </a:lnSpc>
                        <a:defRPr sz="1800"/>
                      </a:pPr>
                      <a:r>
                        <a:rPr sz="3000" dirty="0">
                          <a:sym typeface="Lucida Sans"/>
                        </a:rPr>
                        <a:t>3</a:t>
                      </a:r>
                    </a:p>
                  </a:txBody>
                  <a:tcPr marL="38100" marR="38100" marT="38100" marB="38100" anchor="ctr" horzOverflow="overflow"/>
                </a:tc>
                <a:tc>
                  <a:txBody>
                    <a:bodyPr/>
                    <a:lstStyle/>
                    <a:p>
                      <a:pPr defTabSz="914400">
                        <a:lnSpc>
                          <a:spcPts val="4200"/>
                        </a:lnSpc>
                        <a:defRPr sz="3000">
                          <a:sym typeface="Lucida Sans"/>
                        </a:defRPr>
                      </a:pPr>
                      <a:endParaRPr/>
                    </a:p>
                  </a:txBody>
                  <a:tcPr marL="38100" marR="38100" marT="38100" marB="38100" anchor="ctr" horzOverflow="overflow"/>
                </a:tc>
                <a:tc>
                  <a:txBody>
                    <a:bodyPr/>
                    <a:lstStyle/>
                    <a:p>
                      <a:pPr defTabSz="914400">
                        <a:lnSpc>
                          <a:spcPts val="4200"/>
                        </a:lnSpc>
                        <a:defRPr sz="1800"/>
                      </a:pPr>
                      <a:r>
                        <a:rPr sz="3000">
                          <a:sym typeface="Lucida Sans"/>
                        </a:rPr>
                        <a:t>3,333</a:t>
                      </a:r>
                    </a:p>
                  </a:txBody>
                  <a:tcPr marL="38100" marR="38100" marT="38100" marB="38100" anchor="ctr" horzOverflow="overflow">
                    <a:solidFill>
                      <a:srgbClr val="F3F6F9"/>
                    </a:solidFill>
                  </a:tcPr>
                </a:tc>
                <a:extLst>
                  <a:ext uri="{0D108BD9-81ED-4DB2-BD59-A6C34878D82A}">
                    <a16:rowId xmlns:a16="http://schemas.microsoft.com/office/drawing/2014/main" val="10001"/>
                  </a:ext>
                </a:extLst>
              </a:tr>
              <a:tr h="888369">
                <a:tc>
                  <a:txBody>
                    <a:bodyPr/>
                    <a:lstStyle/>
                    <a:p>
                      <a:pPr defTabSz="914400">
                        <a:lnSpc>
                          <a:spcPts val="4200"/>
                        </a:lnSpc>
                        <a:defRPr sz="1800"/>
                      </a:pPr>
                      <a:r>
                        <a:rPr sz="3000">
                          <a:sym typeface="Lucida Sans"/>
                        </a:rPr>
                        <a:t>20,000</a:t>
                      </a:r>
                    </a:p>
                  </a:txBody>
                  <a:tcPr marL="38100" marR="38100" marT="38100" marB="38100" anchor="ctr" horzOverflow="overflow"/>
                </a:tc>
                <a:tc>
                  <a:txBody>
                    <a:bodyPr/>
                    <a:lstStyle/>
                    <a:p>
                      <a:pPr defTabSz="914400">
                        <a:lnSpc>
                          <a:spcPts val="4200"/>
                        </a:lnSpc>
                        <a:defRPr sz="1800"/>
                      </a:pPr>
                      <a:r>
                        <a:rPr sz="3000">
                          <a:sym typeface="Lucida Sans"/>
                        </a:rPr>
                        <a:t>9</a:t>
                      </a:r>
                    </a:p>
                  </a:txBody>
                  <a:tcPr marL="38100" marR="38100" marT="38100" marB="38100" anchor="ctr" horzOverflow="overflow"/>
                </a:tc>
                <a:tc>
                  <a:txBody>
                    <a:bodyPr/>
                    <a:lstStyle/>
                    <a:p>
                      <a:pPr defTabSz="914400">
                        <a:lnSpc>
                          <a:spcPts val="4200"/>
                        </a:lnSpc>
                        <a:defRPr sz="3000">
                          <a:sym typeface="Lucida Sans"/>
                        </a:defRPr>
                      </a:pPr>
                      <a:endParaRPr/>
                    </a:p>
                  </a:txBody>
                  <a:tcPr marL="38100" marR="38100" marT="38100" marB="38100" anchor="ctr" horzOverflow="overflow"/>
                </a:tc>
                <a:tc>
                  <a:txBody>
                    <a:bodyPr/>
                    <a:lstStyle/>
                    <a:p>
                      <a:pPr defTabSz="914400">
                        <a:lnSpc>
                          <a:spcPts val="4200"/>
                        </a:lnSpc>
                        <a:defRPr sz="1800"/>
                      </a:pPr>
                      <a:r>
                        <a:rPr sz="3000">
                          <a:sym typeface="Lucida Sans"/>
                        </a:rPr>
                        <a:t>2,222</a:t>
                      </a:r>
                    </a:p>
                  </a:txBody>
                  <a:tcPr marL="38100" marR="38100" marT="38100" marB="38100" anchor="ctr" horzOverflow="overflow">
                    <a:solidFill>
                      <a:srgbClr val="F3F6F9"/>
                    </a:solidFill>
                  </a:tcPr>
                </a:tc>
                <a:extLst>
                  <a:ext uri="{0D108BD9-81ED-4DB2-BD59-A6C34878D82A}">
                    <a16:rowId xmlns:a16="http://schemas.microsoft.com/office/drawing/2014/main" val="10002"/>
                  </a:ext>
                </a:extLst>
              </a:tr>
              <a:tr h="888369">
                <a:tc>
                  <a:txBody>
                    <a:bodyPr/>
                    <a:lstStyle/>
                    <a:p>
                      <a:pPr defTabSz="914400">
                        <a:lnSpc>
                          <a:spcPts val="4200"/>
                        </a:lnSpc>
                        <a:defRPr sz="1800"/>
                      </a:pPr>
                      <a:r>
                        <a:rPr sz="3000">
                          <a:sym typeface="Lucida Sans"/>
                        </a:rPr>
                        <a:t>40,000</a:t>
                      </a:r>
                    </a:p>
                  </a:txBody>
                  <a:tcPr marL="38100" marR="38100" marT="38100" marB="38100" anchor="ctr" horzOverflow="overflow"/>
                </a:tc>
                <a:tc>
                  <a:txBody>
                    <a:bodyPr/>
                    <a:lstStyle/>
                    <a:p>
                      <a:pPr defTabSz="914400">
                        <a:lnSpc>
                          <a:spcPts val="4200"/>
                        </a:lnSpc>
                        <a:defRPr sz="1800"/>
                      </a:pPr>
                      <a:r>
                        <a:rPr sz="3000">
                          <a:sym typeface="Lucida Sans"/>
                        </a:rPr>
                        <a:t>35</a:t>
                      </a:r>
                    </a:p>
                  </a:txBody>
                  <a:tcPr marL="38100" marR="38100" marT="38100" marB="38100" anchor="ctr" horzOverflow="overflow"/>
                </a:tc>
                <a:tc>
                  <a:txBody>
                    <a:bodyPr/>
                    <a:lstStyle/>
                    <a:p>
                      <a:pPr defTabSz="914400">
                        <a:lnSpc>
                          <a:spcPts val="4200"/>
                        </a:lnSpc>
                        <a:defRPr sz="1800"/>
                      </a:pPr>
                      <a:r>
                        <a:rPr sz="3000">
                          <a:sym typeface="Lucida Sans"/>
                        </a:rPr>
                        <a:t>3.9</a:t>
                      </a:r>
                    </a:p>
                  </a:txBody>
                  <a:tcPr marL="38100" marR="38100" marT="38100" marB="38100" anchor="ctr" horzOverflow="overflow"/>
                </a:tc>
                <a:tc>
                  <a:txBody>
                    <a:bodyPr/>
                    <a:lstStyle/>
                    <a:p>
                      <a:pPr defTabSz="914400">
                        <a:lnSpc>
                          <a:spcPts val="4200"/>
                        </a:lnSpc>
                        <a:defRPr sz="1800"/>
                      </a:pPr>
                      <a:r>
                        <a:rPr sz="3000">
                          <a:sym typeface="Lucida Sans"/>
                        </a:rPr>
                        <a:t>1,143</a:t>
                      </a:r>
                    </a:p>
                  </a:txBody>
                  <a:tcPr marL="38100" marR="38100" marT="38100" marB="38100" anchor="ctr" horzOverflow="overflow">
                    <a:solidFill>
                      <a:srgbClr val="F3F6F9"/>
                    </a:solidFill>
                  </a:tcPr>
                </a:tc>
                <a:extLst>
                  <a:ext uri="{0D108BD9-81ED-4DB2-BD59-A6C34878D82A}">
                    <a16:rowId xmlns:a16="http://schemas.microsoft.com/office/drawing/2014/main" val="10003"/>
                  </a:ext>
                </a:extLst>
              </a:tr>
              <a:tr h="888369">
                <a:tc>
                  <a:txBody>
                    <a:bodyPr/>
                    <a:lstStyle/>
                    <a:p>
                      <a:pPr defTabSz="914400">
                        <a:lnSpc>
                          <a:spcPts val="4200"/>
                        </a:lnSpc>
                        <a:defRPr sz="1800"/>
                      </a:pPr>
                      <a:r>
                        <a:rPr sz="3000">
                          <a:sym typeface="Lucida Sans"/>
                        </a:rPr>
                        <a:t>80,000</a:t>
                      </a:r>
                    </a:p>
                  </a:txBody>
                  <a:tcPr marL="38100" marR="38100" marT="38100" marB="38100" anchor="ctr" horzOverflow="overflow"/>
                </a:tc>
                <a:tc>
                  <a:txBody>
                    <a:bodyPr/>
                    <a:lstStyle/>
                    <a:p>
                      <a:pPr defTabSz="914400">
                        <a:lnSpc>
                          <a:spcPts val="4200"/>
                        </a:lnSpc>
                        <a:defRPr sz="1800"/>
                      </a:pPr>
                      <a:r>
                        <a:rPr sz="3000">
                          <a:sym typeface="Lucida Sans"/>
                        </a:rPr>
                        <a:t>149</a:t>
                      </a:r>
                    </a:p>
                  </a:txBody>
                  <a:tcPr marL="38100" marR="38100" marT="38100" marB="38100" anchor="ctr" horzOverflow="overflow"/>
                </a:tc>
                <a:tc>
                  <a:txBody>
                    <a:bodyPr/>
                    <a:lstStyle/>
                    <a:p>
                      <a:pPr defTabSz="914400">
                        <a:lnSpc>
                          <a:spcPts val="4200"/>
                        </a:lnSpc>
                        <a:defRPr sz="1800"/>
                      </a:pPr>
                      <a:r>
                        <a:rPr sz="3000">
                          <a:sym typeface="Lucida Sans"/>
                        </a:rPr>
                        <a:t>4.3</a:t>
                      </a:r>
                    </a:p>
                  </a:txBody>
                  <a:tcPr marL="38100" marR="38100" marT="38100" marB="38100" anchor="ctr" horzOverflow="overflow"/>
                </a:tc>
                <a:tc>
                  <a:txBody>
                    <a:bodyPr/>
                    <a:lstStyle/>
                    <a:p>
                      <a:pPr defTabSz="914400">
                        <a:lnSpc>
                          <a:spcPts val="4200"/>
                        </a:lnSpc>
                        <a:defRPr sz="1800"/>
                      </a:pPr>
                      <a:r>
                        <a:rPr sz="3000">
                          <a:sym typeface="Lucida Sans"/>
                        </a:rPr>
                        <a:t>536</a:t>
                      </a:r>
                    </a:p>
                  </a:txBody>
                  <a:tcPr marL="38100" marR="38100" marT="38100" marB="38100" anchor="ctr" horzOverflow="overflow">
                    <a:solidFill>
                      <a:srgbClr val="F3F6F9"/>
                    </a:solidFill>
                  </a:tcPr>
                </a:tc>
                <a:extLst>
                  <a:ext uri="{0D108BD9-81ED-4DB2-BD59-A6C34878D82A}">
                    <a16:rowId xmlns:a16="http://schemas.microsoft.com/office/drawing/2014/main" val="10004"/>
                  </a:ext>
                </a:extLst>
              </a:tr>
              <a:tr h="888369">
                <a:tc>
                  <a:txBody>
                    <a:bodyPr/>
                    <a:lstStyle/>
                    <a:p>
                      <a:pPr defTabSz="914400">
                        <a:lnSpc>
                          <a:spcPts val="4200"/>
                        </a:lnSpc>
                        <a:defRPr sz="1800"/>
                      </a:pPr>
                      <a:r>
                        <a:rPr sz="3000">
                          <a:sym typeface="Lucida Sans"/>
                        </a:rPr>
                        <a:t>...</a:t>
                      </a:r>
                    </a:p>
                  </a:txBody>
                  <a:tcPr marL="38100" marR="38100" marT="38100" marB="38100" anchor="ctr" horzOverflow="overflow"/>
                </a:tc>
                <a:tc>
                  <a:txBody>
                    <a:bodyPr/>
                    <a:lstStyle/>
                    <a:p>
                      <a:pPr defTabSz="914400">
                        <a:lnSpc>
                          <a:spcPts val="4200"/>
                        </a:lnSpc>
                        <a:defRPr sz="3000">
                          <a:sym typeface="Lucida Sans"/>
                        </a:defRPr>
                      </a:pPr>
                      <a:endParaRPr/>
                    </a:p>
                  </a:txBody>
                  <a:tcPr marL="38100" marR="38100" marT="38100" marB="38100" anchor="ctr" horzOverflow="overflow"/>
                </a:tc>
                <a:tc>
                  <a:txBody>
                    <a:bodyPr/>
                    <a:lstStyle/>
                    <a:p>
                      <a:pPr defTabSz="914400">
                        <a:lnSpc>
                          <a:spcPts val="4200"/>
                        </a:lnSpc>
                        <a:defRPr sz="3000">
                          <a:sym typeface="Lucida Sans"/>
                        </a:defRPr>
                      </a:pPr>
                      <a:endParaRPr/>
                    </a:p>
                  </a:txBody>
                  <a:tcPr marL="38100" marR="38100" marT="38100" marB="38100" anchor="ctr" horzOverflow="overflow"/>
                </a:tc>
                <a:tc>
                  <a:txBody>
                    <a:bodyPr/>
                    <a:lstStyle/>
                    <a:p>
                      <a:pPr defTabSz="914400">
                        <a:lnSpc>
                          <a:spcPts val="4200"/>
                        </a:lnSpc>
                        <a:defRPr sz="3000">
                          <a:sym typeface="Lucida Sans"/>
                        </a:defRPr>
                      </a:pPr>
                      <a:endParaRPr/>
                    </a:p>
                  </a:txBody>
                  <a:tcPr marL="38100" marR="38100" marT="38100" marB="38100" anchor="ctr" horzOverflow="overflow">
                    <a:solidFill>
                      <a:srgbClr val="F3F6F9"/>
                    </a:solidFill>
                  </a:tcPr>
                </a:tc>
                <a:extLst>
                  <a:ext uri="{0D108BD9-81ED-4DB2-BD59-A6C34878D82A}">
                    <a16:rowId xmlns:a16="http://schemas.microsoft.com/office/drawing/2014/main" val="10005"/>
                  </a:ext>
                </a:extLst>
              </a:tr>
              <a:tr h="888369">
                <a:tc>
                  <a:txBody>
                    <a:bodyPr/>
                    <a:lstStyle/>
                    <a:p>
                      <a:pPr defTabSz="914400">
                        <a:lnSpc>
                          <a:spcPts val="4200"/>
                        </a:lnSpc>
                        <a:defRPr sz="1800"/>
                      </a:pPr>
                      <a:r>
                        <a:rPr sz="3000">
                          <a:solidFill>
                            <a:srgbClr val="8D3124"/>
                          </a:solidFill>
                          <a:sym typeface="Lucida Sans"/>
                        </a:rPr>
                        <a:t>1.28 million</a:t>
                      </a:r>
                    </a:p>
                  </a:txBody>
                  <a:tcPr marL="38100" marR="38100" marT="38100" marB="38100" anchor="ctr" horzOverflow="overflow"/>
                </a:tc>
                <a:tc>
                  <a:txBody>
                    <a:bodyPr/>
                    <a:lstStyle/>
                    <a:p>
                      <a:pPr defTabSz="914400">
                        <a:lnSpc>
                          <a:spcPts val="4200"/>
                        </a:lnSpc>
                        <a:defRPr sz="1800"/>
                      </a:pPr>
                      <a:r>
                        <a:rPr sz="3000">
                          <a:sym typeface="Lucida Sans"/>
                        </a:rPr>
                        <a:t>38,500</a:t>
                      </a:r>
                    </a:p>
                  </a:txBody>
                  <a:tcPr marL="38100" marR="38100" marT="38100" marB="38100" anchor="ctr" horzOverflow="overflow"/>
                </a:tc>
                <a:tc>
                  <a:txBody>
                    <a:bodyPr/>
                    <a:lstStyle/>
                    <a:p>
                      <a:pPr defTabSz="914400">
                        <a:lnSpc>
                          <a:spcPts val="4200"/>
                        </a:lnSpc>
                        <a:defRPr sz="1800"/>
                      </a:pPr>
                      <a:r>
                        <a:rPr sz="3000">
                          <a:solidFill>
                            <a:srgbClr val="8D3124"/>
                          </a:solidFill>
                          <a:sym typeface="Lucida Sans"/>
                        </a:rPr>
                        <a:t>4</a:t>
                      </a:r>
                    </a:p>
                  </a:txBody>
                  <a:tcPr marL="38100" marR="38100" marT="38100" marB="38100" anchor="ctr" horzOverflow="overflow"/>
                </a:tc>
                <a:tc>
                  <a:txBody>
                    <a:bodyPr/>
                    <a:lstStyle/>
                    <a:p>
                      <a:pPr defTabSz="914400">
                        <a:lnSpc>
                          <a:spcPts val="4200"/>
                        </a:lnSpc>
                        <a:defRPr sz="1800"/>
                      </a:pPr>
                      <a:r>
                        <a:rPr sz="3000" dirty="0">
                          <a:solidFill>
                            <a:srgbClr val="8D3124"/>
                          </a:solidFill>
                          <a:sym typeface="Lucida Sans"/>
                        </a:rPr>
                        <a:t>34</a:t>
                      </a:r>
                    </a:p>
                  </a:txBody>
                  <a:tcPr marL="38100" marR="38100" marT="38100" marB="38100" anchor="ctr" horzOverflow="overflow">
                    <a:solidFill>
                      <a:srgbClr val="F3F6F9"/>
                    </a:solidFill>
                  </a:tcPr>
                </a:tc>
                <a:extLst>
                  <a:ext uri="{0D108BD9-81ED-4DB2-BD59-A6C34878D82A}">
                    <a16:rowId xmlns:a16="http://schemas.microsoft.com/office/drawing/2014/main" val="10006"/>
                  </a:ext>
                </a:extLst>
              </a:tr>
            </a:tbl>
          </a:graphicData>
        </a:graphic>
      </p:graphicFrame>
      <p:grpSp>
        <p:nvGrpSpPr>
          <p:cNvPr id="215" name="Group"/>
          <p:cNvGrpSpPr/>
          <p:nvPr/>
        </p:nvGrpSpPr>
        <p:grpSpPr>
          <a:xfrm>
            <a:off x="15883996" y="8231716"/>
            <a:ext cx="7389691" cy="2220384"/>
            <a:chOff x="0" y="0"/>
            <a:chExt cx="7389690" cy="2220383"/>
          </a:xfrm>
        </p:grpSpPr>
        <p:sp>
          <p:nvSpPr>
            <p:cNvPr id="213" name="1.28 million transactions…"/>
            <p:cNvSpPr txBox="1"/>
            <p:nvPr/>
          </p:nvSpPr>
          <p:spPr>
            <a:xfrm>
              <a:off x="2371317" y="632883"/>
              <a:ext cx="5018374" cy="1587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defTabSz="914400">
                <a:lnSpc>
                  <a:spcPts val="4200"/>
                </a:lnSpc>
                <a:defRPr sz="3000">
                  <a:solidFill>
                    <a:srgbClr val="8D3124"/>
                  </a:solidFill>
                </a:defRPr>
              </a:pPr>
              <a:r>
                <a:t>1.28 million transactions</a:t>
              </a:r>
            </a:p>
            <a:p>
              <a:pPr defTabSz="914400">
                <a:lnSpc>
                  <a:spcPts val="4200"/>
                </a:lnSpc>
                <a:defRPr sz="3000">
                  <a:solidFill>
                    <a:srgbClr val="8D3124"/>
                  </a:solidFill>
                </a:defRPr>
              </a:pPr>
              <a:r>
                <a:t>at a rate of 34 per second</a:t>
              </a:r>
            </a:p>
            <a:p>
              <a:pPr defTabSz="914400">
                <a:lnSpc>
                  <a:spcPts val="4200"/>
                </a:lnSpc>
                <a:defRPr sz="3000">
                  <a:solidFill>
                    <a:srgbClr val="8D3124"/>
                  </a:solidFill>
                </a:defRPr>
              </a:pPr>
              <a:r>
                <a:t>and dropping</a:t>
              </a:r>
            </a:p>
          </p:txBody>
        </p:sp>
        <p:sp>
          <p:nvSpPr>
            <p:cNvPr id="214" name="Line"/>
            <p:cNvSpPr/>
            <p:nvPr/>
          </p:nvSpPr>
          <p:spPr>
            <a:xfrm>
              <a:off x="0" y="0"/>
              <a:ext cx="2444155" cy="861087"/>
            </a:xfrm>
            <a:prstGeom prst="line">
              <a:avLst/>
            </a:prstGeom>
            <a:noFill/>
            <a:ln w="381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grpSp>
      <p:grpSp>
        <p:nvGrpSpPr>
          <p:cNvPr id="218" name="Group"/>
          <p:cNvGrpSpPr/>
          <p:nvPr/>
        </p:nvGrpSpPr>
        <p:grpSpPr>
          <a:xfrm>
            <a:off x="17373600" y="10448925"/>
            <a:ext cx="6536267" cy="2974975"/>
            <a:chOff x="0" y="0"/>
            <a:chExt cx="6536266" cy="2974975"/>
          </a:xfrm>
        </p:grpSpPr>
        <p:sp>
          <p:nvSpPr>
            <p:cNvPr id="216" name="Hmmm. That doesn't seem too good."/>
            <p:cNvSpPr/>
            <p:nvPr/>
          </p:nvSpPr>
          <p:spPr>
            <a:xfrm>
              <a:off x="1306247" y="0"/>
              <a:ext cx="5230020" cy="1299369"/>
            </a:xfrm>
            <a:custGeom>
              <a:avLst/>
              <a:gdLst/>
              <a:ahLst/>
              <a:cxnLst>
                <a:cxn ang="0">
                  <a:pos x="wd2" y="hd2"/>
                </a:cxn>
                <a:cxn ang="5400000">
                  <a:pos x="wd2" y="hd2"/>
                </a:cxn>
                <a:cxn ang="10800000">
                  <a:pos x="wd2" y="hd2"/>
                </a:cxn>
                <a:cxn ang="16200000">
                  <a:pos x="wd2" y="hd2"/>
                </a:cxn>
              </a:cxnLst>
              <a:rect l="0" t="0" r="r" b="b"/>
              <a:pathLst>
                <a:path w="21600" h="21600" extrusionOk="0">
                  <a:moveTo>
                    <a:pt x="6302" y="0"/>
                  </a:moveTo>
                  <a:cubicBezTo>
                    <a:pt x="4873" y="0"/>
                    <a:pt x="3714" y="4664"/>
                    <a:pt x="3714" y="10417"/>
                  </a:cubicBezTo>
                  <a:lnTo>
                    <a:pt x="3714" y="11183"/>
                  </a:lnTo>
                  <a:cubicBezTo>
                    <a:pt x="3714" y="12855"/>
                    <a:pt x="3822" y="14407"/>
                    <a:pt x="3996" y="15807"/>
                  </a:cubicBezTo>
                  <a:lnTo>
                    <a:pt x="0" y="20096"/>
                  </a:lnTo>
                  <a:lnTo>
                    <a:pt x="4421" y="18295"/>
                  </a:lnTo>
                  <a:cubicBezTo>
                    <a:pt x="4893" y="20316"/>
                    <a:pt x="5559" y="21600"/>
                    <a:pt x="6302" y="21600"/>
                  </a:cubicBezTo>
                  <a:lnTo>
                    <a:pt x="19012" y="21600"/>
                  </a:lnTo>
                  <a:cubicBezTo>
                    <a:pt x="20441" y="21600"/>
                    <a:pt x="21600" y="16936"/>
                    <a:pt x="21600" y="11183"/>
                  </a:cubicBezTo>
                  <a:lnTo>
                    <a:pt x="21600" y="10417"/>
                  </a:lnTo>
                  <a:cubicBezTo>
                    <a:pt x="21600" y="4664"/>
                    <a:pt x="20441" y="0"/>
                    <a:pt x="19012" y="0"/>
                  </a:cubicBezTo>
                  <a:lnTo>
                    <a:pt x="6302" y="0"/>
                  </a:lnTo>
                  <a:close/>
                </a:path>
              </a:pathLst>
            </a:cu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noAutofit/>
            </a:bodyPr>
            <a:lstStyle>
              <a:lvl1pPr>
                <a:lnSpc>
                  <a:spcPts val="3200"/>
                </a:lnSpc>
                <a:defRPr sz="2400"/>
              </a:lvl1pPr>
            </a:lstStyle>
            <a:p>
              <a:r>
                <a:t>Hmmm. That doesn't seem too good.</a:t>
              </a:r>
            </a:p>
          </p:txBody>
        </p:sp>
        <p:pic>
          <p:nvPicPr>
            <p:cNvPr id="217" name="3c6dbe8f.png" descr="3c6dbe8f.png"/>
            <p:cNvPicPr>
              <a:picLocks noChangeAspect="1"/>
            </p:cNvPicPr>
            <p:nvPr/>
          </p:nvPicPr>
          <p:blipFill>
            <a:blip r:embed="rId3"/>
            <a:stretch>
              <a:fillRect/>
            </a:stretch>
          </p:blipFill>
          <p:spPr>
            <a:xfrm>
              <a:off x="0" y="752475"/>
              <a:ext cx="2008585" cy="2222500"/>
            </a:xfrm>
            <a:prstGeom prst="rect">
              <a:avLst/>
            </a:prstGeom>
            <a:ln w="12700" cap="flat">
              <a:noFill/>
              <a:miter lim="400000"/>
            </a:ln>
            <a:effectLst/>
          </p:spPr>
        </p:pic>
      </p:grpSp>
      <p:grpSp>
        <p:nvGrpSpPr>
          <p:cNvPr id="221" name="Group"/>
          <p:cNvGrpSpPr/>
          <p:nvPr/>
        </p:nvGrpSpPr>
        <p:grpSpPr>
          <a:xfrm>
            <a:off x="11909359" y="8379354"/>
            <a:ext cx="3574695" cy="1539346"/>
            <a:chOff x="0" y="0"/>
            <a:chExt cx="3574694" cy="1539345"/>
          </a:xfrm>
        </p:grpSpPr>
        <p:sp>
          <p:nvSpPr>
            <p:cNvPr id="219" name="more than…"/>
            <p:cNvSpPr txBox="1"/>
            <p:nvPr/>
          </p:nvSpPr>
          <p:spPr>
            <a:xfrm>
              <a:off x="1435587" y="472545"/>
              <a:ext cx="2139108" cy="1066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defTabSz="914400">
                <a:lnSpc>
                  <a:spcPts val="4200"/>
                </a:lnSpc>
                <a:defRPr sz="3000">
                  <a:solidFill>
                    <a:srgbClr val="8D3124"/>
                  </a:solidFill>
                </a:defRPr>
              </a:pPr>
              <a:r>
                <a:t>more than</a:t>
              </a:r>
            </a:p>
            <a:p>
              <a:pPr defTabSz="914400">
                <a:lnSpc>
                  <a:spcPts val="4200"/>
                </a:lnSpc>
                <a:defRPr sz="3000">
                  <a:solidFill>
                    <a:srgbClr val="8D3124"/>
                  </a:solidFill>
                </a:defRPr>
              </a:pPr>
              <a:r>
                <a:t>10.5 hours</a:t>
              </a:r>
            </a:p>
          </p:txBody>
        </p:sp>
        <p:sp>
          <p:nvSpPr>
            <p:cNvPr id="220" name="Line"/>
            <p:cNvSpPr/>
            <p:nvPr/>
          </p:nvSpPr>
          <p:spPr>
            <a:xfrm>
              <a:off x="0" y="0"/>
              <a:ext cx="1458979" cy="878087"/>
            </a:xfrm>
            <a:prstGeom prst="line">
              <a:avLst/>
            </a:prstGeom>
            <a:noFill/>
            <a:ln w="381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grpSp>
      <p:pic>
        <p:nvPicPr>
          <p:cNvPr id="222" name="Screen Shot 2015-02-10 at 5.07.24 AM.png" descr="Screen Shot 2015-02-10 at 5.07.24 AM.png"/>
          <p:cNvPicPr>
            <a:picLocks noChangeAspect="1"/>
          </p:cNvPicPr>
          <p:nvPr/>
        </p:nvPicPr>
        <p:blipFill>
          <a:blip r:embed="rId4"/>
          <a:stretch>
            <a:fillRect/>
          </a:stretch>
        </p:blipFill>
        <p:spPr>
          <a:xfrm>
            <a:off x="1041400" y="9637386"/>
            <a:ext cx="12223985" cy="2260601"/>
          </a:xfrm>
          <a:prstGeom prst="rect">
            <a:avLst/>
          </a:prstGeom>
          <a:ln w="12700">
            <a:miter lim="400000"/>
          </a:ln>
          <a:effectLst>
            <a:outerShdw blurRad="127000" dist="76200" dir="2700000" rotWithShape="0">
              <a:srgbClr val="000000">
                <a:alpha val="75000"/>
              </a:srgbClr>
            </a:outerShdw>
          </a:effectLst>
        </p:spPr>
      </p:pic>
    </p:spTree>
    <p:extLst>
      <p:ext uri="{BB962C8B-B14F-4D97-AF65-F5344CB8AC3E}">
        <p14:creationId xmlns:p14="http://schemas.microsoft.com/office/powerpoint/2010/main" val="364153427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Sequential Search: Efficiency Analysis</a:t>
            </a:r>
          </a:p>
        </p:txBody>
      </p:sp>
      <p:sp>
        <p:nvSpPr>
          <p:cNvPr id="3" name="Content Placeholder 2"/>
          <p:cNvSpPr>
            <a:spLocks noGrp="1"/>
          </p:cNvSpPr>
          <p:nvPr>
            <p:ph idx="1"/>
          </p:nvPr>
        </p:nvSpPr>
        <p:spPr>
          <a:xfrm>
            <a:off x="3962400" y="2878418"/>
            <a:ext cx="16459200" cy="1951476"/>
          </a:xfrm>
        </p:spPr>
        <p:txBody>
          <a:bodyPr>
            <a:normAutofit/>
          </a:bodyPr>
          <a:lstStyle/>
          <a:p>
            <a:r>
              <a:rPr lang="en-US" dirty="0"/>
              <a:t>Check each element in sequence to find the target</a:t>
            </a:r>
          </a:p>
        </p:txBody>
      </p:sp>
      <p:graphicFrame>
        <p:nvGraphicFramePr>
          <p:cNvPr id="4" name="Table 3"/>
          <p:cNvGraphicFramePr>
            <a:graphicFrameLocks noGrp="1"/>
          </p:cNvGraphicFramePr>
          <p:nvPr>
            <p:extLst/>
          </p:nvPr>
        </p:nvGraphicFramePr>
        <p:xfrm>
          <a:off x="5523668" y="4471140"/>
          <a:ext cx="12192000" cy="2299804"/>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1219200">
                  <a:extLst>
                    <a:ext uri="{9D8B030D-6E8A-4147-A177-3AD203B41FA5}">
                      <a16:colId xmlns:a16="http://schemas.microsoft.com/office/drawing/2014/main" val="20005"/>
                    </a:ext>
                  </a:extLst>
                </a:gridCol>
                <a:gridCol w="1219200">
                  <a:extLst>
                    <a:ext uri="{9D8B030D-6E8A-4147-A177-3AD203B41FA5}">
                      <a16:colId xmlns:a16="http://schemas.microsoft.com/office/drawing/2014/main" val="20006"/>
                    </a:ext>
                  </a:extLst>
                </a:gridCol>
                <a:gridCol w="1219200">
                  <a:extLst>
                    <a:ext uri="{9D8B030D-6E8A-4147-A177-3AD203B41FA5}">
                      <a16:colId xmlns:a16="http://schemas.microsoft.com/office/drawing/2014/main" val="20007"/>
                    </a:ext>
                  </a:extLst>
                </a:gridCol>
                <a:gridCol w="1219200">
                  <a:extLst>
                    <a:ext uri="{9D8B030D-6E8A-4147-A177-3AD203B41FA5}">
                      <a16:colId xmlns:a16="http://schemas.microsoft.com/office/drawing/2014/main" val="20008"/>
                    </a:ext>
                  </a:extLst>
                </a:gridCol>
                <a:gridCol w="1219200">
                  <a:extLst>
                    <a:ext uri="{9D8B030D-6E8A-4147-A177-3AD203B41FA5}">
                      <a16:colId xmlns:a16="http://schemas.microsoft.com/office/drawing/2014/main" val="20009"/>
                    </a:ext>
                  </a:extLst>
                </a:gridCol>
              </a:tblGrid>
              <a:tr h="1147660">
                <a:tc>
                  <a:txBody>
                    <a:bodyPr/>
                    <a:lstStyle/>
                    <a:p>
                      <a:pPr algn="ctr">
                        <a:lnSpc>
                          <a:spcPct val="150000"/>
                        </a:lnSpc>
                      </a:pPr>
                      <a:r>
                        <a:rPr lang="en-US" sz="4800" dirty="0"/>
                        <a:t>3</a:t>
                      </a:r>
                    </a:p>
                  </a:txBody>
                  <a:tcPr marL="182880" marR="182880" marT="91440" marB="91440">
                    <a:solidFill>
                      <a:schemeClr val="tx2">
                        <a:lumMod val="20000"/>
                        <a:lumOff val="80000"/>
                      </a:schemeClr>
                    </a:solidFill>
                  </a:tcPr>
                </a:tc>
                <a:tc>
                  <a:txBody>
                    <a:bodyPr/>
                    <a:lstStyle/>
                    <a:p>
                      <a:pPr algn="ctr">
                        <a:lnSpc>
                          <a:spcPct val="150000"/>
                        </a:lnSpc>
                      </a:pPr>
                      <a:r>
                        <a:rPr lang="en-US" sz="4800" dirty="0"/>
                        <a:t>5</a:t>
                      </a:r>
                    </a:p>
                  </a:txBody>
                  <a:tcPr marL="182880" marR="182880" marT="91440" marB="91440">
                    <a:solidFill>
                      <a:schemeClr val="tx2">
                        <a:lumMod val="20000"/>
                        <a:lumOff val="80000"/>
                      </a:schemeClr>
                    </a:solidFill>
                  </a:tcPr>
                </a:tc>
                <a:tc>
                  <a:txBody>
                    <a:bodyPr/>
                    <a:lstStyle/>
                    <a:p>
                      <a:pPr algn="ctr">
                        <a:lnSpc>
                          <a:spcPct val="150000"/>
                        </a:lnSpc>
                      </a:pPr>
                      <a:r>
                        <a:rPr lang="en-US" sz="4800" dirty="0"/>
                        <a:t>12</a:t>
                      </a:r>
                    </a:p>
                  </a:txBody>
                  <a:tcPr marL="182880" marR="182880" marT="91440" marB="91440">
                    <a:solidFill>
                      <a:schemeClr val="tx2">
                        <a:lumMod val="20000"/>
                        <a:lumOff val="80000"/>
                      </a:schemeClr>
                    </a:solidFill>
                  </a:tcPr>
                </a:tc>
                <a:tc>
                  <a:txBody>
                    <a:bodyPr/>
                    <a:lstStyle/>
                    <a:p>
                      <a:pPr algn="ctr">
                        <a:lnSpc>
                          <a:spcPct val="150000"/>
                        </a:lnSpc>
                      </a:pPr>
                      <a:r>
                        <a:rPr lang="en-US" sz="4800" dirty="0"/>
                        <a:t>2</a:t>
                      </a:r>
                    </a:p>
                  </a:txBody>
                  <a:tcPr marL="182880" marR="182880" marT="91440" marB="91440">
                    <a:solidFill>
                      <a:schemeClr val="tx2">
                        <a:lumMod val="20000"/>
                        <a:lumOff val="80000"/>
                      </a:schemeClr>
                    </a:solidFill>
                  </a:tcPr>
                </a:tc>
                <a:tc>
                  <a:txBody>
                    <a:bodyPr/>
                    <a:lstStyle/>
                    <a:p>
                      <a:pPr algn="ctr">
                        <a:lnSpc>
                          <a:spcPct val="150000"/>
                        </a:lnSpc>
                      </a:pPr>
                      <a:r>
                        <a:rPr lang="en-US" sz="4800" dirty="0"/>
                        <a:t>56</a:t>
                      </a:r>
                    </a:p>
                  </a:txBody>
                  <a:tcPr marL="182880" marR="182880" marT="91440" marB="91440">
                    <a:solidFill>
                      <a:schemeClr val="tx2">
                        <a:lumMod val="20000"/>
                        <a:lumOff val="80000"/>
                      </a:schemeClr>
                    </a:solidFill>
                  </a:tcPr>
                </a:tc>
                <a:tc>
                  <a:txBody>
                    <a:bodyPr/>
                    <a:lstStyle/>
                    <a:p>
                      <a:pPr algn="ctr">
                        <a:lnSpc>
                          <a:spcPct val="150000"/>
                        </a:lnSpc>
                      </a:pPr>
                      <a:r>
                        <a:rPr lang="en-US" sz="4800" dirty="0"/>
                        <a:t>32</a:t>
                      </a:r>
                    </a:p>
                  </a:txBody>
                  <a:tcPr marL="182880" marR="182880" marT="91440" marB="91440">
                    <a:solidFill>
                      <a:schemeClr val="tx2">
                        <a:lumMod val="20000"/>
                        <a:lumOff val="80000"/>
                      </a:schemeClr>
                    </a:solidFill>
                  </a:tcPr>
                </a:tc>
                <a:tc>
                  <a:txBody>
                    <a:bodyPr/>
                    <a:lstStyle/>
                    <a:p>
                      <a:pPr algn="ctr">
                        <a:lnSpc>
                          <a:spcPct val="150000"/>
                        </a:lnSpc>
                      </a:pPr>
                      <a:r>
                        <a:rPr lang="en-US" sz="4800" dirty="0"/>
                        <a:t>8</a:t>
                      </a:r>
                    </a:p>
                  </a:txBody>
                  <a:tcPr marL="182880" marR="182880" marT="91440" marB="91440">
                    <a:solidFill>
                      <a:schemeClr val="tx2">
                        <a:lumMod val="20000"/>
                        <a:lumOff val="80000"/>
                      </a:schemeClr>
                    </a:solidFill>
                  </a:tcPr>
                </a:tc>
                <a:tc>
                  <a:txBody>
                    <a:bodyPr/>
                    <a:lstStyle/>
                    <a:p>
                      <a:pPr algn="ctr">
                        <a:lnSpc>
                          <a:spcPct val="150000"/>
                        </a:lnSpc>
                      </a:pPr>
                      <a:r>
                        <a:rPr lang="en-US" sz="4800" dirty="0"/>
                        <a:t>14</a:t>
                      </a:r>
                    </a:p>
                  </a:txBody>
                  <a:tcPr marL="182880" marR="182880" marT="91440" marB="91440">
                    <a:solidFill>
                      <a:schemeClr val="tx2">
                        <a:lumMod val="20000"/>
                        <a:lumOff val="80000"/>
                      </a:schemeClr>
                    </a:solidFill>
                  </a:tcPr>
                </a:tc>
                <a:tc>
                  <a:txBody>
                    <a:bodyPr/>
                    <a:lstStyle/>
                    <a:p>
                      <a:pPr algn="ctr">
                        <a:lnSpc>
                          <a:spcPct val="150000"/>
                        </a:lnSpc>
                      </a:pPr>
                      <a:endParaRPr lang="en-US" sz="4800" dirty="0"/>
                    </a:p>
                  </a:txBody>
                  <a:tcPr marL="182880" marR="182880" marT="91440" marB="91440">
                    <a:solidFill>
                      <a:schemeClr val="tx2">
                        <a:lumMod val="20000"/>
                        <a:lumOff val="80000"/>
                      </a:schemeClr>
                    </a:solidFill>
                  </a:tcPr>
                </a:tc>
                <a:tc>
                  <a:txBody>
                    <a:bodyPr/>
                    <a:lstStyle/>
                    <a:p>
                      <a:pPr algn="ctr">
                        <a:lnSpc>
                          <a:spcPct val="150000"/>
                        </a:lnSpc>
                      </a:pPr>
                      <a:endParaRPr lang="en-US" sz="4800" dirty="0"/>
                    </a:p>
                  </a:txBody>
                  <a:tcPr marL="182880" marR="182880" marT="91440" marB="91440">
                    <a:solidFill>
                      <a:schemeClr val="tx2">
                        <a:lumMod val="20000"/>
                        <a:lumOff val="80000"/>
                      </a:schemeClr>
                    </a:solidFill>
                  </a:tcPr>
                </a:tc>
                <a:extLst>
                  <a:ext uri="{0D108BD9-81ED-4DB2-BD59-A6C34878D82A}">
                    <a16:rowId xmlns:a16="http://schemas.microsoft.com/office/drawing/2014/main" val="10000"/>
                  </a:ext>
                </a:extLst>
              </a:tr>
              <a:tr h="1147660">
                <a:tc>
                  <a:txBody>
                    <a:bodyPr/>
                    <a:lstStyle/>
                    <a:p>
                      <a:pPr algn="ctr">
                        <a:lnSpc>
                          <a:spcPct val="150000"/>
                        </a:lnSpc>
                      </a:pPr>
                      <a:r>
                        <a:rPr lang="en-US" sz="4000" dirty="0">
                          <a:solidFill>
                            <a:schemeClr val="tx1">
                              <a:lumMod val="50000"/>
                              <a:lumOff val="50000"/>
                            </a:schemeClr>
                          </a:solidFill>
                        </a:rPr>
                        <a:t>0</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4000" dirty="0">
                          <a:solidFill>
                            <a:schemeClr val="tx1">
                              <a:lumMod val="50000"/>
                              <a:lumOff val="50000"/>
                            </a:schemeClr>
                          </a:solidFill>
                        </a:rPr>
                        <a:t>1</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4000" dirty="0">
                          <a:solidFill>
                            <a:schemeClr val="tx1">
                              <a:lumMod val="50000"/>
                              <a:lumOff val="50000"/>
                            </a:schemeClr>
                          </a:solidFill>
                        </a:rPr>
                        <a:t>2</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4000" dirty="0">
                          <a:solidFill>
                            <a:schemeClr val="tx1">
                              <a:lumMod val="50000"/>
                              <a:lumOff val="50000"/>
                            </a:schemeClr>
                          </a:solidFill>
                        </a:rPr>
                        <a:t>3</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4000" dirty="0">
                          <a:solidFill>
                            <a:schemeClr val="tx1">
                              <a:lumMod val="50000"/>
                              <a:lumOff val="50000"/>
                            </a:schemeClr>
                          </a:solidFill>
                        </a:rPr>
                        <a:t>4</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4000" dirty="0">
                          <a:solidFill>
                            <a:schemeClr val="tx1">
                              <a:lumMod val="50000"/>
                              <a:lumOff val="50000"/>
                            </a:schemeClr>
                          </a:solidFill>
                        </a:rPr>
                        <a:t>5</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4000" dirty="0">
                          <a:solidFill>
                            <a:schemeClr val="tx1">
                              <a:lumMod val="50000"/>
                              <a:lumOff val="50000"/>
                            </a:schemeClr>
                          </a:solidFill>
                        </a:rPr>
                        <a:t>6</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4000" dirty="0">
                          <a:solidFill>
                            <a:schemeClr val="tx1">
                              <a:lumMod val="50000"/>
                              <a:lumOff val="50000"/>
                            </a:schemeClr>
                          </a:solidFill>
                        </a:rPr>
                        <a:t>7</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4000" dirty="0">
                          <a:solidFill>
                            <a:schemeClr val="tx1">
                              <a:lumMod val="50000"/>
                              <a:lumOff val="50000"/>
                            </a:schemeClr>
                          </a:solidFill>
                        </a:rPr>
                        <a:t>8</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4000" dirty="0">
                          <a:solidFill>
                            <a:schemeClr val="tx1">
                              <a:lumMod val="50000"/>
                              <a:lumOff val="50000"/>
                            </a:schemeClr>
                          </a:solidFill>
                        </a:rPr>
                        <a:t>9</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TextBox 4"/>
          <p:cNvSpPr txBox="1"/>
          <p:nvPr/>
        </p:nvSpPr>
        <p:spPr>
          <a:xfrm>
            <a:off x="17752329" y="5579393"/>
            <a:ext cx="2904890" cy="707886"/>
          </a:xfrm>
          <a:prstGeom prst="rect">
            <a:avLst/>
          </a:prstGeom>
          <a:noFill/>
        </p:spPr>
        <p:txBody>
          <a:bodyPr wrap="square" rtlCol="0">
            <a:spAutoFit/>
          </a:bodyPr>
          <a:lstStyle/>
          <a:p>
            <a:r>
              <a:rPr lang="en-US" sz="4000" dirty="0">
                <a:solidFill>
                  <a:schemeClr val="tx1">
                    <a:lumMod val="50000"/>
                    <a:lumOff val="50000"/>
                  </a:schemeClr>
                </a:solidFill>
              </a:rPr>
              <a:t>Array index</a:t>
            </a:r>
          </a:p>
        </p:txBody>
      </p:sp>
      <p:sp>
        <p:nvSpPr>
          <p:cNvPr id="7" name="Content Placeholder 2"/>
          <p:cNvSpPr txBox="1">
            <a:spLocks/>
          </p:cNvSpPr>
          <p:nvPr/>
        </p:nvSpPr>
        <p:spPr>
          <a:xfrm>
            <a:off x="1676399" y="6353885"/>
            <a:ext cx="20046778" cy="6531310"/>
          </a:xfrm>
          <a:prstGeom prst="rect">
            <a:avLst/>
          </a:prstGeom>
        </p:spPr>
        <p:txBody>
          <a:bodyPr vert="horz" lIns="182880" tIns="91440" rIns="182880" bIns="9144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5600" dirty="0"/>
              <a:t>Scenarios</a:t>
            </a:r>
          </a:p>
          <a:p>
            <a:pPr lvl="1"/>
            <a:r>
              <a:rPr lang="en-US" sz="4800" dirty="0">
                <a:solidFill>
                  <a:srgbClr val="0000FF"/>
                </a:solidFill>
              </a:rPr>
              <a:t>Best case </a:t>
            </a:r>
          </a:p>
          <a:p>
            <a:pPr lvl="2"/>
            <a:r>
              <a:rPr lang="en-US" sz="4000" dirty="0"/>
              <a:t>which number is fastest to find (requires the least number of comparisons)?</a:t>
            </a:r>
          </a:p>
          <a:p>
            <a:pPr lvl="1"/>
            <a:r>
              <a:rPr lang="en-US" sz="4800" dirty="0">
                <a:solidFill>
                  <a:srgbClr val="FF0000"/>
                </a:solidFill>
              </a:rPr>
              <a:t>Worst case </a:t>
            </a:r>
          </a:p>
          <a:p>
            <a:pPr lvl="2"/>
            <a:r>
              <a:rPr lang="en-US" sz="4000" dirty="0"/>
              <a:t>which number is the longest to find (requires the largest number of comparisons)?</a:t>
            </a:r>
          </a:p>
          <a:p>
            <a:pPr lvl="1"/>
            <a:r>
              <a:rPr lang="en-US" sz="4800" dirty="0">
                <a:solidFill>
                  <a:srgbClr val="008000"/>
                </a:solidFill>
              </a:rPr>
              <a:t>Average case</a:t>
            </a:r>
          </a:p>
          <a:p>
            <a:pPr lvl="2"/>
            <a:r>
              <a:rPr lang="en-US" sz="4000" dirty="0"/>
              <a:t>average all possibilities (takes into account the probability of a possibility)</a:t>
            </a:r>
          </a:p>
        </p:txBody>
      </p:sp>
      <p:sp>
        <p:nvSpPr>
          <p:cNvPr id="8" name="Footer Placeholder 7"/>
          <p:cNvSpPr>
            <a:spLocks noGrp="1"/>
          </p:cNvSpPr>
          <p:nvPr>
            <p:ph type="ftr" sz="quarter" idx="11"/>
          </p:nvPr>
        </p:nvSpPr>
        <p:spPr/>
        <p:txBody>
          <a:bodyPr/>
          <a:lstStyle/>
          <a:p>
            <a:r>
              <a:rPr lang="en-US"/>
              <a:t>CS111: Centeno-Trees</a:t>
            </a:r>
          </a:p>
        </p:txBody>
      </p:sp>
      <p:sp>
        <p:nvSpPr>
          <p:cNvPr id="9" name="Slide Number Placeholder 8"/>
          <p:cNvSpPr>
            <a:spLocks noGrp="1"/>
          </p:cNvSpPr>
          <p:nvPr>
            <p:ph type="sldNum" sz="quarter" idx="12"/>
          </p:nvPr>
        </p:nvSpPr>
        <p:spPr>
          <a:xfrm>
            <a:off x="23781562" y="13066304"/>
            <a:ext cx="230832" cy="436017"/>
          </a:xfrm>
        </p:spPr>
        <p:txBody>
          <a:bodyPr/>
          <a:lstStyle/>
          <a:p>
            <a:fld id="{A4EAD70E-8058-2045-8876-F3F18BAC1751}" type="slidenum">
              <a:rPr lang="en-US" smtClean="0"/>
              <a:t>13</a:t>
            </a:fld>
            <a:endParaRPr lang="en-US"/>
          </a:p>
        </p:txBody>
      </p:sp>
    </p:spTree>
    <p:extLst>
      <p:ext uri="{BB962C8B-B14F-4D97-AF65-F5344CB8AC3E}">
        <p14:creationId xmlns:p14="http://schemas.microsoft.com/office/powerpoint/2010/main" val="179379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x-none" b="1" dirty="0">
                <a:solidFill>
                  <a:srgbClr val="C00000"/>
                </a:solidFill>
              </a:rPr>
              <a:t>Efficiency of a Sequential Search</a:t>
            </a:r>
            <a:endParaRPr lang="en-US" b="1" dirty="0">
              <a:solidFill>
                <a:srgbClr val="C00000"/>
              </a:solidFill>
            </a:endParaRPr>
          </a:p>
        </p:txBody>
      </p:sp>
      <p:sp>
        <p:nvSpPr>
          <p:cNvPr id="6" name="Content Placeholder 5"/>
          <p:cNvSpPr>
            <a:spLocks noGrp="1"/>
          </p:cNvSpPr>
          <p:nvPr>
            <p:ph idx="1"/>
          </p:nvPr>
        </p:nvSpPr>
        <p:spPr/>
        <p:txBody>
          <a:bodyPr/>
          <a:lstStyle/>
          <a:p>
            <a:r>
              <a:rPr lang="en-US" altLang="x-none" dirty="0"/>
              <a:t>Best case		O(1)</a:t>
            </a:r>
          </a:p>
          <a:p>
            <a:pPr lvl="1"/>
            <a:r>
              <a:rPr lang="en-US" altLang="x-none" dirty="0"/>
              <a:t>Locate desired item first</a:t>
            </a:r>
          </a:p>
          <a:p>
            <a:r>
              <a:rPr lang="en-US" altLang="x-none" dirty="0"/>
              <a:t>Worst case		O(n)</a:t>
            </a:r>
          </a:p>
          <a:p>
            <a:pPr lvl="1"/>
            <a:r>
              <a:rPr lang="en-US" altLang="x-none" dirty="0"/>
              <a:t>Must look at all the items</a:t>
            </a:r>
          </a:p>
          <a:p>
            <a:r>
              <a:rPr lang="en-US" altLang="x-none" dirty="0"/>
              <a:t>Average case	O(n)</a:t>
            </a:r>
          </a:p>
          <a:p>
            <a:pPr lvl="1"/>
            <a:r>
              <a:rPr lang="en-US" altLang="x-none" dirty="0"/>
              <a:t>Must look at half the items </a:t>
            </a:r>
          </a:p>
          <a:p>
            <a:pPr lvl="1"/>
            <a:r>
              <a:rPr lang="en-US" altLang="x-none" dirty="0"/>
              <a:t>O(n/2) is still O(n)</a:t>
            </a:r>
          </a:p>
          <a:p>
            <a:pPr lvl="1"/>
            <a:endParaRPr lang="en-US" altLang="x-none" dirty="0"/>
          </a:p>
          <a:p>
            <a:pPr lvl="1"/>
            <a:endParaRPr lang="en-US" altLang="x-none" dirty="0"/>
          </a:p>
          <a:p>
            <a:r>
              <a:rPr lang="en-US" altLang="x-none" dirty="0"/>
              <a:t>BUT&gt;&gt;&gt;&gt;Doing this search 10N times is </a:t>
            </a:r>
            <a:r>
              <a:rPr lang="en-US" altLang="x-none" b="1" dirty="0">
                <a:solidFill>
                  <a:srgbClr val="C00000"/>
                </a:solidFill>
              </a:rPr>
              <a:t>REALLY NOT </a:t>
            </a:r>
            <a:r>
              <a:rPr lang="en-US" altLang="x-none" dirty="0"/>
              <a:t>a good choice.</a:t>
            </a:r>
          </a:p>
          <a:p>
            <a:pPr lvl="1"/>
            <a:endParaRPr lang="en-US" altLang="x-none" dirty="0"/>
          </a:p>
        </p:txBody>
      </p:sp>
      <p:sp>
        <p:nvSpPr>
          <p:cNvPr id="3" name="Footer Placeholder 2"/>
          <p:cNvSpPr>
            <a:spLocks noGrp="1"/>
          </p:cNvSpPr>
          <p:nvPr>
            <p:ph type="ftr" sz="quarter" idx="11"/>
          </p:nvPr>
        </p:nvSpPr>
        <p:spPr/>
        <p:txBody>
          <a:bodyPr/>
          <a:lstStyle/>
          <a:p>
            <a:r>
              <a:rPr lang="en-US"/>
              <a:t>CS111: Centeno-Trees</a:t>
            </a:r>
          </a:p>
        </p:txBody>
      </p:sp>
      <p:sp>
        <p:nvSpPr>
          <p:cNvPr id="4" name="Slide Number Placeholder 3"/>
          <p:cNvSpPr>
            <a:spLocks noGrp="1"/>
          </p:cNvSpPr>
          <p:nvPr>
            <p:ph type="sldNum" sz="quarter" idx="12"/>
          </p:nvPr>
        </p:nvSpPr>
        <p:spPr>
          <a:xfrm>
            <a:off x="23781562" y="13066304"/>
            <a:ext cx="230832" cy="436017"/>
          </a:xfrm>
        </p:spPr>
        <p:txBody>
          <a:bodyPr/>
          <a:lstStyle/>
          <a:p>
            <a:fld id="{57AA7839-675C-6747-A686-716F746AE238}" type="slidenum">
              <a:rPr lang="en-US" smtClean="0"/>
              <a:t>14</a:t>
            </a:fld>
            <a:endParaRPr lang="en-US"/>
          </a:p>
        </p:txBody>
      </p:sp>
    </p:spTree>
    <p:extLst>
      <p:ext uri="{BB962C8B-B14F-4D97-AF65-F5344CB8AC3E}">
        <p14:creationId xmlns:p14="http://schemas.microsoft.com/office/powerpoint/2010/main" val="3386933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AC566-30EC-E147-888C-1500189390BD}"/>
              </a:ext>
            </a:extLst>
          </p:cNvPr>
          <p:cNvSpPr>
            <a:spLocks noGrp="1"/>
          </p:cNvSpPr>
          <p:nvPr>
            <p:ph type="title"/>
          </p:nvPr>
        </p:nvSpPr>
        <p:spPr/>
        <p:txBody>
          <a:bodyPr/>
          <a:lstStyle/>
          <a:p>
            <a:r>
              <a:rPr lang="en-US" dirty="0"/>
              <a:t>Recursive Sequential Search-What does it look like?</a:t>
            </a:r>
          </a:p>
        </p:txBody>
      </p:sp>
      <p:sp>
        <p:nvSpPr>
          <p:cNvPr id="3" name="Content Placeholder 2">
            <a:extLst>
              <a:ext uri="{FF2B5EF4-FFF2-40B4-BE49-F238E27FC236}">
                <a16:creationId xmlns:a16="http://schemas.microsoft.com/office/drawing/2014/main" id="{4AA3C318-56F9-2C48-8A26-D944A98B015B}"/>
              </a:ext>
            </a:extLst>
          </p:cNvPr>
          <p:cNvSpPr>
            <a:spLocks noGrp="1"/>
          </p:cNvSpPr>
          <p:nvPr>
            <p:ph idx="1"/>
          </p:nvPr>
        </p:nvSpPr>
        <p:spPr>
          <a:xfrm>
            <a:off x="1676399" y="3001993"/>
            <a:ext cx="21675970" cy="9351934"/>
          </a:xfrm>
        </p:spPr>
        <p:txBody>
          <a:bodyPr>
            <a:normAutofit/>
          </a:bodyPr>
          <a:lstStyle/>
          <a:p>
            <a:pPr indent="0"/>
            <a:r>
              <a:rPr lang="en-US" b="1" dirty="0">
                <a:latin typeface="Courier New" panose="02070309020205020404" pitchFamily="49" charset="0"/>
                <a:cs typeface="Courier New" panose="02070309020205020404" pitchFamily="49" charset="0"/>
              </a:rPr>
              <a:t>public static </a:t>
            </a:r>
            <a:r>
              <a:rPr lang="en-US" b="1" dirty="0" err="1">
                <a:latin typeface="Courier New" panose="02070309020205020404" pitchFamily="49" charset="0"/>
                <a:cs typeface="Courier New" panose="02070309020205020404" pitchFamily="49" charset="0"/>
              </a:rPr>
              <a:t>int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linearSearch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int</a:t>
            </a:r>
            <a:r>
              <a:rPr lang="en-US" b="1" dirty="0">
                <a:latin typeface="Courier New" panose="02070309020205020404" pitchFamily="49" charset="0"/>
                <a:cs typeface="Courier New" panose="02070309020205020404" pitchFamily="49" charset="0"/>
              </a:rPr>
              <a:t>[] a, </a:t>
            </a:r>
            <a:r>
              <a:rPr lang="en-US" b="1" dirty="0" err="1">
                <a:latin typeface="Courier New" panose="02070309020205020404" pitchFamily="49" charset="0"/>
                <a:cs typeface="Courier New" panose="02070309020205020404" pitchFamily="49" charset="0"/>
              </a:rPr>
              <a:t>int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pos</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int</a:t>
            </a:r>
            <a:r>
              <a:rPr lang="en-US" b="1" dirty="0">
                <a:latin typeface="Courier New" panose="02070309020205020404" pitchFamily="49" charset="0"/>
                <a:cs typeface="Courier New" panose="02070309020205020404" pitchFamily="49" charset="0"/>
              </a:rPr>
              <a:t> target)</a:t>
            </a:r>
          </a:p>
          <a:p>
            <a:pPr indent="0"/>
            <a:r>
              <a:rPr lang="en-US" b="1" dirty="0">
                <a:latin typeface="Courier New" panose="02070309020205020404" pitchFamily="49" charset="0"/>
                <a:cs typeface="Courier New" panose="02070309020205020404" pitchFamily="49" charset="0"/>
              </a:rPr>
              <a:t>{</a:t>
            </a:r>
          </a:p>
          <a:p>
            <a:pPr indent="0"/>
            <a:r>
              <a:rPr lang="en-US" b="1" dirty="0">
                <a:latin typeface="Courier New" panose="02070309020205020404" pitchFamily="49" charset="0"/>
                <a:cs typeface="Courier New" panose="02070309020205020404" pitchFamily="49" charset="0"/>
              </a:rPr>
              <a:t>  if(</a:t>
            </a:r>
            <a:r>
              <a:rPr lang="en-US" b="1" dirty="0" err="1">
                <a:latin typeface="Courier New" panose="02070309020205020404" pitchFamily="49" charset="0"/>
                <a:cs typeface="Courier New" panose="02070309020205020404" pitchFamily="49" charset="0"/>
              </a:rPr>
              <a:t>pos</a:t>
            </a:r>
            <a:r>
              <a:rPr lang="en-US" b="1" dirty="0">
                <a:latin typeface="Courier New" panose="02070309020205020404" pitchFamily="49" charset="0"/>
                <a:cs typeface="Courier New" panose="02070309020205020404" pitchFamily="49" charset="0"/>
              </a:rPr>
              <a:t> &gt;= </a:t>
            </a:r>
            <a:r>
              <a:rPr lang="en-US" b="1" dirty="0" err="1">
                <a:latin typeface="Courier New" panose="02070309020205020404" pitchFamily="49" charset="0"/>
                <a:cs typeface="Courier New" panose="02070309020205020404" pitchFamily="49" charset="0"/>
              </a:rPr>
              <a:t>a.length</a:t>
            </a:r>
            <a:r>
              <a:rPr lang="en-US" b="1" dirty="0">
                <a:latin typeface="Courier New" panose="02070309020205020404" pitchFamily="49" charset="0"/>
                <a:cs typeface="Courier New" panose="02070309020205020404" pitchFamily="49" charset="0"/>
              </a:rPr>
              <a:t>){</a:t>
            </a:r>
          </a:p>
          <a:p>
            <a:pPr indent="0"/>
            <a:r>
              <a:rPr lang="en-US" b="1" dirty="0">
                <a:latin typeface="Courier New" panose="02070309020205020404" pitchFamily="49" charset="0"/>
                <a:cs typeface="Courier New" panose="02070309020205020404" pitchFamily="49" charset="0"/>
              </a:rPr>
              <a:t>    return -1;</a:t>
            </a:r>
          </a:p>
          <a:p>
            <a:pPr indent="0"/>
            <a:r>
              <a:rPr lang="en-US" b="1" dirty="0">
                <a:latin typeface="Courier New" panose="02070309020205020404" pitchFamily="49" charset="0"/>
                <a:cs typeface="Courier New" panose="02070309020205020404" pitchFamily="49" charset="0"/>
              </a:rPr>
              <a:t>  }else if(a[</a:t>
            </a:r>
            <a:r>
              <a:rPr lang="en-US" b="1" dirty="0" err="1">
                <a:latin typeface="Courier New" panose="02070309020205020404" pitchFamily="49" charset="0"/>
                <a:cs typeface="Courier New" panose="02070309020205020404" pitchFamily="49" charset="0"/>
              </a:rPr>
              <a:t>pos</a:t>
            </a:r>
            <a:r>
              <a:rPr lang="en-US" b="1" dirty="0">
                <a:latin typeface="Courier New" panose="02070309020205020404" pitchFamily="49" charset="0"/>
                <a:cs typeface="Courier New" panose="02070309020205020404" pitchFamily="49" charset="0"/>
              </a:rPr>
              <a:t>]==target){</a:t>
            </a:r>
          </a:p>
          <a:p>
            <a:pPr indent="0"/>
            <a:r>
              <a:rPr lang="en-US" b="1" dirty="0">
                <a:latin typeface="Courier New" panose="02070309020205020404" pitchFamily="49" charset="0"/>
                <a:cs typeface="Courier New" panose="02070309020205020404" pitchFamily="49" charset="0"/>
              </a:rPr>
              <a:t>    return </a:t>
            </a:r>
            <a:r>
              <a:rPr lang="en-US" b="1" dirty="0" err="1">
                <a:latin typeface="Courier New" panose="02070309020205020404" pitchFamily="49" charset="0"/>
                <a:cs typeface="Courier New" panose="02070309020205020404" pitchFamily="49" charset="0"/>
              </a:rPr>
              <a:t>pos</a:t>
            </a:r>
            <a:r>
              <a:rPr lang="en-US" b="1" dirty="0">
                <a:latin typeface="Courier New" panose="02070309020205020404" pitchFamily="49" charset="0"/>
                <a:cs typeface="Courier New" panose="02070309020205020404" pitchFamily="49" charset="0"/>
              </a:rPr>
              <a:t>;</a:t>
            </a:r>
          </a:p>
          <a:p>
            <a:pPr indent="0"/>
            <a:r>
              <a:rPr lang="en-US" b="1" dirty="0">
                <a:latin typeface="Courier New" panose="02070309020205020404" pitchFamily="49" charset="0"/>
                <a:cs typeface="Courier New" panose="02070309020205020404" pitchFamily="49" charset="0"/>
              </a:rPr>
              <a:t>  }else{</a:t>
            </a:r>
          </a:p>
          <a:p>
            <a:pPr indent="0"/>
            <a:r>
              <a:rPr lang="en-US" b="1" dirty="0">
                <a:latin typeface="Courier New" panose="02070309020205020404" pitchFamily="49" charset="0"/>
                <a:cs typeface="Courier New" panose="02070309020205020404" pitchFamily="49" charset="0"/>
              </a:rPr>
              <a:t>    </a:t>
            </a:r>
            <a:r>
              <a:rPr lang="en-US" b="1" dirty="0">
                <a:solidFill>
                  <a:srgbClr val="C00000"/>
                </a:solidFill>
                <a:latin typeface="Courier New" panose="02070309020205020404" pitchFamily="49" charset="0"/>
                <a:cs typeface="Courier New" panose="02070309020205020404" pitchFamily="49" charset="0"/>
              </a:rPr>
              <a:t>return </a:t>
            </a:r>
            <a:r>
              <a:rPr lang="en-US" b="1" dirty="0" err="1">
                <a:solidFill>
                  <a:srgbClr val="C00000"/>
                </a:solidFill>
                <a:latin typeface="Courier New" panose="02070309020205020404" pitchFamily="49" charset="0"/>
                <a:cs typeface="Courier New" panose="02070309020205020404" pitchFamily="49" charset="0"/>
              </a:rPr>
              <a:t>linearSearch</a:t>
            </a:r>
            <a:r>
              <a:rPr lang="en-US" b="1" dirty="0">
                <a:solidFill>
                  <a:srgbClr val="C00000"/>
                </a:solidFill>
                <a:latin typeface="Courier New" panose="02070309020205020404" pitchFamily="49" charset="0"/>
                <a:cs typeface="Courier New" panose="02070309020205020404" pitchFamily="49" charset="0"/>
              </a:rPr>
              <a:t>(a, </a:t>
            </a:r>
            <a:r>
              <a:rPr lang="en-US" b="1" dirty="0" err="1">
                <a:solidFill>
                  <a:srgbClr val="C00000"/>
                </a:solidFill>
                <a:latin typeface="Courier New" panose="02070309020205020404" pitchFamily="49" charset="0"/>
                <a:cs typeface="Courier New" panose="02070309020205020404" pitchFamily="49" charset="0"/>
              </a:rPr>
              <a:t>pos</a:t>
            </a:r>
            <a:r>
              <a:rPr lang="en-US" b="1" dirty="0">
                <a:solidFill>
                  <a:srgbClr val="C00000"/>
                </a:solidFill>
                <a:latin typeface="Courier New" panose="02070309020205020404" pitchFamily="49" charset="0"/>
                <a:cs typeface="Courier New" panose="02070309020205020404" pitchFamily="49" charset="0"/>
              </a:rPr>
              <a:t> + 1, target)</a:t>
            </a:r>
            <a:r>
              <a:rPr lang="en-US" b="1" dirty="0">
                <a:latin typeface="Courier New" panose="02070309020205020404" pitchFamily="49" charset="0"/>
                <a:cs typeface="Courier New" panose="02070309020205020404" pitchFamily="49" charset="0"/>
              </a:rPr>
              <a:t>;</a:t>
            </a:r>
          </a:p>
          <a:p>
            <a:pPr indent="0"/>
            <a:r>
              <a:rPr lang="en-US" b="1" dirty="0">
                <a:latin typeface="Courier New" panose="02070309020205020404" pitchFamily="49" charset="0"/>
                <a:cs typeface="Courier New" panose="02070309020205020404" pitchFamily="49" charset="0"/>
              </a:rPr>
              <a:t>  }</a:t>
            </a:r>
          </a:p>
          <a:p>
            <a:pPr indent="0"/>
            <a:r>
              <a:rPr lang="en-US" b="1" dirty="0">
                <a:latin typeface="Courier New" panose="02070309020205020404" pitchFamily="49" charset="0"/>
                <a:cs typeface="Courier New" panose="02070309020205020404" pitchFamily="49" charset="0"/>
              </a:rPr>
              <a:t>}</a:t>
            </a:r>
          </a:p>
        </p:txBody>
      </p:sp>
      <p:sp>
        <p:nvSpPr>
          <p:cNvPr id="4" name="Footer Placeholder 3">
            <a:extLst>
              <a:ext uri="{FF2B5EF4-FFF2-40B4-BE49-F238E27FC236}">
                <a16:creationId xmlns:a16="http://schemas.microsoft.com/office/drawing/2014/main" id="{84817B2D-AF43-7E47-B395-93326CF06C2C}"/>
              </a:ext>
            </a:extLst>
          </p:cNvPr>
          <p:cNvSpPr>
            <a:spLocks noGrp="1"/>
          </p:cNvSpPr>
          <p:nvPr>
            <p:ph type="ftr" sz="quarter" idx="11"/>
          </p:nvPr>
        </p:nvSpPr>
        <p:spPr/>
        <p:txBody>
          <a:bodyPr/>
          <a:lstStyle/>
          <a:p>
            <a:r>
              <a:rPr lang="en-US"/>
              <a:t>CS111: Centeno-Trees</a:t>
            </a:r>
          </a:p>
        </p:txBody>
      </p:sp>
      <p:sp>
        <p:nvSpPr>
          <p:cNvPr id="5" name="Slide Number Placeholder 4">
            <a:extLst>
              <a:ext uri="{FF2B5EF4-FFF2-40B4-BE49-F238E27FC236}">
                <a16:creationId xmlns:a16="http://schemas.microsoft.com/office/drawing/2014/main" id="{CBD9890A-BD5B-6A45-9C10-9B57D78430AA}"/>
              </a:ext>
            </a:extLst>
          </p:cNvPr>
          <p:cNvSpPr>
            <a:spLocks noGrp="1"/>
          </p:cNvSpPr>
          <p:nvPr>
            <p:ph type="sldNum" sz="quarter" idx="12"/>
          </p:nvPr>
        </p:nvSpPr>
        <p:spPr>
          <a:xfrm>
            <a:off x="23781562" y="13066304"/>
            <a:ext cx="230832" cy="436017"/>
          </a:xfrm>
        </p:spPr>
        <p:txBody>
          <a:bodyPr/>
          <a:lstStyle/>
          <a:p>
            <a:fld id="{57AA7839-675C-6747-A686-716F746AE238}" type="slidenum">
              <a:rPr lang="en-US" smtClean="0"/>
              <a:t>15</a:t>
            </a:fld>
            <a:endParaRPr lang="en-US"/>
          </a:p>
        </p:txBody>
      </p:sp>
      <p:sp>
        <p:nvSpPr>
          <p:cNvPr id="6" name="TextBox 5">
            <a:extLst>
              <a:ext uri="{FF2B5EF4-FFF2-40B4-BE49-F238E27FC236}">
                <a16:creationId xmlns:a16="http://schemas.microsoft.com/office/drawing/2014/main" id="{6B12CF33-7586-9F49-A318-B64E3F1B4065}"/>
              </a:ext>
            </a:extLst>
          </p:cNvPr>
          <p:cNvSpPr txBox="1"/>
          <p:nvPr/>
        </p:nvSpPr>
        <p:spPr>
          <a:xfrm>
            <a:off x="15966831" y="4853354"/>
            <a:ext cx="7385538" cy="4524315"/>
          </a:xfrm>
          <a:prstGeom prst="rect">
            <a:avLst/>
          </a:prstGeom>
          <a:noFill/>
        </p:spPr>
        <p:txBody>
          <a:bodyPr wrap="square" rtlCol="0">
            <a:spAutoFit/>
          </a:bodyPr>
          <a:lstStyle/>
          <a:p>
            <a:r>
              <a:rPr lang="en-US" sz="3600" dirty="0"/>
              <a:t>Make 1 comparison (basic operation)</a:t>
            </a:r>
          </a:p>
          <a:p>
            <a:r>
              <a:rPr lang="en-US" sz="3600" dirty="0"/>
              <a:t>T(0) = 1: searching empty array is constant.</a:t>
            </a:r>
          </a:p>
          <a:p>
            <a:r>
              <a:rPr lang="en-US" sz="3600" dirty="0"/>
              <a:t>T(n) = T(n – 1) + 1 : searching an array of n elements = time to search array with n-1 elements + cost of comparing first element.</a:t>
            </a:r>
          </a:p>
        </p:txBody>
      </p:sp>
      <p:cxnSp>
        <p:nvCxnSpPr>
          <p:cNvPr id="8" name="Straight Arrow Connector 7">
            <a:extLst>
              <a:ext uri="{FF2B5EF4-FFF2-40B4-BE49-F238E27FC236}">
                <a16:creationId xmlns:a16="http://schemas.microsoft.com/office/drawing/2014/main" id="{001DBE0A-6477-5241-A5F2-2C7116AE8333}"/>
              </a:ext>
            </a:extLst>
          </p:cNvPr>
          <p:cNvCxnSpPr/>
          <p:nvPr/>
        </p:nvCxnSpPr>
        <p:spPr>
          <a:xfrm flipH="1">
            <a:off x="11605846" y="5099538"/>
            <a:ext cx="4431324" cy="218049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776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AC566-30EC-E147-888C-1500189390BD}"/>
              </a:ext>
            </a:extLst>
          </p:cNvPr>
          <p:cNvSpPr>
            <a:spLocks noGrp="1"/>
          </p:cNvSpPr>
          <p:nvPr>
            <p:ph type="title"/>
          </p:nvPr>
        </p:nvSpPr>
        <p:spPr/>
        <p:txBody>
          <a:bodyPr/>
          <a:lstStyle/>
          <a:p>
            <a:r>
              <a:rPr lang="en-US" dirty="0"/>
              <a:t>Recursive Sequential Search</a:t>
            </a:r>
          </a:p>
        </p:txBody>
      </p:sp>
      <p:sp>
        <p:nvSpPr>
          <p:cNvPr id="3" name="Content Placeholder 2">
            <a:extLst>
              <a:ext uri="{FF2B5EF4-FFF2-40B4-BE49-F238E27FC236}">
                <a16:creationId xmlns:a16="http://schemas.microsoft.com/office/drawing/2014/main" id="{4AA3C318-56F9-2C48-8A26-D944A98B015B}"/>
              </a:ext>
            </a:extLst>
          </p:cNvPr>
          <p:cNvSpPr>
            <a:spLocks noGrp="1"/>
          </p:cNvSpPr>
          <p:nvPr>
            <p:ph idx="1"/>
          </p:nvPr>
        </p:nvSpPr>
        <p:spPr>
          <a:xfrm>
            <a:off x="1676399" y="3651250"/>
            <a:ext cx="21675970" cy="8702676"/>
          </a:xfrm>
        </p:spPr>
        <p:txBody>
          <a:bodyPr>
            <a:normAutofit/>
          </a:bodyPr>
          <a:lstStyle/>
          <a:p>
            <a:pPr indent="0"/>
            <a:r>
              <a:rPr lang="en-US" b="1" dirty="0">
                <a:latin typeface="Courier New" panose="02070309020205020404" pitchFamily="49" charset="0"/>
                <a:cs typeface="Courier New" panose="02070309020205020404" pitchFamily="49" charset="0"/>
              </a:rPr>
              <a:t>public static </a:t>
            </a:r>
            <a:r>
              <a:rPr lang="en-US" b="1" dirty="0" err="1">
                <a:latin typeface="Courier New" panose="02070309020205020404" pitchFamily="49" charset="0"/>
                <a:cs typeface="Courier New" panose="02070309020205020404" pitchFamily="49" charset="0"/>
              </a:rPr>
              <a:t>int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linearSearch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int</a:t>
            </a:r>
            <a:r>
              <a:rPr lang="en-US" b="1" dirty="0">
                <a:latin typeface="Courier New" panose="02070309020205020404" pitchFamily="49" charset="0"/>
                <a:cs typeface="Courier New" panose="02070309020205020404" pitchFamily="49" charset="0"/>
              </a:rPr>
              <a:t>[] a, </a:t>
            </a:r>
            <a:r>
              <a:rPr lang="en-US" b="1" dirty="0" err="1">
                <a:latin typeface="Courier New" panose="02070309020205020404" pitchFamily="49" charset="0"/>
                <a:cs typeface="Courier New" panose="02070309020205020404" pitchFamily="49" charset="0"/>
              </a:rPr>
              <a:t>int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pos</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int</a:t>
            </a:r>
            <a:r>
              <a:rPr lang="en-US" b="1" dirty="0">
                <a:latin typeface="Courier New" panose="02070309020205020404" pitchFamily="49" charset="0"/>
                <a:cs typeface="Courier New" panose="02070309020205020404" pitchFamily="49" charset="0"/>
              </a:rPr>
              <a:t> target)</a:t>
            </a:r>
          </a:p>
          <a:p>
            <a:pPr indent="0"/>
            <a:r>
              <a:rPr lang="en-US" b="1" dirty="0">
                <a:latin typeface="Courier New" panose="02070309020205020404" pitchFamily="49" charset="0"/>
                <a:cs typeface="Courier New" panose="02070309020205020404" pitchFamily="49" charset="0"/>
              </a:rPr>
              <a:t>{</a:t>
            </a:r>
          </a:p>
          <a:p>
            <a:pPr indent="0"/>
            <a:r>
              <a:rPr lang="en-US" b="1" dirty="0">
                <a:latin typeface="Courier New" panose="02070309020205020404" pitchFamily="49" charset="0"/>
                <a:cs typeface="Courier New" panose="02070309020205020404" pitchFamily="49" charset="0"/>
              </a:rPr>
              <a:t>  if(</a:t>
            </a:r>
            <a:r>
              <a:rPr lang="en-US" b="1" dirty="0" err="1">
                <a:latin typeface="Courier New" panose="02070309020205020404" pitchFamily="49" charset="0"/>
                <a:cs typeface="Courier New" panose="02070309020205020404" pitchFamily="49" charset="0"/>
              </a:rPr>
              <a:t>pos</a:t>
            </a:r>
            <a:r>
              <a:rPr lang="en-US" b="1" dirty="0">
                <a:latin typeface="Courier New" panose="02070309020205020404" pitchFamily="49" charset="0"/>
                <a:cs typeface="Courier New" panose="02070309020205020404" pitchFamily="49" charset="0"/>
              </a:rPr>
              <a:t> &gt;= </a:t>
            </a:r>
            <a:r>
              <a:rPr lang="en-US" b="1" dirty="0" err="1">
                <a:latin typeface="Courier New" panose="02070309020205020404" pitchFamily="49" charset="0"/>
                <a:cs typeface="Courier New" panose="02070309020205020404" pitchFamily="49" charset="0"/>
              </a:rPr>
              <a:t>a.length</a:t>
            </a:r>
            <a:r>
              <a:rPr lang="en-US" b="1" dirty="0">
                <a:latin typeface="Courier New" panose="02070309020205020404" pitchFamily="49" charset="0"/>
                <a:cs typeface="Courier New" panose="02070309020205020404" pitchFamily="49" charset="0"/>
              </a:rPr>
              <a:t>){</a:t>
            </a:r>
          </a:p>
          <a:p>
            <a:pPr indent="0"/>
            <a:r>
              <a:rPr lang="en-US" b="1" dirty="0">
                <a:latin typeface="Courier New" panose="02070309020205020404" pitchFamily="49" charset="0"/>
                <a:cs typeface="Courier New" panose="02070309020205020404" pitchFamily="49" charset="0"/>
              </a:rPr>
              <a:t>    return -1;</a:t>
            </a:r>
          </a:p>
          <a:p>
            <a:pPr indent="0"/>
            <a:r>
              <a:rPr lang="en-US" b="1" dirty="0">
                <a:latin typeface="Courier New" panose="02070309020205020404" pitchFamily="49" charset="0"/>
                <a:cs typeface="Courier New" panose="02070309020205020404" pitchFamily="49" charset="0"/>
              </a:rPr>
              <a:t>  }else if(a[</a:t>
            </a:r>
            <a:r>
              <a:rPr lang="en-US" b="1" dirty="0" err="1">
                <a:latin typeface="Courier New" panose="02070309020205020404" pitchFamily="49" charset="0"/>
                <a:cs typeface="Courier New" panose="02070309020205020404" pitchFamily="49" charset="0"/>
              </a:rPr>
              <a:t>pos</a:t>
            </a:r>
            <a:r>
              <a:rPr lang="en-US" b="1" dirty="0">
                <a:latin typeface="Courier New" panose="02070309020205020404" pitchFamily="49" charset="0"/>
                <a:cs typeface="Courier New" panose="02070309020205020404" pitchFamily="49" charset="0"/>
              </a:rPr>
              <a:t>]==target){</a:t>
            </a:r>
          </a:p>
          <a:p>
            <a:pPr indent="0"/>
            <a:r>
              <a:rPr lang="en-US" b="1" dirty="0">
                <a:latin typeface="Courier New" panose="02070309020205020404" pitchFamily="49" charset="0"/>
                <a:cs typeface="Courier New" panose="02070309020205020404" pitchFamily="49" charset="0"/>
              </a:rPr>
              <a:t>    return </a:t>
            </a:r>
            <a:r>
              <a:rPr lang="en-US" b="1" dirty="0" err="1">
                <a:latin typeface="Courier New" panose="02070309020205020404" pitchFamily="49" charset="0"/>
                <a:cs typeface="Courier New" panose="02070309020205020404" pitchFamily="49" charset="0"/>
              </a:rPr>
              <a:t>pos</a:t>
            </a:r>
            <a:r>
              <a:rPr lang="en-US" b="1" dirty="0">
                <a:latin typeface="Courier New" panose="02070309020205020404" pitchFamily="49" charset="0"/>
                <a:cs typeface="Courier New" panose="02070309020205020404" pitchFamily="49" charset="0"/>
              </a:rPr>
              <a:t>;</a:t>
            </a:r>
          </a:p>
          <a:p>
            <a:pPr indent="0"/>
            <a:r>
              <a:rPr lang="en-US" b="1" dirty="0">
                <a:latin typeface="Courier New" panose="02070309020205020404" pitchFamily="49" charset="0"/>
                <a:cs typeface="Courier New" panose="02070309020205020404" pitchFamily="49" charset="0"/>
              </a:rPr>
              <a:t>  }else{</a:t>
            </a:r>
          </a:p>
          <a:p>
            <a:pPr indent="0"/>
            <a:r>
              <a:rPr lang="en-US" b="1" dirty="0">
                <a:latin typeface="Courier New" panose="02070309020205020404" pitchFamily="49" charset="0"/>
                <a:cs typeface="Courier New" panose="02070309020205020404" pitchFamily="49" charset="0"/>
              </a:rPr>
              <a:t>    </a:t>
            </a:r>
            <a:r>
              <a:rPr lang="en-US" b="1" dirty="0">
                <a:solidFill>
                  <a:srgbClr val="C00000"/>
                </a:solidFill>
                <a:latin typeface="Courier New" panose="02070309020205020404" pitchFamily="49" charset="0"/>
                <a:cs typeface="Courier New" panose="02070309020205020404" pitchFamily="49" charset="0"/>
              </a:rPr>
              <a:t>return </a:t>
            </a:r>
            <a:r>
              <a:rPr lang="en-US" b="1" dirty="0" err="1">
                <a:solidFill>
                  <a:srgbClr val="C00000"/>
                </a:solidFill>
                <a:latin typeface="Courier New" panose="02070309020205020404" pitchFamily="49" charset="0"/>
                <a:cs typeface="Courier New" panose="02070309020205020404" pitchFamily="49" charset="0"/>
              </a:rPr>
              <a:t>linearSearch</a:t>
            </a:r>
            <a:r>
              <a:rPr lang="en-US" b="1" dirty="0">
                <a:solidFill>
                  <a:srgbClr val="C00000"/>
                </a:solidFill>
                <a:latin typeface="Courier New" panose="02070309020205020404" pitchFamily="49" charset="0"/>
                <a:cs typeface="Courier New" panose="02070309020205020404" pitchFamily="49" charset="0"/>
              </a:rPr>
              <a:t>(a, </a:t>
            </a:r>
            <a:r>
              <a:rPr lang="en-US" b="1" dirty="0" err="1">
                <a:solidFill>
                  <a:srgbClr val="C00000"/>
                </a:solidFill>
                <a:latin typeface="Courier New" panose="02070309020205020404" pitchFamily="49" charset="0"/>
                <a:cs typeface="Courier New" panose="02070309020205020404" pitchFamily="49" charset="0"/>
              </a:rPr>
              <a:t>pos</a:t>
            </a:r>
            <a:r>
              <a:rPr lang="en-US" b="1" dirty="0">
                <a:solidFill>
                  <a:srgbClr val="C00000"/>
                </a:solidFill>
                <a:latin typeface="Courier New" panose="02070309020205020404" pitchFamily="49" charset="0"/>
                <a:cs typeface="Courier New" panose="02070309020205020404" pitchFamily="49" charset="0"/>
              </a:rPr>
              <a:t> + 1, target)</a:t>
            </a:r>
            <a:r>
              <a:rPr lang="en-US" b="1" dirty="0">
                <a:latin typeface="Courier New" panose="02070309020205020404" pitchFamily="49" charset="0"/>
                <a:cs typeface="Courier New" panose="02070309020205020404" pitchFamily="49" charset="0"/>
              </a:rPr>
              <a:t>;</a:t>
            </a:r>
          </a:p>
          <a:p>
            <a:pPr indent="0"/>
            <a:r>
              <a:rPr lang="en-US" b="1" dirty="0">
                <a:latin typeface="Courier New" panose="02070309020205020404" pitchFamily="49" charset="0"/>
                <a:cs typeface="Courier New" panose="02070309020205020404" pitchFamily="49" charset="0"/>
              </a:rPr>
              <a:t>  }</a:t>
            </a:r>
          </a:p>
          <a:p>
            <a:pPr indent="0"/>
            <a:r>
              <a:rPr lang="en-US" b="1" dirty="0">
                <a:latin typeface="Courier New" panose="02070309020205020404" pitchFamily="49" charset="0"/>
                <a:cs typeface="Courier New" panose="02070309020205020404" pitchFamily="49" charset="0"/>
              </a:rPr>
              <a:t>}</a:t>
            </a:r>
          </a:p>
        </p:txBody>
      </p:sp>
      <p:sp>
        <p:nvSpPr>
          <p:cNvPr id="4" name="Footer Placeholder 3">
            <a:extLst>
              <a:ext uri="{FF2B5EF4-FFF2-40B4-BE49-F238E27FC236}">
                <a16:creationId xmlns:a16="http://schemas.microsoft.com/office/drawing/2014/main" id="{84817B2D-AF43-7E47-B395-93326CF06C2C}"/>
              </a:ext>
            </a:extLst>
          </p:cNvPr>
          <p:cNvSpPr>
            <a:spLocks noGrp="1"/>
          </p:cNvSpPr>
          <p:nvPr>
            <p:ph type="ftr" sz="quarter" idx="11"/>
          </p:nvPr>
        </p:nvSpPr>
        <p:spPr/>
        <p:txBody>
          <a:bodyPr/>
          <a:lstStyle/>
          <a:p>
            <a:r>
              <a:rPr lang="en-US"/>
              <a:t>CS111: Centeno-Trees</a:t>
            </a:r>
          </a:p>
        </p:txBody>
      </p:sp>
      <p:sp>
        <p:nvSpPr>
          <p:cNvPr id="5" name="Slide Number Placeholder 4">
            <a:extLst>
              <a:ext uri="{FF2B5EF4-FFF2-40B4-BE49-F238E27FC236}">
                <a16:creationId xmlns:a16="http://schemas.microsoft.com/office/drawing/2014/main" id="{CBD9890A-BD5B-6A45-9C10-9B57D78430AA}"/>
              </a:ext>
            </a:extLst>
          </p:cNvPr>
          <p:cNvSpPr>
            <a:spLocks noGrp="1"/>
          </p:cNvSpPr>
          <p:nvPr>
            <p:ph type="sldNum" sz="quarter" idx="12"/>
          </p:nvPr>
        </p:nvSpPr>
        <p:spPr>
          <a:xfrm>
            <a:off x="23781562" y="13066304"/>
            <a:ext cx="230832" cy="436017"/>
          </a:xfrm>
        </p:spPr>
        <p:txBody>
          <a:bodyPr/>
          <a:lstStyle/>
          <a:p>
            <a:fld id="{57AA7839-675C-6747-A686-716F746AE238}" type="slidenum">
              <a:rPr lang="en-US" smtClean="0"/>
              <a:t>16</a:t>
            </a:fld>
            <a:endParaRPr lang="en-US"/>
          </a:p>
        </p:txBody>
      </p:sp>
      <p:sp>
        <p:nvSpPr>
          <p:cNvPr id="6" name="TextBox 5">
            <a:extLst>
              <a:ext uri="{FF2B5EF4-FFF2-40B4-BE49-F238E27FC236}">
                <a16:creationId xmlns:a16="http://schemas.microsoft.com/office/drawing/2014/main" id="{6B12CF33-7586-9F49-A318-B64E3F1B4065}"/>
              </a:ext>
            </a:extLst>
          </p:cNvPr>
          <p:cNvSpPr txBox="1"/>
          <p:nvPr/>
        </p:nvSpPr>
        <p:spPr>
          <a:xfrm>
            <a:off x="15966831" y="4853354"/>
            <a:ext cx="7385538" cy="2862322"/>
          </a:xfrm>
          <a:prstGeom prst="rect">
            <a:avLst/>
          </a:prstGeom>
          <a:noFill/>
        </p:spPr>
        <p:txBody>
          <a:bodyPr wrap="square" rtlCol="0">
            <a:spAutoFit/>
          </a:bodyPr>
          <a:lstStyle/>
          <a:p>
            <a:r>
              <a:rPr lang="en-US" sz="3600" dirty="0"/>
              <a:t>T(n-1) = T(n-2) + 1</a:t>
            </a:r>
          </a:p>
          <a:p>
            <a:r>
              <a:rPr lang="en-US" sz="3600" dirty="0"/>
              <a:t>T(n) = T(n-1) + 1 = T(n-2) + 2 = T(n – 3) + 3…T(n – </a:t>
            </a:r>
            <a:r>
              <a:rPr lang="en-US" sz="3600" dirty="0" err="1"/>
              <a:t>i</a:t>
            </a:r>
            <a:r>
              <a:rPr lang="en-US" sz="3600" dirty="0"/>
              <a:t>) + </a:t>
            </a:r>
            <a:r>
              <a:rPr lang="en-US" sz="3600" dirty="0" err="1"/>
              <a:t>i</a:t>
            </a:r>
            <a:r>
              <a:rPr lang="en-US" sz="3600" dirty="0"/>
              <a:t>. (</a:t>
            </a:r>
            <a:r>
              <a:rPr lang="en-US" sz="3600" dirty="0" err="1"/>
              <a:t>i</a:t>
            </a:r>
            <a:r>
              <a:rPr lang="en-US" sz="3600" dirty="0"/>
              <a:t> increases to n)</a:t>
            </a:r>
          </a:p>
          <a:p>
            <a:r>
              <a:rPr lang="en-US" sz="3600" dirty="0"/>
              <a:t>T(n) = T(0) + n = 1 + n = n: O(n)</a:t>
            </a:r>
          </a:p>
        </p:txBody>
      </p:sp>
      <p:cxnSp>
        <p:nvCxnSpPr>
          <p:cNvPr id="8" name="Straight Arrow Connector 7">
            <a:extLst>
              <a:ext uri="{FF2B5EF4-FFF2-40B4-BE49-F238E27FC236}">
                <a16:creationId xmlns:a16="http://schemas.microsoft.com/office/drawing/2014/main" id="{001DBE0A-6477-5241-A5F2-2C7116AE8333}"/>
              </a:ext>
            </a:extLst>
          </p:cNvPr>
          <p:cNvCxnSpPr/>
          <p:nvPr/>
        </p:nvCxnSpPr>
        <p:spPr>
          <a:xfrm flipH="1">
            <a:off x="11605846" y="5099538"/>
            <a:ext cx="4431324" cy="218049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034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1. Basic Programming Concepts"/>
          <p:cNvSpPr txBox="1">
            <a:spLocks noGrp="1"/>
          </p:cNvSpPr>
          <p:nvPr>
            <p:ph type="title"/>
          </p:nvPr>
        </p:nvSpPr>
        <p:spPr>
          <a:prstGeom prst="rect">
            <a:avLst/>
          </a:prstGeom>
        </p:spPr>
        <p:txBody>
          <a:bodyPr/>
          <a:lstStyle/>
          <a:p>
            <a:r>
              <a:rPr lang="en-US" dirty="0"/>
              <a:t>12</a:t>
            </a:r>
            <a:r>
              <a:rPr dirty="0"/>
              <a:t>. </a:t>
            </a:r>
            <a:r>
              <a:rPr lang="en-US" dirty="0"/>
              <a:t>Searching and Sorting</a:t>
            </a:r>
            <a:endParaRPr dirty="0"/>
          </a:p>
        </p:txBody>
      </p:sp>
      <p:sp>
        <p:nvSpPr>
          <p:cNvPr id="92" name="Why programming?…"/>
          <p:cNvSpPr txBox="1">
            <a:spLocks noGrp="1"/>
          </p:cNvSpPr>
          <p:nvPr>
            <p:ph type="body" sz="half" idx="1"/>
          </p:nvPr>
        </p:nvSpPr>
        <p:spPr>
          <a:prstGeom prst="rect">
            <a:avLst/>
          </a:prstGeom>
        </p:spPr>
        <p:txBody>
          <a:bodyPr/>
          <a:lstStyle/>
          <a:p>
            <a:pPr>
              <a:defRPr>
                <a:solidFill>
                  <a:srgbClr val="000000"/>
                </a:solidFill>
              </a:defRPr>
            </a:pPr>
            <a:r>
              <a:rPr lang="en-US" dirty="0">
                <a:solidFill>
                  <a:schemeClr val="bg2"/>
                </a:solidFill>
              </a:rPr>
              <a:t>A typical client</a:t>
            </a:r>
          </a:p>
          <a:p>
            <a:pPr>
              <a:defRPr>
                <a:solidFill>
                  <a:srgbClr val="929292"/>
                </a:solidFill>
              </a:defRPr>
            </a:pPr>
            <a:r>
              <a:rPr lang="en-US" dirty="0">
                <a:solidFill>
                  <a:schemeClr val="bg2"/>
                </a:solidFill>
              </a:rPr>
              <a:t>Linear/Sequential search</a:t>
            </a:r>
          </a:p>
          <a:p>
            <a:pPr>
              <a:defRPr>
                <a:solidFill>
                  <a:srgbClr val="929292"/>
                </a:solidFill>
              </a:defRPr>
            </a:pPr>
            <a:r>
              <a:rPr lang="en-US" dirty="0">
                <a:solidFill>
                  <a:schemeClr val="tx1"/>
                </a:solidFill>
              </a:rPr>
              <a:t>Binary search</a:t>
            </a:r>
          </a:p>
          <a:p>
            <a:pPr>
              <a:defRPr>
                <a:solidFill>
                  <a:srgbClr val="929292"/>
                </a:solidFill>
              </a:defRPr>
            </a:pPr>
            <a:r>
              <a:rPr lang="en-US" dirty="0"/>
              <a:t>Selection sort</a:t>
            </a:r>
          </a:p>
          <a:p>
            <a:pPr>
              <a:defRPr>
                <a:solidFill>
                  <a:srgbClr val="929292"/>
                </a:solidFill>
              </a:defRPr>
            </a:pPr>
            <a:r>
              <a:rPr lang="en-US" dirty="0"/>
              <a:t>Insertion sort</a:t>
            </a:r>
          </a:p>
          <a:p>
            <a:pPr marL="152400" indent="0">
              <a:buNone/>
              <a:defRPr>
                <a:solidFill>
                  <a:srgbClr val="A9A9A9"/>
                </a:solidFill>
              </a:defRPr>
            </a:pPr>
            <a:endParaRPr dirty="0"/>
          </a:p>
          <a:p>
            <a:pPr>
              <a:defRPr>
                <a:solidFill>
                  <a:srgbClr val="A9A9A9"/>
                </a:solidFill>
              </a:defRPr>
            </a:pPr>
            <a:endParaRPr dirty="0"/>
          </a:p>
        </p:txBody>
      </p:sp>
    </p:spTree>
    <p:extLst>
      <p:ext uri="{BB962C8B-B14F-4D97-AF65-F5344CB8AC3E}">
        <p14:creationId xmlns:p14="http://schemas.microsoft.com/office/powerpoint/2010/main" val="85307920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A9C0-E5F0-B94A-9574-7C49EEE36CB5}"/>
              </a:ext>
            </a:extLst>
          </p:cNvPr>
          <p:cNvSpPr>
            <a:spLocks noGrp="1"/>
          </p:cNvSpPr>
          <p:nvPr>
            <p:ph type="ctrTitle"/>
          </p:nvPr>
        </p:nvSpPr>
        <p:spPr/>
        <p:txBody>
          <a:bodyPr/>
          <a:lstStyle/>
          <a:p>
            <a:pPr>
              <a:lnSpc>
                <a:spcPct val="150000"/>
              </a:lnSpc>
            </a:pPr>
            <a:r>
              <a:rPr lang="en-US" dirty="0"/>
              <a:t>Non-Recursive Binary Search</a:t>
            </a:r>
          </a:p>
        </p:txBody>
      </p:sp>
      <p:sp>
        <p:nvSpPr>
          <p:cNvPr id="4" name="Footer Placeholder 3">
            <a:extLst>
              <a:ext uri="{FF2B5EF4-FFF2-40B4-BE49-F238E27FC236}">
                <a16:creationId xmlns:a16="http://schemas.microsoft.com/office/drawing/2014/main" id="{AA2B355C-00A4-0F44-BCC6-FE5CDF1F939E}"/>
              </a:ext>
            </a:extLst>
          </p:cNvPr>
          <p:cNvSpPr>
            <a:spLocks noGrp="1"/>
          </p:cNvSpPr>
          <p:nvPr>
            <p:ph type="ftr" sz="quarter" idx="11"/>
          </p:nvPr>
        </p:nvSpPr>
        <p:spPr/>
        <p:txBody>
          <a:bodyPr/>
          <a:lstStyle/>
          <a:p>
            <a:r>
              <a:rPr lang="en-US"/>
              <a:t>CS111: Centeno-Trees</a:t>
            </a:r>
          </a:p>
        </p:txBody>
      </p:sp>
      <p:sp>
        <p:nvSpPr>
          <p:cNvPr id="5" name="Slide Number Placeholder 4">
            <a:extLst>
              <a:ext uri="{FF2B5EF4-FFF2-40B4-BE49-F238E27FC236}">
                <a16:creationId xmlns:a16="http://schemas.microsoft.com/office/drawing/2014/main" id="{80F9BF2A-9E5E-0140-B0CE-778947CFB1B1}"/>
              </a:ext>
            </a:extLst>
          </p:cNvPr>
          <p:cNvSpPr>
            <a:spLocks noGrp="1"/>
          </p:cNvSpPr>
          <p:nvPr>
            <p:ph type="sldNum" sz="quarter" idx="12"/>
          </p:nvPr>
        </p:nvSpPr>
        <p:spPr>
          <a:xfrm>
            <a:off x="23704618" y="13066304"/>
            <a:ext cx="384721" cy="436017"/>
          </a:xfrm>
        </p:spPr>
        <p:txBody>
          <a:bodyPr/>
          <a:lstStyle/>
          <a:p>
            <a:fld id="{57AA7839-675C-6747-A686-716F746AE238}" type="slidenum">
              <a:rPr lang="en-US" smtClean="0"/>
              <a:t>18</a:t>
            </a:fld>
            <a:endParaRPr lang="en-US"/>
          </a:p>
        </p:txBody>
      </p:sp>
    </p:spTree>
    <p:extLst>
      <p:ext uri="{BB962C8B-B14F-4D97-AF65-F5344CB8AC3E}">
        <p14:creationId xmlns:p14="http://schemas.microsoft.com/office/powerpoint/2010/main" val="3904894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Search</a:t>
            </a:r>
          </a:p>
        </p:txBody>
      </p:sp>
      <p:sp>
        <p:nvSpPr>
          <p:cNvPr id="3" name="Content Placeholder 2"/>
          <p:cNvSpPr>
            <a:spLocks noGrp="1"/>
          </p:cNvSpPr>
          <p:nvPr>
            <p:ph idx="1"/>
          </p:nvPr>
        </p:nvSpPr>
        <p:spPr>
          <a:xfrm>
            <a:off x="3990848" y="3761646"/>
            <a:ext cx="17373600" cy="8985814"/>
          </a:xfrm>
        </p:spPr>
        <p:txBody>
          <a:bodyPr>
            <a:normAutofit/>
          </a:bodyPr>
          <a:lstStyle/>
          <a:p>
            <a:r>
              <a:rPr lang="en-US" dirty="0"/>
              <a:t>Searching an </a:t>
            </a:r>
            <a:r>
              <a:rPr lang="en-US" b="1" dirty="0">
                <a:solidFill>
                  <a:srgbClr val="C00000"/>
                </a:solidFill>
              </a:rPr>
              <a:t>ordered array</a:t>
            </a:r>
          </a:p>
          <a:p>
            <a:pPr lvl="1">
              <a:lnSpc>
                <a:spcPct val="150000"/>
              </a:lnSpc>
            </a:pPr>
            <a:r>
              <a:rPr lang="en-US" dirty="0"/>
              <a:t>How to find a target value?</a:t>
            </a:r>
          </a:p>
          <a:p>
            <a:pPr lvl="2"/>
            <a:r>
              <a:rPr lang="en-US" dirty="0"/>
              <a:t>one test can rule out a whole region of the array</a:t>
            </a:r>
          </a:p>
          <a:p>
            <a:pPr lvl="2"/>
            <a:endParaRPr lang="en-US" dirty="0"/>
          </a:p>
          <a:p>
            <a:pPr lvl="2"/>
            <a:endParaRPr lang="en-US" dirty="0"/>
          </a:p>
          <a:p>
            <a:pPr lvl="2"/>
            <a:endParaRPr lang="en-US" dirty="0"/>
          </a:p>
          <a:p>
            <a:pPr lvl="2"/>
            <a:endParaRPr lang="en-US" dirty="0"/>
          </a:p>
          <a:p>
            <a:pPr lvl="2"/>
            <a:endParaRPr lang="en-US" dirty="0"/>
          </a:p>
          <a:p>
            <a:pPr lvl="2"/>
            <a:r>
              <a:rPr lang="en-US" dirty="0"/>
              <a:t>How to find the middle point of the array?</a:t>
            </a:r>
          </a:p>
          <a:p>
            <a:pPr marL="2743200" lvl="3" indent="0">
              <a:buNone/>
            </a:pPr>
            <a:r>
              <a:rPr lang="en-US" dirty="0"/>
              <a:t>middle = (left + right) / 2  (integer division)</a:t>
            </a:r>
          </a:p>
        </p:txBody>
      </p:sp>
      <p:graphicFrame>
        <p:nvGraphicFramePr>
          <p:cNvPr id="4" name="Table 3"/>
          <p:cNvGraphicFramePr>
            <a:graphicFrameLocks noGrp="1"/>
          </p:cNvGraphicFramePr>
          <p:nvPr>
            <p:extLst/>
          </p:nvPr>
        </p:nvGraphicFramePr>
        <p:xfrm>
          <a:off x="4791457" y="6545742"/>
          <a:ext cx="12960873" cy="2752940"/>
        </p:xfrm>
        <a:graphic>
          <a:graphicData uri="http://schemas.openxmlformats.org/drawingml/2006/table">
            <a:tbl>
              <a:tblPr firstRow="1" bandRow="1">
                <a:tableStyleId>{5940675A-B579-460E-94D1-54222C63F5DA}</a:tableStyleId>
              </a:tblPr>
              <a:tblGrid>
                <a:gridCol w="1321616">
                  <a:extLst>
                    <a:ext uri="{9D8B030D-6E8A-4147-A177-3AD203B41FA5}">
                      <a16:colId xmlns:a16="http://schemas.microsoft.com/office/drawing/2014/main" val="20000"/>
                    </a:ext>
                  </a:extLst>
                </a:gridCol>
                <a:gridCol w="946095">
                  <a:extLst>
                    <a:ext uri="{9D8B030D-6E8A-4147-A177-3AD203B41FA5}">
                      <a16:colId xmlns:a16="http://schemas.microsoft.com/office/drawing/2014/main" val="20001"/>
                    </a:ext>
                  </a:extLst>
                </a:gridCol>
                <a:gridCol w="1441850">
                  <a:extLst>
                    <a:ext uri="{9D8B030D-6E8A-4147-A177-3AD203B41FA5}">
                      <a16:colId xmlns:a16="http://schemas.microsoft.com/office/drawing/2014/main" val="20002"/>
                    </a:ext>
                  </a:extLst>
                </a:gridCol>
                <a:gridCol w="1321616">
                  <a:extLst>
                    <a:ext uri="{9D8B030D-6E8A-4147-A177-3AD203B41FA5}">
                      <a16:colId xmlns:a16="http://schemas.microsoft.com/office/drawing/2014/main" val="20003"/>
                    </a:ext>
                  </a:extLst>
                </a:gridCol>
                <a:gridCol w="1321616">
                  <a:extLst>
                    <a:ext uri="{9D8B030D-6E8A-4147-A177-3AD203B41FA5}">
                      <a16:colId xmlns:a16="http://schemas.microsoft.com/office/drawing/2014/main" val="20004"/>
                    </a:ext>
                  </a:extLst>
                </a:gridCol>
                <a:gridCol w="1321616">
                  <a:extLst>
                    <a:ext uri="{9D8B030D-6E8A-4147-A177-3AD203B41FA5}">
                      <a16:colId xmlns:a16="http://schemas.microsoft.com/office/drawing/2014/main" val="20005"/>
                    </a:ext>
                  </a:extLst>
                </a:gridCol>
                <a:gridCol w="1321616">
                  <a:extLst>
                    <a:ext uri="{9D8B030D-6E8A-4147-A177-3AD203B41FA5}">
                      <a16:colId xmlns:a16="http://schemas.microsoft.com/office/drawing/2014/main" val="20006"/>
                    </a:ext>
                  </a:extLst>
                </a:gridCol>
                <a:gridCol w="1321616">
                  <a:extLst>
                    <a:ext uri="{9D8B030D-6E8A-4147-A177-3AD203B41FA5}">
                      <a16:colId xmlns:a16="http://schemas.microsoft.com/office/drawing/2014/main" val="20007"/>
                    </a:ext>
                  </a:extLst>
                </a:gridCol>
                <a:gridCol w="1321616">
                  <a:extLst>
                    <a:ext uri="{9D8B030D-6E8A-4147-A177-3AD203B41FA5}">
                      <a16:colId xmlns:a16="http://schemas.microsoft.com/office/drawing/2014/main" val="20008"/>
                    </a:ext>
                  </a:extLst>
                </a:gridCol>
                <a:gridCol w="1321616">
                  <a:extLst>
                    <a:ext uri="{9D8B030D-6E8A-4147-A177-3AD203B41FA5}">
                      <a16:colId xmlns:a16="http://schemas.microsoft.com/office/drawing/2014/main" val="20009"/>
                    </a:ext>
                  </a:extLst>
                </a:gridCol>
              </a:tblGrid>
              <a:tr h="1605280">
                <a:tc>
                  <a:txBody>
                    <a:bodyPr/>
                    <a:lstStyle/>
                    <a:p>
                      <a:pPr algn="ctr">
                        <a:lnSpc>
                          <a:spcPct val="150000"/>
                        </a:lnSpc>
                      </a:pPr>
                      <a:r>
                        <a:rPr lang="en-US" sz="4800" dirty="0"/>
                        <a:t>3</a:t>
                      </a:r>
                    </a:p>
                  </a:txBody>
                  <a:tcPr marL="182880" marR="182880" marT="91440" marB="91440">
                    <a:solidFill>
                      <a:schemeClr val="tx2">
                        <a:lumMod val="20000"/>
                        <a:lumOff val="80000"/>
                      </a:schemeClr>
                    </a:solidFill>
                  </a:tcPr>
                </a:tc>
                <a:tc>
                  <a:txBody>
                    <a:bodyPr/>
                    <a:lstStyle/>
                    <a:p>
                      <a:pPr algn="ctr">
                        <a:lnSpc>
                          <a:spcPct val="150000"/>
                        </a:lnSpc>
                      </a:pPr>
                      <a:r>
                        <a:rPr lang="en-US" sz="4800" dirty="0"/>
                        <a:t>5</a:t>
                      </a:r>
                    </a:p>
                  </a:txBody>
                  <a:tcPr marL="182880" marR="182880" marT="91440" marB="91440">
                    <a:solidFill>
                      <a:schemeClr val="tx2">
                        <a:lumMod val="20000"/>
                        <a:lumOff val="80000"/>
                      </a:schemeClr>
                    </a:solidFill>
                  </a:tcPr>
                </a:tc>
                <a:tc>
                  <a:txBody>
                    <a:bodyPr/>
                    <a:lstStyle/>
                    <a:p>
                      <a:pPr algn="ctr">
                        <a:lnSpc>
                          <a:spcPct val="150000"/>
                        </a:lnSpc>
                      </a:pPr>
                      <a:r>
                        <a:rPr lang="en-US" sz="4800" dirty="0"/>
                        <a:t>12</a:t>
                      </a:r>
                    </a:p>
                  </a:txBody>
                  <a:tcPr marL="182880" marR="182880" marT="91440" marB="91440">
                    <a:solidFill>
                      <a:schemeClr val="tx2">
                        <a:lumMod val="20000"/>
                        <a:lumOff val="80000"/>
                      </a:schemeClr>
                    </a:solidFill>
                  </a:tcPr>
                </a:tc>
                <a:tc>
                  <a:txBody>
                    <a:bodyPr/>
                    <a:lstStyle/>
                    <a:p>
                      <a:pPr algn="ctr">
                        <a:lnSpc>
                          <a:spcPct val="150000"/>
                        </a:lnSpc>
                      </a:pPr>
                      <a:r>
                        <a:rPr lang="en-US" sz="4800" dirty="0"/>
                        <a:t>22</a:t>
                      </a:r>
                    </a:p>
                  </a:txBody>
                  <a:tcPr marL="182880" marR="182880" marT="91440" marB="91440">
                    <a:solidFill>
                      <a:schemeClr val="tx2">
                        <a:lumMod val="20000"/>
                        <a:lumOff val="80000"/>
                      </a:schemeClr>
                    </a:solidFill>
                  </a:tcPr>
                </a:tc>
                <a:tc>
                  <a:txBody>
                    <a:bodyPr/>
                    <a:lstStyle/>
                    <a:p>
                      <a:pPr algn="ctr">
                        <a:lnSpc>
                          <a:spcPct val="150000"/>
                        </a:lnSpc>
                      </a:pPr>
                      <a:r>
                        <a:rPr lang="en-US" sz="4800" dirty="0"/>
                        <a:t>56</a:t>
                      </a:r>
                    </a:p>
                  </a:txBody>
                  <a:tcPr marL="182880" marR="182880" marT="91440" marB="91440">
                    <a:solidFill>
                      <a:schemeClr val="tx2">
                        <a:lumMod val="20000"/>
                        <a:lumOff val="80000"/>
                      </a:schemeClr>
                    </a:solidFill>
                  </a:tcPr>
                </a:tc>
                <a:tc>
                  <a:txBody>
                    <a:bodyPr/>
                    <a:lstStyle/>
                    <a:p>
                      <a:pPr algn="ctr">
                        <a:lnSpc>
                          <a:spcPct val="150000"/>
                        </a:lnSpc>
                      </a:pPr>
                      <a:r>
                        <a:rPr lang="en-US" sz="4800" dirty="0"/>
                        <a:t>62</a:t>
                      </a:r>
                    </a:p>
                  </a:txBody>
                  <a:tcPr marL="182880" marR="182880" marT="91440" marB="91440">
                    <a:solidFill>
                      <a:schemeClr val="tx2">
                        <a:lumMod val="20000"/>
                        <a:lumOff val="80000"/>
                      </a:schemeClr>
                    </a:solidFill>
                  </a:tcPr>
                </a:tc>
                <a:tc>
                  <a:txBody>
                    <a:bodyPr/>
                    <a:lstStyle/>
                    <a:p>
                      <a:pPr algn="ctr">
                        <a:lnSpc>
                          <a:spcPct val="150000"/>
                        </a:lnSpc>
                      </a:pPr>
                      <a:r>
                        <a:rPr lang="en-US" sz="4800" dirty="0"/>
                        <a:t>85</a:t>
                      </a:r>
                    </a:p>
                  </a:txBody>
                  <a:tcPr marL="182880" marR="182880" marT="91440" marB="91440">
                    <a:solidFill>
                      <a:schemeClr val="tx2">
                        <a:lumMod val="20000"/>
                        <a:lumOff val="80000"/>
                      </a:schemeClr>
                    </a:solidFill>
                  </a:tcPr>
                </a:tc>
                <a:tc>
                  <a:txBody>
                    <a:bodyPr/>
                    <a:lstStyle/>
                    <a:p>
                      <a:pPr algn="ctr">
                        <a:lnSpc>
                          <a:spcPct val="150000"/>
                        </a:lnSpc>
                      </a:pPr>
                      <a:r>
                        <a:rPr lang="en-US" sz="4800" dirty="0"/>
                        <a:t>94</a:t>
                      </a:r>
                    </a:p>
                  </a:txBody>
                  <a:tcPr marL="182880" marR="182880" marT="91440" marB="91440">
                    <a:solidFill>
                      <a:schemeClr val="tx2">
                        <a:lumMod val="20000"/>
                        <a:lumOff val="80000"/>
                      </a:schemeClr>
                    </a:solidFill>
                  </a:tcPr>
                </a:tc>
                <a:tc>
                  <a:txBody>
                    <a:bodyPr/>
                    <a:lstStyle/>
                    <a:p>
                      <a:pPr algn="ctr">
                        <a:lnSpc>
                          <a:spcPct val="150000"/>
                        </a:lnSpc>
                      </a:pPr>
                      <a:r>
                        <a:rPr lang="en-US" sz="4800" dirty="0"/>
                        <a:t>95</a:t>
                      </a:r>
                    </a:p>
                  </a:txBody>
                  <a:tcPr marL="182880" marR="182880" marT="91440" marB="91440">
                    <a:solidFill>
                      <a:schemeClr val="tx2">
                        <a:lumMod val="20000"/>
                        <a:lumOff val="80000"/>
                      </a:schemeClr>
                    </a:solidFill>
                  </a:tcPr>
                </a:tc>
                <a:tc>
                  <a:txBody>
                    <a:bodyPr/>
                    <a:lstStyle/>
                    <a:p>
                      <a:pPr algn="ctr">
                        <a:lnSpc>
                          <a:spcPct val="150000"/>
                        </a:lnSpc>
                      </a:pPr>
                      <a:r>
                        <a:rPr lang="en-US" sz="4800" dirty="0"/>
                        <a:t>99</a:t>
                      </a:r>
                    </a:p>
                  </a:txBody>
                  <a:tcPr marL="182880" marR="182880" marT="91440" marB="91440">
                    <a:solidFill>
                      <a:schemeClr val="tx2">
                        <a:lumMod val="20000"/>
                        <a:lumOff val="80000"/>
                      </a:schemeClr>
                    </a:solidFill>
                  </a:tcPr>
                </a:tc>
                <a:extLst>
                  <a:ext uri="{0D108BD9-81ED-4DB2-BD59-A6C34878D82A}">
                    <a16:rowId xmlns:a16="http://schemas.microsoft.com/office/drawing/2014/main" val="10000"/>
                  </a:ext>
                </a:extLst>
              </a:tr>
              <a:tr h="1147660">
                <a:tc>
                  <a:txBody>
                    <a:bodyPr/>
                    <a:lstStyle/>
                    <a:p>
                      <a:pPr algn="ctr">
                        <a:lnSpc>
                          <a:spcPct val="150000"/>
                        </a:lnSpc>
                      </a:pPr>
                      <a:r>
                        <a:rPr lang="en-US" sz="4000" dirty="0">
                          <a:solidFill>
                            <a:schemeClr val="tx1">
                              <a:lumMod val="50000"/>
                              <a:lumOff val="50000"/>
                            </a:schemeClr>
                          </a:solidFill>
                        </a:rPr>
                        <a:t>0</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4000" dirty="0">
                          <a:solidFill>
                            <a:schemeClr val="tx1">
                              <a:lumMod val="50000"/>
                              <a:lumOff val="50000"/>
                            </a:schemeClr>
                          </a:solidFill>
                        </a:rPr>
                        <a:t>1</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4000" dirty="0">
                          <a:solidFill>
                            <a:schemeClr val="tx1">
                              <a:lumMod val="50000"/>
                              <a:lumOff val="50000"/>
                            </a:schemeClr>
                          </a:solidFill>
                        </a:rPr>
                        <a:t>2</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4000" dirty="0">
                          <a:solidFill>
                            <a:schemeClr val="tx1">
                              <a:lumMod val="50000"/>
                              <a:lumOff val="50000"/>
                            </a:schemeClr>
                          </a:solidFill>
                        </a:rPr>
                        <a:t>3</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4000" dirty="0">
                          <a:solidFill>
                            <a:schemeClr val="tx1">
                              <a:lumMod val="50000"/>
                              <a:lumOff val="50000"/>
                            </a:schemeClr>
                          </a:solidFill>
                        </a:rPr>
                        <a:t>4</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4000" dirty="0">
                          <a:solidFill>
                            <a:schemeClr val="tx1">
                              <a:lumMod val="50000"/>
                              <a:lumOff val="50000"/>
                            </a:schemeClr>
                          </a:solidFill>
                        </a:rPr>
                        <a:t>5</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4000" dirty="0">
                          <a:solidFill>
                            <a:schemeClr val="tx1">
                              <a:lumMod val="50000"/>
                              <a:lumOff val="50000"/>
                            </a:schemeClr>
                          </a:solidFill>
                        </a:rPr>
                        <a:t>6</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4000" dirty="0">
                          <a:solidFill>
                            <a:schemeClr val="tx1">
                              <a:lumMod val="50000"/>
                              <a:lumOff val="50000"/>
                            </a:schemeClr>
                          </a:solidFill>
                        </a:rPr>
                        <a:t>7</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4000" dirty="0">
                          <a:solidFill>
                            <a:schemeClr val="tx1">
                              <a:lumMod val="50000"/>
                              <a:lumOff val="50000"/>
                            </a:schemeClr>
                          </a:solidFill>
                        </a:rPr>
                        <a:t>8</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4000" dirty="0">
                          <a:solidFill>
                            <a:schemeClr val="tx1">
                              <a:lumMod val="50000"/>
                              <a:lumOff val="50000"/>
                            </a:schemeClr>
                          </a:solidFill>
                        </a:rPr>
                        <a:t>9</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TextBox 4"/>
          <p:cNvSpPr txBox="1"/>
          <p:nvPr/>
        </p:nvSpPr>
        <p:spPr>
          <a:xfrm>
            <a:off x="17752329" y="7546667"/>
            <a:ext cx="2904890" cy="707886"/>
          </a:xfrm>
          <a:prstGeom prst="rect">
            <a:avLst/>
          </a:prstGeom>
          <a:noFill/>
        </p:spPr>
        <p:txBody>
          <a:bodyPr wrap="square" rtlCol="0">
            <a:spAutoFit/>
          </a:bodyPr>
          <a:lstStyle/>
          <a:p>
            <a:r>
              <a:rPr lang="en-US" sz="4000" dirty="0">
                <a:solidFill>
                  <a:schemeClr val="tx1">
                    <a:lumMod val="50000"/>
                    <a:lumOff val="50000"/>
                  </a:schemeClr>
                </a:solidFill>
              </a:rPr>
              <a:t>Array index</a:t>
            </a:r>
          </a:p>
        </p:txBody>
      </p:sp>
      <p:sp>
        <p:nvSpPr>
          <p:cNvPr id="7" name="Footer Placeholder 6"/>
          <p:cNvSpPr>
            <a:spLocks noGrp="1"/>
          </p:cNvSpPr>
          <p:nvPr>
            <p:ph type="ftr" sz="quarter" idx="11"/>
          </p:nvPr>
        </p:nvSpPr>
        <p:spPr/>
        <p:txBody>
          <a:bodyPr/>
          <a:lstStyle/>
          <a:p>
            <a:r>
              <a:rPr lang="en-US"/>
              <a:t>CS111: Centeno-Trees</a:t>
            </a:r>
          </a:p>
        </p:txBody>
      </p:sp>
      <p:sp>
        <p:nvSpPr>
          <p:cNvPr id="8" name="Slide Number Placeholder 7"/>
          <p:cNvSpPr>
            <a:spLocks noGrp="1"/>
          </p:cNvSpPr>
          <p:nvPr>
            <p:ph type="sldNum" sz="quarter" idx="12"/>
          </p:nvPr>
        </p:nvSpPr>
        <p:spPr>
          <a:xfrm>
            <a:off x="23704618" y="13066304"/>
            <a:ext cx="384721" cy="436017"/>
          </a:xfrm>
        </p:spPr>
        <p:txBody>
          <a:bodyPr/>
          <a:lstStyle/>
          <a:p>
            <a:fld id="{A4EAD70E-8058-2045-8876-F3F18BAC1751}" type="slidenum">
              <a:rPr lang="en-US" smtClean="0"/>
              <a:t>19</a:t>
            </a:fld>
            <a:endParaRPr lang="en-US"/>
          </a:p>
        </p:txBody>
      </p:sp>
      <p:cxnSp>
        <p:nvCxnSpPr>
          <p:cNvPr id="11" name="Straight Arrow Connector 10"/>
          <p:cNvCxnSpPr/>
          <p:nvPr/>
        </p:nvCxnSpPr>
        <p:spPr>
          <a:xfrm flipV="1">
            <a:off x="6098374" y="8641602"/>
            <a:ext cx="0" cy="502476"/>
          </a:xfrm>
          <a:prstGeom prst="straightConnector1">
            <a:avLst/>
          </a:prstGeom>
          <a:ln>
            <a:solidFill>
              <a:schemeClr val="tx2">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6881178" y="8589824"/>
            <a:ext cx="0" cy="502476"/>
          </a:xfrm>
          <a:prstGeom prst="straightConnector1">
            <a:avLst/>
          </a:prstGeom>
          <a:ln>
            <a:solidFill>
              <a:schemeClr val="tx2">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22963" y="9144076"/>
            <a:ext cx="1125629" cy="707886"/>
          </a:xfrm>
          <a:prstGeom prst="rect">
            <a:avLst/>
          </a:prstGeom>
          <a:noFill/>
        </p:spPr>
        <p:txBody>
          <a:bodyPr wrap="none" rtlCol="0">
            <a:spAutoFit/>
          </a:bodyPr>
          <a:lstStyle/>
          <a:p>
            <a:r>
              <a:rPr lang="en-US" sz="4000" b="1" dirty="0">
                <a:solidFill>
                  <a:srgbClr val="000090"/>
                </a:solidFill>
              </a:rPr>
              <a:t>Left</a:t>
            </a:r>
          </a:p>
        </p:txBody>
      </p:sp>
      <p:sp>
        <p:nvSpPr>
          <p:cNvPr id="15" name="TextBox 14"/>
          <p:cNvSpPr txBox="1"/>
          <p:nvPr/>
        </p:nvSpPr>
        <p:spPr>
          <a:xfrm>
            <a:off x="16225328" y="9092300"/>
            <a:ext cx="1494320" cy="707886"/>
          </a:xfrm>
          <a:prstGeom prst="rect">
            <a:avLst/>
          </a:prstGeom>
          <a:noFill/>
        </p:spPr>
        <p:txBody>
          <a:bodyPr wrap="none" rtlCol="0">
            <a:spAutoFit/>
          </a:bodyPr>
          <a:lstStyle/>
          <a:p>
            <a:r>
              <a:rPr lang="en-US" sz="4000" b="1" dirty="0">
                <a:solidFill>
                  <a:srgbClr val="000090"/>
                </a:solidFill>
              </a:rPr>
              <a:t>Right</a:t>
            </a:r>
          </a:p>
        </p:txBody>
      </p:sp>
      <p:cxnSp>
        <p:nvCxnSpPr>
          <p:cNvPr id="16" name="Straight Arrow Connector 15"/>
          <p:cNvCxnSpPr/>
          <p:nvPr/>
        </p:nvCxnSpPr>
        <p:spPr>
          <a:xfrm flipV="1">
            <a:off x="10765112" y="8605874"/>
            <a:ext cx="0" cy="502476"/>
          </a:xfrm>
          <a:prstGeom prst="straightConnector1">
            <a:avLst/>
          </a:prstGeom>
          <a:ln>
            <a:solidFill>
              <a:schemeClr val="tx2">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9932862" y="9108350"/>
            <a:ext cx="1808508" cy="707886"/>
          </a:xfrm>
          <a:prstGeom prst="rect">
            <a:avLst/>
          </a:prstGeom>
          <a:noFill/>
        </p:spPr>
        <p:txBody>
          <a:bodyPr wrap="none" rtlCol="0">
            <a:spAutoFit/>
          </a:bodyPr>
          <a:lstStyle/>
          <a:p>
            <a:r>
              <a:rPr lang="en-US" sz="4000" b="1" dirty="0">
                <a:solidFill>
                  <a:srgbClr val="000090"/>
                </a:solidFill>
              </a:rPr>
              <a:t>Middle</a:t>
            </a:r>
          </a:p>
        </p:txBody>
      </p:sp>
    </p:spTree>
    <p:extLst>
      <p:ext uri="{BB962C8B-B14F-4D97-AF65-F5344CB8AC3E}">
        <p14:creationId xmlns:p14="http://schemas.microsoft.com/office/powerpoint/2010/main" val="1218313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1. Basic Programming Concepts"/>
          <p:cNvSpPr txBox="1">
            <a:spLocks noGrp="1"/>
          </p:cNvSpPr>
          <p:nvPr>
            <p:ph type="title"/>
          </p:nvPr>
        </p:nvSpPr>
        <p:spPr>
          <a:prstGeom prst="rect">
            <a:avLst/>
          </a:prstGeom>
        </p:spPr>
        <p:txBody>
          <a:bodyPr/>
          <a:lstStyle/>
          <a:p>
            <a:r>
              <a:rPr lang="en-US" dirty="0"/>
              <a:t>12</a:t>
            </a:r>
            <a:r>
              <a:rPr dirty="0"/>
              <a:t>. </a:t>
            </a:r>
            <a:r>
              <a:rPr lang="en-US" dirty="0"/>
              <a:t>Searching and Sorting</a:t>
            </a:r>
            <a:endParaRPr dirty="0"/>
          </a:p>
        </p:txBody>
      </p:sp>
      <p:sp>
        <p:nvSpPr>
          <p:cNvPr id="92" name="Why programming?…"/>
          <p:cNvSpPr txBox="1">
            <a:spLocks noGrp="1"/>
          </p:cNvSpPr>
          <p:nvPr>
            <p:ph type="body" sz="half" idx="1"/>
          </p:nvPr>
        </p:nvSpPr>
        <p:spPr>
          <a:prstGeom prst="rect">
            <a:avLst/>
          </a:prstGeom>
        </p:spPr>
        <p:txBody>
          <a:bodyPr/>
          <a:lstStyle/>
          <a:p>
            <a:pPr>
              <a:defRPr>
                <a:solidFill>
                  <a:srgbClr val="000000"/>
                </a:solidFill>
              </a:defRPr>
            </a:pPr>
            <a:r>
              <a:rPr lang="en-US" dirty="0"/>
              <a:t>A typical client</a:t>
            </a:r>
          </a:p>
          <a:p>
            <a:pPr>
              <a:defRPr>
                <a:solidFill>
                  <a:srgbClr val="929292"/>
                </a:solidFill>
              </a:defRPr>
            </a:pPr>
            <a:r>
              <a:rPr lang="en-US" dirty="0"/>
              <a:t>Linear/sequential search</a:t>
            </a:r>
          </a:p>
          <a:p>
            <a:pPr>
              <a:defRPr>
                <a:solidFill>
                  <a:srgbClr val="929292"/>
                </a:solidFill>
              </a:defRPr>
            </a:pPr>
            <a:r>
              <a:rPr lang="en-US" dirty="0"/>
              <a:t>Binary search</a:t>
            </a:r>
          </a:p>
          <a:p>
            <a:pPr>
              <a:defRPr>
                <a:solidFill>
                  <a:srgbClr val="929292"/>
                </a:solidFill>
              </a:defRPr>
            </a:pPr>
            <a:r>
              <a:rPr lang="en-US" dirty="0"/>
              <a:t>Selection sort</a:t>
            </a:r>
          </a:p>
          <a:p>
            <a:pPr>
              <a:defRPr>
                <a:solidFill>
                  <a:srgbClr val="929292"/>
                </a:solidFill>
              </a:defRPr>
            </a:pPr>
            <a:r>
              <a:rPr lang="en-US" dirty="0"/>
              <a:t>Insertion sort</a:t>
            </a:r>
          </a:p>
          <a:p>
            <a:pPr marL="152400" indent="0">
              <a:buNone/>
              <a:defRPr>
                <a:solidFill>
                  <a:srgbClr val="A9A9A9"/>
                </a:solidFill>
              </a:defRPr>
            </a:pPr>
            <a:endParaRPr dirty="0"/>
          </a:p>
          <a:p>
            <a:pPr>
              <a:defRPr>
                <a:solidFill>
                  <a:srgbClr val="A9A9A9"/>
                </a:solidFill>
              </a:defRPr>
            </a:pPr>
            <a:endParaRPr dirty="0"/>
          </a:p>
        </p:txBody>
      </p:sp>
      <p:sp>
        <p:nvSpPr>
          <p:cNvPr id="6" name="CS.1.A.Basics.Why">
            <a:extLst>
              <a:ext uri="{FF2B5EF4-FFF2-40B4-BE49-F238E27FC236}">
                <a16:creationId xmlns:a16="http://schemas.microsoft.com/office/drawing/2014/main" id="{3770BAEB-B255-40D8-826E-79900B16A4B3}"/>
              </a:ext>
            </a:extLst>
          </p:cNvPr>
          <p:cNvSpPr txBox="1"/>
          <p:nvPr/>
        </p:nvSpPr>
        <p:spPr>
          <a:xfrm>
            <a:off x="591464" y="12286159"/>
            <a:ext cx="6946901" cy="76944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8900" tIns="88900" rIns="88900" bIns="88900" anchor="ctr">
            <a:spAutoFit/>
          </a:bodyPr>
          <a:lstStyle>
            <a:lvl1pPr marL="82550" marR="82550" defTabSz="1828800">
              <a:lnSpc>
                <a:spcPts val="2300"/>
              </a:lnSpc>
              <a:defRPr sz="2400" b="1" spc="264">
                <a:solidFill>
                  <a:srgbClr val="797979"/>
                </a:solidFill>
                <a:uFill>
                  <a:solidFill>
                    <a:srgbClr val="797979"/>
                  </a:solidFill>
                </a:uFill>
              </a:defRPr>
            </a:lvl1pPr>
          </a:lstStyle>
          <a:p>
            <a:r>
              <a:rPr lang="en-US" sz="2000" dirty="0"/>
              <a:t>Adopted and modified from Slides by Sedgewick and Wayne</a:t>
            </a:r>
            <a:endParaRPr sz="20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939889"/>
            <a:ext cx="21031200" cy="2651126"/>
          </a:xfrm>
        </p:spPr>
        <p:txBody>
          <a:bodyPr/>
          <a:lstStyle/>
          <a:p>
            <a:r>
              <a:rPr lang="en-US" dirty="0"/>
              <a:t>Binary Search</a:t>
            </a:r>
          </a:p>
        </p:txBody>
      </p:sp>
      <p:sp>
        <p:nvSpPr>
          <p:cNvPr id="3" name="Content Placeholder 2"/>
          <p:cNvSpPr>
            <a:spLocks noGrp="1"/>
          </p:cNvSpPr>
          <p:nvPr>
            <p:ph idx="1"/>
          </p:nvPr>
        </p:nvSpPr>
        <p:spPr>
          <a:xfrm>
            <a:off x="3962400" y="2878416"/>
            <a:ext cx="17373600" cy="3417300"/>
          </a:xfrm>
        </p:spPr>
        <p:txBody>
          <a:bodyPr>
            <a:normAutofit/>
          </a:bodyPr>
          <a:lstStyle/>
          <a:p>
            <a:r>
              <a:rPr lang="en-US" dirty="0"/>
              <a:t>Searching an ordered array</a:t>
            </a:r>
          </a:p>
          <a:p>
            <a:pPr lvl="1"/>
            <a:r>
              <a:rPr lang="en-US" b="1" dirty="0">
                <a:solidFill>
                  <a:srgbClr val="C00000"/>
                </a:solidFill>
              </a:rPr>
              <a:t>How to find 12?</a:t>
            </a:r>
          </a:p>
        </p:txBody>
      </p:sp>
      <p:graphicFrame>
        <p:nvGraphicFramePr>
          <p:cNvPr id="4" name="Table 3"/>
          <p:cNvGraphicFramePr>
            <a:graphicFrameLocks noGrp="1"/>
          </p:cNvGraphicFramePr>
          <p:nvPr>
            <p:extLst/>
          </p:nvPr>
        </p:nvGraphicFramePr>
        <p:xfrm>
          <a:off x="5523668" y="5481760"/>
          <a:ext cx="11956496" cy="275294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983696">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1219200">
                  <a:extLst>
                    <a:ext uri="{9D8B030D-6E8A-4147-A177-3AD203B41FA5}">
                      <a16:colId xmlns:a16="http://schemas.microsoft.com/office/drawing/2014/main" val="20005"/>
                    </a:ext>
                  </a:extLst>
                </a:gridCol>
                <a:gridCol w="1219200">
                  <a:extLst>
                    <a:ext uri="{9D8B030D-6E8A-4147-A177-3AD203B41FA5}">
                      <a16:colId xmlns:a16="http://schemas.microsoft.com/office/drawing/2014/main" val="20006"/>
                    </a:ext>
                  </a:extLst>
                </a:gridCol>
                <a:gridCol w="1219200">
                  <a:extLst>
                    <a:ext uri="{9D8B030D-6E8A-4147-A177-3AD203B41FA5}">
                      <a16:colId xmlns:a16="http://schemas.microsoft.com/office/drawing/2014/main" val="20007"/>
                    </a:ext>
                  </a:extLst>
                </a:gridCol>
                <a:gridCol w="1219200">
                  <a:extLst>
                    <a:ext uri="{9D8B030D-6E8A-4147-A177-3AD203B41FA5}">
                      <a16:colId xmlns:a16="http://schemas.microsoft.com/office/drawing/2014/main" val="20008"/>
                    </a:ext>
                  </a:extLst>
                </a:gridCol>
                <a:gridCol w="1219200">
                  <a:extLst>
                    <a:ext uri="{9D8B030D-6E8A-4147-A177-3AD203B41FA5}">
                      <a16:colId xmlns:a16="http://schemas.microsoft.com/office/drawing/2014/main" val="20009"/>
                    </a:ext>
                  </a:extLst>
                </a:gridCol>
              </a:tblGrid>
              <a:tr h="1605280">
                <a:tc>
                  <a:txBody>
                    <a:bodyPr/>
                    <a:lstStyle/>
                    <a:p>
                      <a:pPr algn="ctr">
                        <a:lnSpc>
                          <a:spcPct val="150000"/>
                        </a:lnSpc>
                      </a:pPr>
                      <a:r>
                        <a:rPr lang="en-US" sz="3200" dirty="0"/>
                        <a:t>3</a:t>
                      </a:r>
                    </a:p>
                  </a:txBody>
                  <a:tcPr marL="182880" marR="182880" marT="91440" marB="91440">
                    <a:solidFill>
                      <a:schemeClr val="tx2">
                        <a:lumMod val="20000"/>
                        <a:lumOff val="80000"/>
                      </a:schemeClr>
                    </a:solidFill>
                  </a:tcPr>
                </a:tc>
                <a:tc>
                  <a:txBody>
                    <a:bodyPr/>
                    <a:lstStyle/>
                    <a:p>
                      <a:pPr algn="ctr">
                        <a:lnSpc>
                          <a:spcPct val="150000"/>
                        </a:lnSpc>
                      </a:pPr>
                      <a:r>
                        <a:rPr lang="en-US" sz="3200" dirty="0"/>
                        <a:t>5</a:t>
                      </a:r>
                    </a:p>
                  </a:txBody>
                  <a:tcPr marL="182880" marR="182880" marT="91440" marB="91440">
                    <a:solidFill>
                      <a:schemeClr val="tx2">
                        <a:lumMod val="20000"/>
                        <a:lumOff val="80000"/>
                      </a:schemeClr>
                    </a:solidFill>
                  </a:tcPr>
                </a:tc>
                <a:tc>
                  <a:txBody>
                    <a:bodyPr/>
                    <a:lstStyle/>
                    <a:p>
                      <a:pPr algn="ctr">
                        <a:lnSpc>
                          <a:spcPct val="150000"/>
                        </a:lnSpc>
                      </a:pPr>
                      <a:r>
                        <a:rPr lang="en-US" sz="3200" dirty="0"/>
                        <a:t>12</a:t>
                      </a:r>
                    </a:p>
                  </a:txBody>
                  <a:tcPr marL="182880" marR="182880" marT="91440" marB="91440">
                    <a:solidFill>
                      <a:schemeClr val="tx2">
                        <a:lumMod val="20000"/>
                        <a:lumOff val="80000"/>
                      </a:schemeClr>
                    </a:solidFill>
                  </a:tcPr>
                </a:tc>
                <a:tc>
                  <a:txBody>
                    <a:bodyPr/>
                    <a:lstStyle/>
                    <a:p>
                      <a:pPr algn="ctr">
                        <a:lnSpc>
                          <a:spcPct val="150000"/>
                        </a:lnSpc>
                      </a:pPr>
                      <a:r>
                        <a:rPr lang="en-US" sz="3200" dirty="0"/>
                        <a:t>22</a:t>
                      </a:r>
                    </a:p>
                  </a:txBody>
                  <a:tcPr marL="182880" marR="182880" marT="91440" marB="91440">
                    <a:solidFill>
                      <a:schemeClr val="tx2">
                        <a:lumMod val="20000"/>
                        <a:lumOff val="80000"/>
                      </a:schemeClr>
                    </a:solidFill>
                  </a:tcPr>
                </a:tc>
                <a:tc>
                  <a:txBody>
                    <a:bodyPr/>
                    <a:lstStyle/>
                    <a:p>
                      <a:pPr algn="ctr">
                        <a:lnSpc>
                          <a:spcPct val="150000"/>
                        </a:lnSpc>
                      </a:pPr>
                      <a:r>
                        <a:rPr lang="en-US" sz="3200" dirty="0"/>
                        <a:t>56</a:t>
                      </a:r>
                    </a:p>
                  </a:txBody>
                  <a:tcPr marL="182880" marR="182880" marT="91440" marB="91440">
                    <a:noFill/>
                  </a:tcPr>
                </a:tc>
                <a:tc>
                  <a:txBody>
                    <a:bodyPr/>
                    <a:lstStyle/>
                    <a:p>
                      <a:pPr algn="ctr">
                        <a:lnSpc>
                          <a:spcPct val="150000"/>
                        </a:lnSpc>
                      </a:pPr>
                      <a:r>
                        <a:rPr lang="en-US" sz="3200" dirty="0"/>
                        <a:t>62</a:t>
                      </a:r>
                    </a:p>
                  </a:txBody>
                  <a:tcPr marL="182880" marR="182880" marT="91440" marB="91440">
                    <a:noFill/>
                  </a:tcPr>
                </a:tc>
                <a:tc>
                  <a:txBody>
                    <a:bodyPr/>
                    <a:lstStyle/>
                    <a:p>
                      <a:pPr algn="ctr">
                        <a:lnSpc>
                          <a:spcPct val="150000"/>
                        </a:lnSpc>
                      </a:pPr>
                      <a:r>
                        <a:rPr lang="en-US" sz="3200" dirty="0"/>
                        <a:t>85</a:t>
                      </a:r>
                    </a:p>
                  </a:txBody>
                  <a:tcPr marL="182880" marR="182880" marT="91440" marB="91440">
                    <a:noFill/>
                  </a:tcPr>
                </a:tc>
                <a:tc>
                  <a:txBody>
                    <a:bodyPr/>
                    <a:lstStyle/>
                    <a:p>
                      <a:pPr algn="ctr">
                        <a:lnSpc>
                          <a:spcPct val="150000"/>
                        </a:lnSpc>
                      </a:pPr>
                      <a:r>
                        <a:rPr lang="en-US" sz="3200" dirty="0"/>
                        <a:t>94</a:t>
                      </a:r>
                    </a:p>
                  </a:txBody>
                  <a:tcPr marL="182880" marR="182880" marT="91440" marB="91440">
                    <a:noFill/>
                  </a:tcPr>
                </a:tc>
                <a:tc>
                  <a:txBody>
                    <a:bodyPr/>
                    <a:lstStyle/>
                    <a:p>
                      <a:pPr algn="ctr">
                        <a:lnSpc>
                          <a:spcPct val="150000"/>
                        </a:lnSpc>
                      </a:pPr>
                      <a:r>
                        <a:rPr lang="en-US" sz="3200" dirty="0"/>
                        <a:t>95</a:t>
                      </a:r>
                    </a:p>
                  </a:txBody>
                  <a:tcPr marL="182880" marR="182880" marT="91440" marB="91440">
                    <a:noFill/>
                  </a:tcPr>
                </a:tc>
                <a:tc>
                  <a:txBody>
                    <a:bodyPr/>
                    <a:lstStyle/>
                    <a:p>
                      <a:pPr algn="ctr">
                        <a:lnSpc>
                          <a:spcPct val="150000"/>
                        </a:lnSpc>
                      </a:pPr>
                      <a:r>
                        <a:rPr lang="en-US" sz="3200" dirty="0"/>
                        <a:t>99</a:t>
                      </a:r>
                    </a:p>
                  </a:txBody>
                  <a:tcPr marL="182880" marR="182880" marT="91440" marB="91440">
                    <a:noFill/>
                  </a:tcPr>
                </a:tc>
                <a:extLst>
                  <a:ext uri="{0D108BD9-81ED-4DB2-BD59-A6C34878D82A}">
                    <a16:rowId xmlns:a16="http://schemas.microsoft.com/office/drawing/2014/main" val="10000"/>
                  </a:ext>
                </a:extLst>
              </a:tr>
              <a:tr h="1147660">
                <a:tc>
                  <a:txBody>
                    <a:bodyPr/>
                    <a:lstStyle/>
                    <a:p>
                      <a:pPr algn="ctr">
                        <a:lnSpc>
                          <a:spcPct val="150000"/>
                        </a:lnSpc>
                      </a:pPr>
                      <a:r>
                        <a:rPr lang="en-US" sz="3200" dirty="0">
                          <a:solidFill>
                            <a:schemeClr val="tx1">
                              <a:lumMod val="50000"/>
                              <a:lumOff val="50000"/>
                            </a:schemeClr>
                          </a:solidFill>
                        </a:rPr>
                        <a:t>0</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3200" dirty="0">
                          <a:solidFill>
                            <a:schemeClr val="tx1">
                              <a:lumMod val="50000"/>
                              <a:lumOff val="50000"/>
                            </a:schemeClr>
                          </a:solidFill>
                        </a:rPr>
                        <a:t>1</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3200" dirty="0">
                          <a:solidFill>
                            <a:schemeClr val="tx1">
                              <a:lumMod val="50000"/>
                              <a:lumOff val="50000"/>
                            </a:schemeClr>
                          </a:solidFill>
                        </a:rPr>
                        <a:t>2</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3200" dirty="0">
                          <a:solidFill>
                            <a:schemeClr val="tx1">
                              <a:lumMod val="50000"/>
                              <a:lumOff val="50000"/>
                            </a:schemeClr>
                          </a:solidFill>
                        </a:rPr>
                        <a:t>3</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3200" dirty="0">
                          <a:solidFill>
                            <a:schemeClr val="tx1">
                              <a:lumMod val="50000"/>
                              <a:lumOff val="50000"/>
                            </a:schemeClr>
                          </a:solidFill>
                        </a:rPr>
                        <a:t>4</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3200" dirty="0">
                          <a:solidFill>
                            <a:schemeClr val="tx1">
                              <a:lumMod val="50000"/>
                              <a:lumOff val="50000"/>
                            </a:schemeClr>
                          </a:solidFill>
                        </a:rPr>
                        <a:t>5</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3200" dirty="0">
                          <a:solidFill>
                            <a:schemeClr val="tx1">
                              <a:lumMod val="50000"/>
                              <a:lumOff val="50000"/>
                            </a:schemeClr>
                          </a:solidFill>
                        </a:rPr>
                        <a:t>6</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3200" dirty="0">
                          <a:solidFill>
                            <a:schemeClr val="tx1">
                              <a:lumMod val="50000"/>
                              <a:lumOff val="50000"/>
                            </a:schemeClr>
                          </a:solidFill>
                        </a:rPr>
                        <a:t>7</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3200" dirty="0">
                          <a:solidFill>
                            <a:schemeClr val="tx1">
                              <a:lumMod val="50000"/>
                              <a:lumOff val="50000"/>
                            </a:schemeClr>
                          </a:solidFill>
                        </a:rPr>
                        <a:t>8</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en-US" sz="3200" dirty="0">
                          <a:solidFill>
                            <a:schemeClr val="tx1">
                              <a:lumMod val="50000"/>
                              <a:lumOff val="50000"/>
                            </a:schemeClr>
                          </a:solidFill>
                        </a:rPr>
                        <a:t>9</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TextBox 4"/>
          <p:cNvSpPr txBox="1"/>
          <p:nvPr/>
        </p:nvSpPr>
        <p:spPr>
          <a:xfrm>
            <a:off x="17752329" y="6482685"/>
            <a:ext cx="2904890" cy="707886"/>
          </a:xfrm>
          <a:prstGeom prst="rect">
            <a:avLst/>
          </a:prstGeom>
          <a:noFill/>
        </p:spPr>
        <p:txBody>
          <a:bodyPr wrap="square" rtlCol="0">
            <a:spAutoFit/>
          </a:bodyPr>
          <a:lstStyle/>
          <a:p>
            <a:r>
              <a:rPr lang="en-US" sz="4000" dirty="0">
                <a:solidFill>
                  <a:schemeClr val="tx1">
                    <a:lumMod val="50000"/>
                    <a:lumOff val="50000"/>
                  </a:schemeClr>
                </a:solidFill>
              </a:rPr>
              <a:t>Array index</a:t>
            </a:r>
          </a:p>
        </p:txBody>
      </p:sp>
      <p:sp>
        <p:nvSpPr>
          <p:cNvPr id="7" name="Footer Placeholder 6"/>
          <p:cNvSpPr>
            <a:spLocks noGrp="1"/>
          </p:cNvSpPr>
          <p:nvPr>
            <p:ph type="ftr" sz="quarter" idx="11"/>
          </p:nvPr>
        </p:nvSpPr>
        <p:spPr/>
        <p:txBody>
          <a:bodyPr/>
          <a:lstStyle/>
          <a:p>
            <a:r>
              <a:rPr lang="en-US"/>
              <a:t>CS111: Centeno-Trees</a:t>
            </a:r>
          </a:p>
        </p:txBody>
      </p:sp>
      <p:sp>
        <p:nvSpPr>
          <p:cNvPr id="8" name="Slide Number Placeholder 7"/>
          <p:cNvSpPr>
            <a:spLocks noGrp="1"/>
          </p:cNvSpPr>
          <p:nvPr>
            <p:ph type="sldNum" sz="quarter" idx="12"/>
          </p:nvPr>
        </p:nvSpPr>
        <p:spPr>
          <a:xfrm>
            <a:off x="23704618" y="13066304"/>
            <a:ext cx="384721" cy="436017"/>
          </a:xfrm>
        </p:spPr>
        <p:txBody>
          <a:bodyPr/>
          <a:lstStyle/>
          <a:p>
            <a:fld id="{A4EAD70E-8058-2045-8876-F3F18BAC1751}" type="slidenum">
              <a:rPr lang="en-US" smtClean="0"/>
              <a:t>20</a:t>
            </a:fld>
            <a:endParaRPr lang="en-US"/>
          </a:p>
        </p:txBody>
      </p:sp>
      <p:graphicFrame>
        <p:nvGraphicFramePr>
          <p:cNvPr id="6" name="Table 5"/>
          <p:cNvGraphicFramePr>
            <a:graphicFrameLocks noGrp="1"/>
          </p:cNvGraphicFramePr>
          <p:nvPr>
            <p:extLst/>
          </p:nvPr>
        </p:nvGraphicFramePr>
        <p:xfrm>
          <a:off x="5021628" y="8949548"/>
          <a:ext cx="7170372" cy="3911680"/>
        </p:xfrm>
        <a:graphic>
          <a:graphicData uri="http://schemas.openxmlformats.org/drawingml/2006/table">
            <a:tbl>
              <a:tblPr firstRow="1" bandRow="1">
                <a:tableStyleId>{D27102A9-8310-4765-A935-A1911B00CA55}</a:tableStyleId>
              </a:tblPr>
              <a:tblGrid>
                <a:gridCol w="2390124">
                  <a:extLst>
                    <a:ext uri="{9D8B030D-6E8A-4147-A177-3AD203B41FA5}">
                      <a16:colId xmlns:a16="http://schemas.microsoft.com/office/drawing/2014/main" val="20000"/>
                    </a:ext>
                  </a:extLst>
                </a:gridCol>
                <a:gridCol w="2390124">
                  <a:extLst>
                    <a:ext uri="{9D8B030D-6E8A-4147-A177-3AD203B41FA5}">
                      <a16:colId xmlns:a16="http://schemas.microsoft.com/office/drawing/2014/main" val="20001"/>
                    </a:ext>
                  </a:extLst>
                </a:gridCol>
                <a:gridCol w="2390124">
                  <a:extLst>
                    <a:ext uri="{9D8B030D-6E8A-4147-A177-3AD203B41FA5}">
                      <a16:colId xmlns:a16="http://schemas.microsoft.com/office/drawing/2014/main" val="20002"/>
                    </a:ext>
                  </a:extLst>
                </a:gridCol>
              </a:tblGrid>
              <a:tr h="1182004">
                <a:tc>
                  <a:txBody>
                    <a:bodyPr/>
                    <a:lstStyle/>
                    <a:p>
                      <a:pPr algn="ctr">
                        <a:lnSpc>
                          <a:spcPct val="150000"/>
                        </a:lnSpc>
                      </a:pPr>
                      <a:r>
                        <a:rPr lang="en-US" sz="3600" dirty="0">
                          <a:solidFill>
                            <a:schemeClr val="tx1"/>
                          </a:solidFill>
                        </a:rPr>
                        <a:t>Left</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3600" dirty="0">
                          <a:solidFill>
                            <a:schemeClr val="tx1"/>
                          </a:solidFill>
                        </a:rPr>
                        <a:t>Right</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3600" dirty="0">
                          <a:solidFill>
                            <a:schemeClr val="tx1"/>
                          </a:solidFill>
                        </a:rPr>
                        <a:t>Middle</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94080">
                <a:tc>
                  <a:txBody>
                    <a:bodyPr/>
                    <a:lstStyle/>
                    <a:p>
                      <a:pPr algn="ctr">
                        <a:lnSpc>
                          <a:spcPct val="150000"/>
                        </a:lnSpc>
                      </a:pPr>
                      <a:r>
                        <a:rPr lang="en-US" sz="3600" dirty="0">
                          <a:solidFill>
                            <a:schemeClr val="tx1"/>
                          </a:solidFill>
                        </a:rPr>
                        <a:t>0</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3600" dirty="0">
                          <a:solidFill>
                            <a:schemeClr val="tx1"/>
                          </a:solidFill>
                        </a:rPr>
                        <a:t>9</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3600" dirty="0">
                          <a:solidFill>
                            <a:schemeClr val="tx1"/>
                          </a:solidFill>
                        </a:rPr>
                        <a:t>4</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894080">
                <a:tc>
                  <a:txBody>
                    <a:bodyPr/>
                    <a:lstStyle/>
                    <a:p>
                      <a:pPr algn="ctr">
                        <a:lnSpc>
                          <a:spcPct val="150000"/>
                        </a:lnSpc>
                      </a:pPr>
                      <a:r>
                        <a:rPr lang="en-US" sz="3600" dirty="0">
                          <a:solidFill>
                            <a:schemeClr val="tx1"/>
                          </a:solidFill>
                        </a:rPr>
                        <a:t>0</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3600" dirty="0">
                          <a:solidFill>
                            <a:schemeClr val="tx1"/>
                          </a:solidFill>
                        </a:rPr>
                        <a:t>3</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3600" dirty="0">
                          <a:solidFill>
                            <a:schemeClr val="tx1"/>
                          </a:solidFill>
                        </a:rPr>
                        <a:t>1</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94080">
                <a:tc>
                  <a:txBody>
                    <a:bodyPr/>
                    <a:lstStyle/>
                    <a:p>
                      <a:pPr algn="ctr">
                        <a:lnSpc>
                          <a:spcPct val="150000"/>
                        </a:lnSpc>
                      </a:pPr>
                      <a:r>
                        <a:rPr lang="en-US" sz="3600" dirty="0">
                          <a:solidFill>
                            <a:schemeClr val="tx1"/>
                          </a:solidFill>
                        </a:rPr>
                        <a:t>2</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3600" dirty="0">
                          <a:solidFill>
                            <a:schemeClr val="tx1"/>
                          </a:solidFill>
                        </a:rPr>
                        <a:t>3</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sz="3600" dirty="0">
                          <a:solidFill>
                            <a:schemeClr val="tx1"/>
                          </a:solidFill>
                        </a:rPr>
                        <a:t>2</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18" name="Table 17"/>
          <p:cNvGraphicFramePr>
            <a:graphicFrameLocks noGrp="1"/>
          </p:cNvGraphicFramePr>
          <p:nvPr>
            <p:extLst/>
          </p:nvPr>
        </p:nvGraphicFramePr>
        <p:xfrm>
          <a:off x="16185785" y="7657821"/>
          <a:ext cx="5938728" cy="5709920"/>
        </p:xfrm>
        <a:graphic>
          <a:graphicData uri="http://schemas.openxmlformats.org/drawingml/2006/table">
            <a:tbl>
              <a:tblPr firstRow="1" bandRow="1">
                <a:tableStyleId>{2D5ABB26-0587-4C30-8999-92F81FD0307C}</a:tableStyleId>
              </a:tblPr>
              <a:tblGrid>
                <a:gridCol w="3089542">
                  <a:extLst>
                    <a:ext uri="{9D8B030D-6E8A-4147-A177-3AD203B41FA5}">
                      <a16:colId xmlns:a16="http://schemas.microsoft.com/office/drawing/2014/main" val="20000"/>
                    </a:ext>
                  </a:extLst>
                </a:gridCol>
                <a:gridCol w="2849186">
                  <a:extLst>
                    <a:ext uri="{9D8B030D-6E8A-4147-A177-3AD203B41FA5}">
                      <a16:colId xmlns:a16="http://schemas.microsoft.com/office/drawing/2014/main" val="20001"/>
                    </a:ext>
                  </a:extLst>
                </a:gridCol>
              </a:tblGrid>
              <a:tr h="894080">
                <a:tc>
                  <a:txBody>
                    <a:bodyPr/>
                    <a:lstStyle/>
                    <a:p>
                      <a:pPr algn="ctr">
                        <a:lnSpc>
                          <a:spcPct val="150000"/>
                        </a:lnSpc>
                      </a:pPr>
                      <a:endParaRPr lang="en-US" sz="3200" dirty="0"/>
                    </a:p>
                  </a:txBody>
                  <a:tcPr marL="182880" marR="182880" marT="91440" marB="91440"/>
                </a:tc>
                <a:tc>
                  <a:txBody>
                    <a:bodyPr/>
                    <a:lstStyle/>
                    <a:p>
                      <a:pPr algn="ctr">
                        <a:lnSpc>
                          <a:spcPct val="150000"/>
                        </a:lnSpc>
                      </a:pPr>
                      <a:endParaRPr lang="en-US" sz="3200" dirty="0"/>
                    </a:p>
                  </a:txBody>
                  <a:tcPr marL="182880" marR="182880" marT="91440" marB="91440"/>
                </a:tc>
                <a:extLst>
                  <a:ext uri="{0D108BD9-81ED-4DB2-BD59-A6C34878D82A}">
                    <a16:rowId xmlns:a16="http://schemas.microsoft.com/office/drawing/2014/main" val="10000"/>
                  </a:ext>
                </a:extLst>
              </a:tr>
              <a:tr h="1605280">
                <a:tc>
                  <a:txBody>
                    <a:bodyPr/>
                    <a:lstStyle/>
                    <a:p>
                      <a:pPr algn="ctr">
                        <a:lnSpc>
                          <a:spcPct val="150000"/>
                        </a:lnSpc>
                      </a:pPr>
                      <a:r>
                        <a:rPr lang="en-US" sz="3200" baseline="0" dirty="0"/>
                        <a:t>12 == 56?  </a:t>
                      </a:r>
                      <a:r>
                        <a:rPr lang="en-US" sz="3200" baseline="0" dirty="0">
                          <a:solidFill>
                            <a:srgbClr val="FF0000"/>
                          </a:solidFill>
                        </a:rPr>
                        <a:t>no</a:t>
                      </a:r>
                      <a:endParaRPr lang="en-US" sz="3200" dirty="0"/>
                    </a:p>
                  </a:txBody>
                  <a:tcPr marL="182880" marR="182880" marT="91440" marB="91440"/>
                </a:tc>
                <a:tc>
                  <a:txBody>
                    <a:bodyPr/>
                    <a:lstStyle/>
                    <a:p>
                      <a:pPr algn="ctr">
                        <a:lnSpc>
                          <a:spcPct val="150000"/>
                        </a:lnSpc>
                      </a:pPr>
                      <a:r>
                        <a:rPr lang="en-US" sz="3200" dirty="0"/>
                        <a:t>12</a:t>
                      </a:r>
                      <a:r>
                        <a:rPr lang="en-US" sz="3200" baseline="0" dirty="0"/>
                        <a:t> &lt; 56? </a:t>
                      </a:r>
                      <a:r>
                        <a:rPr lang="en-US" sz="3200" baseline="0" dirty="0">
                          <a:solidFill>
                            <a:srgbClr val="008000"/>
                          </a:solidFill>
                        </a:rPr>
                        <a:t>yes</a:t>
                      </a:r>
                      <a:endParaRPr lang="en-US" sz="3200" dirty="0"/>
                    </a:p>
                  </a:txBody>
                  <a:tcPr marL="182880" marR="182880" marT="91440" marB="91440"/>
                </a:tc>
                <a:extLst>
                  <a:ext uri="{0D108BD9-81ED-4DB2-BD59-A6C34878D82A}">
                    <a16:rowId xmlns:a16="http://schemas.microsoft.com/office/drawing/2014/main" val="10001"/>
                  </a:ext>
                </a:extLst>
              </a:tr>
              <a:tr h="1605280">
                <a:tc>
                  <a:txBody>
                    <a:bodyPr/>
                    <a:lstStyle/>
                    <a:p>
                      <a:pPr algn="ctr">
                        <a:lnSpc>
                          <a:spcPct val="150000"/>
                        </a:lnSpc>
                      </a:pPr>
                      <a:r>
                        <a:rPr lang="en-US" sz="3200" dirty="0"/>
                        <a:t>12 == 5?  </a:t>
                      </a:r>
                      <a:r>
                        <a:rPr lang="en-US" sz="3200" baseline="0" dirty="0">
                          <a:solidFill>
                            <a:srgbClr val="FF0000"/>
                          </a:solidFill>
                        </a:rPr>
                        <a:t>no</a:t>
                      </a:r>
                      <a:endParaRPr lang="en-US" sz="3200" dirty="0"/>
                    </a:p>
                  </a:txBody>
                  <a:tcPr marL="182880" marR="182880" marT="91440" marB="91440"/>
                </a:tc>
                <a:tc>
                  <a:txBody>
                    <a:bodyPr/>
                    <a:lstStyle/>
                    <a:p>
                      <a:pPr algn="ctr">
                        <a:lnSpc>
                          <a:spcPct val="150000"/>
                        </a:lnSpc>
                      </a:pPr>
                      <a:r>
                        <a:rPr lang="en-US" sz="3200" dirty="0"/>
                        <a:t>12 &lt; 5? </a:t>
                      </a:r>
                      <a:r>
                        <a:rPr lang="en-US" sz="3200" baseline="0" dirty="0">
                          <a:solidFill>
                            <a:srgbClr val="FF0000"/>
                          </a:solidFill>
                        </a:rPr>
                        <a:t>no</a:t>
                      </a:r>
                      <a:endParaRPr lang="en-US" sz="3200" dirty="0"/>
                    </a:p>
                  </a:txBody>
                  <a:tcPr marL="182880" marR="182880" marT="91440" marB="91440"/>
                </a:tc>
                <a:extLst>
                  <a:ext uri="{0D108BD9-81ED-4DB2-BD59-A6C34878D82A}">
                    <a16:rowId xmlns:a16="http://schemas.microsoft.com/office/drawing/2014/main" val="10002"/>
                  </a:ext>
                </a:extLst>
              </a:tr>
              <a:tr h="1605280">
                <a:tc>
                  <a:txBody>
                    <a:bodyPr/>
                    <a:lstStyle/>
                    <a:p>
                      <a:pPr algn="ctr">
                        <a:lnSpc>
                          <a:spcPct val="150000"/>
                        </a:lnSpc>
                      </a:pPr>
                      <a:r>
                        <a:rPr lang="en-US" sz="3200" dirty="0"/>
                        <a:t>12 == 12? </a:t>
                      </a:r>
                      <a:r>
                        <a:rPr lang="en-US" sz="3200" baseline="0" dirty="0">
                          <a:solidFill>
                            <a:srgbClr val="008000"/>
                          </a:solidFill>
                        </a:rPr>
                        <a:t>yes</a:t>
                      </a:r>
                      <a:endParaRPr lang="en-US" sz="3200" dirty="0"/>
                    </a:p>
                  </a:txBody>
                  <a:tcPr marL="182880" marR="182880" marT="91440" marB="91440"/>
                </a:tc>
                <a:tc>
                  <a:txBody>
                    <a:bodyPr/>
                    <a:lstStyle/>
                    <a:p>
                      <a:pPr algn="ctr">
                        <a:lnSpc>
                          <a:spcPct val="150000"/>
                        </a:lnSpc>
                      </a:pPr>
                      <a:r>
                        <a:rPr lang="en-US" sz="3200" b="1" dirty="0"/>
                        <a:t>Found</a:t>
                      </a:r>
                      <a:r>
                        <a:rPr lang="en-US" sz="3200" b="1" baseline="0" dirty="0"/>
                        <a:t> it!</a:t>
                      </a:r>
                      <a:endParaRPr lang="en-US" sz="3200" b="1" dirty="0"/>
                    </a:p>
                  </a:txBody>
                  <a:tcPr marL="182880" marR="182880" marT="91440" marB="91440"/>
                </a:tc>
                <a:extLst>
                  <a:ext uri="{0D108BD9-81ED-4DB2-BD59-A6C34878D82A}">
                    <a16:rowId xmlns:a16="http://schemas.microsoft.com/office/drawing/2014/main" val="10003"/>
                  </a:ext>
                </a:extLst>
              </a:tr>
            </a:tbl>
          </a:graphicData>
        </a:graphic>
      </p:graphicFrame>
      <p:cxnSp>
        <p:nvCxnSpPr>
          <p:cNvPr id="10" name="Straight Arrow Connector 9"/>
          <p:cNvCxnSpPr/>
          <p:nvPr/>
        </p:nvCxnSpPr>
        <p:spPr>
          <a:xfrm flipV="1">
            <a:off x="5962906" y="7647216"/>
            <a:ext cx="0" cy="502476"/>
          </a:xfrm>
          <a:prstGeom prst="straightConnector1">
            <a:avLst/>
          </a:prstGeom>
          <a:ln>
            <a:solidFill>
              <a:schemeClr val="tx2">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523669" y="8043772"/>
            <a:ext cx="1125629" cy="707886"/>
          </a:xfrm>
          <a:prstGeom prst="rect">
            <a:avLst/>
          </a:prstGeom>
          <a:noFill/>
        </p:spPr>
        <p:txBody>
          <a:bodyPr wrap="none" rtlCol="0">
            <a:spAutoFit/>
          </a:bodyPr>
          <a:lstStyle/>
          <a:p>
            <a:r>
              <a:rPr lang="en-US" sz="4000" b="1" dirty="0">
                <a:solidFill>
                  <a:srgbClr val="000090"/>
                </a:solidFill>
              </a:rPr>
              <a:t>Left</a:t>
            </a:r>
          </a:p>
        </p:txBody>
      </p:sp>
      <p:cxnSp>
        <p:nvCxnSpPr>
          <p:cNvPr id="13" name="Straight Arrow Connector 12"/>
          <p:cNvCxnSpPr/>
          <p:nvPr/>
        </p:nvCxnSpPr>
        <p:spPr>
          <a:xfrm flipV="1">
            <a:off x="9552774" y="7493516"/>
            <a:ext cx="0" cy="502476"/>
          </a:xfrm>
          <a:prstGeom prst="straightConnector1">
            <a:avLst/>
          </a:prstGeom>
          <a:ln>
            <a:solidFill>
              <a:schemeClr val="tx2">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977362" y="7995990"/>
            <a:ext cx="1494320" cy="707886"/>
          </a:xfrm>
          <a:prstGeom prst="rect">
            <a:avLst/>
          </a:prstGeom>
          <a:noFill/>
        </p:spPr>
        <p:txBody>
          <a:bodyPr wrap="none" rtlCol="0">
            <a:spAutoFit/>
          </a:bodyPr>
          <a:lstStyle/>
          <a:p>
            <a:r>
              <a:rPr lang="en-US" sz="4000" b="1" dirty="0">
                <a:solidFill>
                  <a:srgbClr val="000090"/>
                </a:solidFill>
              </a:rPr>
              <a:t>Right</a:t>
            </a:r>
          </a:p>
        </p:txBody>
      </p:sp>
      <p:cxnSp>
        <p:nvCxnSpPr>
          <p:cNvPr id="15" name="Straight Arrow Connector 14"/>
          <p:cNvCxnSpPr/>
          <p:nvPr/>
        </p:nvCxnSpPr>
        <p:spPr>
          <a:xfrm flipV="1">
            <a:off x="7302376" y="7538090"/>
            <a:ext cx="0" cy="502476"/>
          </a:xfrm>
          <a:prstGeom prst="straightConnector1">
            <a:avLst/>
          </a:prstGeom>
          <a:ln>
            <a:solidFill>
              <a:schemeClr val="tx2">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726964" y="8040564"/>
            <a:ext cx="1808508" cy="707886"/>
          </a:xfrm>
          <a:prstGeom prst="rect">
            <a:avLst/>
          </a:prstGeom>
          <a:noFill/>
        </p:spPr>
        <p:txBody>
          <a:bodyPr wrap="none" rtlCol="0">
            <a:spAutoFit/>
          </a:bodyPr>
          <a:lstStyle/>
          <a:p>
            <a:r>
              <a:rPr lang="en-US" sz="4000" b="1" dirty="0">
                <a:solidFill>
                  <a:srgbClr val="000090"/>
                </a:solidFill>
              </a:rPr>
              <a:t>Middle</a:t>
            </a:r>
          </a:p>
        </p:txBody>
      </p:sp>
    </p:spTree>
    <p:extLst>
      <p:ext uri="{BB962C8B-B14F-4D97-AF65-F5344CB8AC3E}">
        <p14:creationId xmlns:p14="http://schemas.microsoft.com/office/powerpoint/2010/main" val="748414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Search (non-recursive): Efficiency Analysis</a:t>
            </a:r>
          </a:p>
        </p:txBody>
      </p:sp>
      <p:sp>
        <p:nvSpPr>
          <p:cNvPr id="4" name="Footer Placeholder 3"/>
          <p:cNvSpPr>
            <a:spLocks noGrp="1"/>
          </p:cNvSpPr>
          <p:nvPr>
            <p:ph type="ftr" sz="quarter" idx="11"/>
          </p:nvPr>
        </p:nvSpPr>
        <p:spPr/>
        <p:txBody>
          <a:bodyPr/>
          <a:lstStyle/>
          <a:p>
            <a:r>
              <a:rPr lang="en-US"/>
              <a:t>CS111: Centeno-Trees</a:t>
            </a:r>
            <a:endParaRPr lang="en-US" dirty="0"/>
          </a:p>
        </p:txBody>
      </p:sp>
      <p:sp>
        <p:nvSpPr>
          <p:cNvPr id="5" name="Slide Number Placeholder 4"/>
          <p:cNvSpPr>
            <a:spLocks noGrp="1"/>
          </p:cNvSpPr>
          <p:nvPr>
            <p:ph type="sldNum" sz="quarter" idx="12"/>
          </p:nvPr>
        </p:nvSpPr>
        <p:spPr>
          <a:xfrm>
            <a:off x="23704618" y="13066304"/>
            <a:ext cx="384721" cy="436017"/>
          </a:xfrm>
        </p:spPr>
        <p:txBody>
          <a:bodyPr/>
          <a:lstStyle/>
          <a:p>
            <a:fld id="{A4EAD70E-8058-2045-8876-F3F18BAC1751}" type="slidenum">
              <a:rPr lang="en-US" smtClean="0"/>
              <a:t>21</a:t>
            </a:fld>
            <a:endParaRPr lang="en-US"/>
          </a:p>
        </p:txBody>
      </p:sp>
      <p:sp>
        <p:nvSpPr>
          <p:cNvPr id="6" name="TextBox 5"/>
          <p:cNvSpPr txBox="1"/>
          <p:nvPr/>
        </p:nvSpPr>
        <p:spPr>
          <a:xfrm>
            <a:off x="1673497" y="3381377"/>
            <a:ext cx="18210434" cy="8956298"/>
          </a:xfrm>
          <a:prstGeom prst="rect">
            <a:avLst/>
          </a:prstGeom>
          <a:noFill/>
        </p:spPr>
        <p:txBody>
          <a:bodyPr wrap="none" rtlCol="0">
            <a:spAutoFit/>
          </a:bodyPr>
          <a:lstStyle/>
          <a:p>
            <a:r>
              <a:rPr lang="en-US" sz="3600" dirty="0">
                <a:solidFill>
                  <a:schemeClr val="tx2">
                    <a:lumMod val="75000"/>
                  </a:schemeClr>
                </a:solidFill>
                <a:latin typeface="Courier"/>
                <a:cs typeface="Courier"/>
              </a:rPr>
              <a:t>public static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a:t>
            </a:r>
            <a:r>
              <a:rPr lang="en-US" sz="3600" dirty="0" err="1">
                <a:solidFill>
                  <a:schemeClr val="tx2">
                    <a:lumMod val="75000"/>
                  </a:schemeClr>
                </a:solidFill>
                <a:latin typeface="Courier"/>
                <a:cs typeface="Courier"/>
              </a:rPr>
              <a:t>binarySearch</a:t>
            </a:r>
            <a:r>
              <a:rPr lang="en-US" sz="3600" dirty="0">
                <a:solidFill>
                  <a:schemeClr val="tx2">
                    <a:lumMod val="75000"/>
                  </a:schemeClr>
                </a:solidFill>
                <a:latin typeface="Courier"/>
                <a:cs typeface="Courier"/>
              </a:rPr>
              <a:t>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array,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n,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target) {</a:t>
            </a:r>
          </a:p>
          <a:p>
            <a:endParaRPr lang="en-US" sz="3600" dirty="0">
              <a:solidFill>
                <a:schemeClr val="tx2">
                  <a:lumMod val="75000"/>
                </a:schemeClr>
              </a:solidFill>
              <a:latin typeface="Courier"/>
              <a:cs typeface="Courier"/>
            </a:endParaRPr>
          </a:p>
          <a:p>
            <a:r>
              <a:rPr lang="en-US" sz="3600" dirty="0">
                <a:solidFill>
                  <a:schemeClr val="tx2">
                    <a:lumMod val="75000"/>
                  </a:schemeClr>
                </a:solidFill>
                <a:latin typeface="Courier"/>
                <a:cs typeface="Courier"/>
              </a:rPr>
              <a:t>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left = 0, right = n - 1;</a:t>
            </a:r>
          </a:p>
          <a:p>
            <a:r>
              <a:rPr lang="en-US" sz="3600" dirty="0">
                <a:solidFill>
                  <a:schemeClr val="tx2">
                    <a:lumMod val="75000"/>
                  </a:schemeClr>
                </a:solidFill>
                <a:latin typeface="Courier"/>
                <a:cs typeface="Courier"/>
              </a:rPr>
              <a:t>	while (left &lt;= right) {</a:t>
            </a:r>
          </a:p>
          <a:p>
            <a:r>
              <a:rPr lang="en-US" sz="3600" dirty="0">
                <a:solidFill>
                  <a:schemeClr val="tx2">
                    <a:lumMod val="75000"/>
                  </a:schemeClr>
                </a:solidFill>
                <a:latin typeface="Courier"/>
                <a:cs typeface="Courier"/>
              </a:rPr>
              <a:t>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mid = (left + right) / 2;</a:t>
            </a:r>
          </a:p>
          <a:p>
            <a:r>
              <a:rPr lang="en-US" sz="3600" dirty="0">
                <a:solidFill>
                  <a:schemeClr val="tx2">
                    <a:lumMod val="75000"/>
                  </a:schemeClr>
                </a:solidFill>
                <a:latin typeface="Courier"/>
                <a:cs typeface="Courier"/>
              </a:rPr>
              <a:t>		if (target == array[mid]) {</a:t>
            </a:r>
          </a:p>
          <a:p>
            <a:r>
              <a:rPr lang="en-US" sz="3600" dirty="0">
                <a:solidFill>
                  <a:schemeClr val="tx2">
                    <a:lumMod val="75000"/>
                  </a:schemeClr>
                </a:solidFill>
                <a:latin typeface="Courier"/>
                <a:cs typeface="Courier"/>
              </a:rPr>
              <a:t>			return mid; //position</a:t>
            </a:r>
          </a:p>
          <a:p>
            <a:r>
              <a:rPr lang="en-US" sz="3600" dirty="0">
                <a:solidFill>
                  <a:schemeClr val="tx2">
                    <a:lumMod val="75000"/>
                  </a:schemeClr>
                </a:solidFill>
                <a:latin typeface="Courier"/>
                <a:cs typeface="Courier"/>
              </a:rPr>
              <a:t>		}</a:t>
            </a:r>
          </a:p>
          <a:p>
            <a:r>
              <a:rPr lang="en-US" sz="3600" dirty="0">
                <a:solidFill>
                  <a:schemeClr val="tx2">
                    <a:lumMod val="75000"/>
                  </a:schemeClr>
                </a:solidFill>
                <a:latin typeface="Courier"/>
                <a:cs typeface="Courier"/>
              </a:rPr>
              <a:t>		if (target &lt; array[mid]) {</a:t>
            </a:r>
          </a:p>
          <a:p>
            <a:r>
              <a:rPr lang="en-US" sz="3600" dirty="0">
                <a:solidFill>
                  <a:schemeClr val="tx2">
                    <a:lumMod val="75000"/>
                  </a:schemeClr>
                </a:solidFill>
                <a:latin typeface="Courier"/>
                <a:cs typeface="Courier"/>
              </a:rPr>
              <a:t>			right = mid - 1;</a:t>
            </a:r>
          </a:p>
          <a:p>
            <a:r>
              <a:rPr lang="en-US" sz="3600" dirty="0">
                <a:solidFill>
                  <a:schemeClr val="tx2">
                    <a:lumMod val="75000"/>
                  </a:schemeClr>
                </a:solidFill>
                <a:latin typeface="Courier"/>
                <a:cs typeface="Courier"/>
              </a:rPr>
              <a:t>		} else {</a:t>
            </a:r>
          </a:p>
          <a:p>
            <a:r>
              <a:rPr lang="en-US" sz="3600" dirty="0">
                <a:solidFill>
                  <a:schemeClr val="tx2">
                    <a:lumMod val="75000"/>
                  </a:schemeClr>
                </a:solidFill>
                <a:latin typeface="Courier"/>
                <a:cs typeface="Courier"/>
              </a:rPr>
              <a:t>			left = mid + 1;</a:t>
            </a:r>
          </a:p>
          <a:p>
            <a:r>
              <a:rPr lang="en-US" sz="3600" dirty="0">
                <a:solidFill>
                  <a:schemeClr val="tx2">
                    <a:lumMod val="75000"/>
                  </a:schemeClr>
                </a:solidFill>
                <a:latin typeface="Courier"/>
                <a:cs typeface="Courier"/>
              </a:rPr>
              <a:t>		}</a:t>
            </a:r>
          </a:p>
          <a:p>
            <a:r>
              <a:rPr lang="en-US" sz="3600" dirty="0">
                <a:solidFill>
                  <a:schemeClr val="tx2">
                    <a:lumMod val="75000"/>
                  </a:schemeClr>
                </a:solidFill>
                <a:latin typeface="Courier"/>
                <a:cs typeface="Courier"/>
              </a:rPr>
              <a:t>	}</a:t>
            </a:r>
          </a:p>
          <a:p>
            <a:pPr lvl="1"/>
            <a:r>
              <a:rPr lang="en-US" sz="3600" dirty="0">
                <a:solidFill>
                  <a:schemeClr val="tx2">
                    <a:lumMod val="75000"/>
                  </a:schemeClr>
                </a:solidFill>
                <a:latin typeface="Courier"/>
                <a:cs typeface="Courier"/>
              </a:rPr>
              <a:t>return -1; //not found</a:t>
            </a:r>
          </a:p>
          <a:p>
            <a:r>
              <a:rPr lang="en-US" sz="3600" dirty="0">
                <a:solidFill>
                  <a:schemeClr val="tx2">
                    <a:lumMod val="75000"/>
                  </a:schemeClr>
                </a:solidFill>
                <a:latin typeface="Courier"/>
                <a:cs typeface="Courier"/>
              </a:rPr>
              <a:t>}</a:t>
            </a:r>
          </a:p>
        </p:txBody>
      </p:sp>
    </p:spTree>
    <p:extLst>
      <p:ext uri="{BB962C8B-B14F-4D97-AF65-F5344CB8AC3E}">
        <p14:creationId xmlns:p14="http://schemas.microsoft.com/office/powerpoint/2010/main" val="635899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Search(non-recursive):     Efficiency Analysis</a:t>
            </a:r>
          </a:p>
        </p:txBody>
      </p:sp>
      <p:sp>
        <p:nvSpPr>
          <p:cNvPr id="4" name="Footer Placeholder 3"/>
          <p:cNvSpPr>
            <a:spLocks noGrp="1"/>
          </p:cNvSpPr>
          <p:nvPr>
            <p:ph type="ftr" sz="quarter" idx="11"/>
          </p:nvPr>
        </p:nvSpPr>
        <p:spPr/>
        <p:txBody>
          <a:bodyPr/>
          <a:lstStyle/>
          <a:p>
            <a:r>
              <a:rPr lang="en-US"/>
              <a:t>CS111: Centeno-Trees</a:t>
            </a:r>
            <a:endParaRPr lang="en-US" dirty="0"/>
          </a:p>
        </p:txBody>
      </p:sp>
      <p:sp>
        <p:nvSpPr>
          <p:cNvPr id="5" name="Slide Number Placeholder 4"/>
          <p:cNvSpPr>
            <a:spLocks noGrp="1"/>
          </p:cNvSpPr>
          <p:nvPr>
            <p:ph type="sldNum" sz="quarter" idx="12"/>
          </p:nvPr>
        </p:nvSpPr>
        <p:spPr>
          <a:xfrm>
            <a:off x="23704618" y="13066304"/>
            <a:ext cx="384721" cy="436017"/>
          </a:xfrm>
        </p:spPr>
        <p:txBody>
          <a:bodyPr/>
          <a:lstStyle/>
          <a:p>
            <a:fld id="{A4EAD70E-8058-2045-8876-F3F18BAC1751}" type="slidenum">
              <a:rPr lang="en-US" smtClean="0"/>
              <a:t>22</a:t>
            </a:fld>
            <a:endParaRPr lang="en-US"/>
          </a:p>
        </p:txBody>
      </p:sp>
      <p:sp>
        <p:nvSpPr>
          <p:cNvPr id="6" name="TextBox 5"/>
          <p:cNvSpPr txBox="1"/>
          <p:nvPr/>
        </p:nvSpPr>
        <p:spPr>
          <a:xfrm>
            <a:off x="987553" y="3381377"/>
            <a:ext cx="18210434" cy="8956298"/>
          </a:xfrm>
          <a:prstGeom prst="rect">
            <a:avLst/>
          </a:prstGeom>
          <a:noFill/>
        </p:spPr>
        <p:txBody>
          <a:bodyPr wrap="none" rtlCol="0">
            <a:spAutoFit/>
          </a:bodyPr>
          <a:lstStyle/>
          <a:p>
            <a:r>
              <a:rPr lang="en-US" sz="3600" dirty="0">
                <a:solidFill>
                  <a:schemeClr val="tx2">
                    <a:lumMod val="75000"/>
                  </a:schemeClr>
                </a:solidFill>
                <a:latin typeface="Courier"/>
                <a:cs typeface="Courier"/>
              </a:rPr>
              <a:t>public static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a:t>
            </a:r>
            <a:r>
              <a:rPr lang="en-US" sz="3600" dirty="0" err="1">
                <a:solidFill>
                  <a:schemeClr val="tx2">
                    <a:lumMod val="75000"/>
                  </a:schemeClr>
                </a:solidFill>
                <a:latin typeface="Courier"/>
                <a:cs typeface="Courier"/>
              </a:rPr>
              <a:t>binarySearch</a:t>
            </a:r>
            <a:r>
              <a:rPr lang="en-US" sz="3600" dirty="0">
                <a:solidFill>
                  <a:schemeClr val="tx2">
                    <a:lumMod val="75000"/>
                  </a:schemeClr>
                </a:solidFill>
                <a:latin typeface="Courier"/>
                <a:cs typeface="Courier"/>
              </a:rPr>
              <a:t>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array,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n,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target) {</a:t>
            </a:r>
          </a:p>
          <a:p>
            <a:endParaRPr lang="en-US" sz="3600" dirty="0">
              <a:solidFill>
                <a:schemeClr val="tx2">
                  <a:lumMod val="75000"/>
                </a:schemeClr>
              </a:solidFill>
              <a:latin typeface="Courier"/>
              <a:cs typeface="Courier"/>
            </a:endParaRPr>
          </a:p>
          <a:p>
            <a:r>
              <a:rPr lang="en-US" sz="3600" dirty="0">
                <a:solidFill>
                  <a:schemeClr val="tx2">
                    <a:lumMod val="75000"/>
                  </a:schemeClr>
                </a:solidFill>
                <a:latin typeface="Courier"/>
                <a:cs typeface="Courier"/>
              </a:rPr>
              <a:t>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left = 0, right = n - 1;</a:t>
            </a:r>
          </a:p>
          <a:p>
            <a:r>
              <a:rPr lang="en-US" sz="3600" dirty="0">
                <a:solidFill>
                  <a:schemeClr val="tx2">
                    <a:lumMod val="75000"/>
                  </a:schemeClr>
                </a:solidFill>
                <a:latin typeface="Courier"/>
                <a:cs typeface="Courier"/>
              </a:rPr>
              <a:t>	while (left &lt;= right) {</a:t>
            </a:r>
          </a:p>
          <a:p>
            <a:r>
              <a:rPr lang="en-US" sz="3600" dirty="0">
                <a:solidFill>
                  <a:schemeClr val="tx2">
                    <a:lumMod val="75000"/>
                  </a:schemeClr>
                </a:solidFill>
                <a:latin typeface="Courier"/>
                <a:cs typeface="Courier"/>
              </a:rPr>
              <a:t>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mid = (left + right) / 2;</a:t>
            </a:r>
          </a:p>
          <a:p>
            <a:r>
              <a:rPr lang="en-US" sz="3600" dirty="0">
                <a:solidFill>
                  <a:schemeClr val="tx2">
                    <a:lumMod val="75000"/>
                  </a:schemeClr>
                </a:solidFill>
                <a:latin typeface="Courier"/>
                <a:cs typeface="Courier"/>
              </a:rPr>
              <a:t>		if (target == array[mid]) {</a:t>
            </a:r>
          </a:p>
          <a:p>
            <a:r>
              <a:rPr lang="en-US" sz="3600" dirty="0">
                <a:solidFill>
                  <a:schemeClr val="tx2">
                    <a:lumMod val="75000"/>
                  </a:schemeClr>
                </a:solidFill>
                <a:latin typeface="Courier"/>
                <a:cs typeface="Courier"/>
              </a:rPr>
              <a:t>			return mid; //position</a:t>
            </a:r>
          </a:p>
          <a:p>
            <a:r>
              <a:rPr lang="en-US" sz="3600" dirty="0">
                <a:solidFill>
                  <a:schemeClr val="tx2">
                    <a:lumMod val="75000"/>
                  </a:schemeClr>
                </a:solidFill>
                <a:latin typeface="Courier"/>
                <a:cs typeface="Courier"/>
              </a:rPr>
              <a:t>		}</a:t>
            </a:r>
          </a:p>
          <a:p>
            <a:r>
              <a:rPr lang="en-US" sz="3600" dirty="0">
                <a:solidFill>
                  <a:schemeClr val="tx2">
                    <a:lumMod val="75000"/>
                  </a:schemeClr>
                </a:solidFill>
                <a:latin typeface="Courier"/>
                <a:cs typeface="Courier"/>
              </a:rPr>
              <a:t>		if (target &lt; array[mid]) {</a:t>
            </a:r>
          </a:p>
          <a:p>
            <a:r>
              <a:rPr lang="en-US" sz="3600" dirty="0">
                <a:solidFill>
                  <a:schemeClr val="tx2">
                    <a:lumMod val="75000"/>
                  </a:schemeClr>
                </a:solidFill>
                <a:latin typeface="Courier"/>
                <a:cs typeface="Courier"/>
              </a:rPr>
              <a:t>			right = mid - 1;</a:t>
            </a:r>
          </a:p>
          <a:p>
            <a:r>
              <a:rPr lang="en-US" sz="3600" dirty="0">
                <a:solidFill>
                  <a:schemeClr val="tx2">
                    <a:lumMod val="75000"/>
                  </a:schemeClr>
                </a:solidFill>
                <a:latin typeface="Courier"/>
                <a:cs typeface="Courier"/>
              </a:rPr>
              <a:t>		} else {</a:t>
            </a:r>
          </a:p>
          <a:p>
            <a:r>
              <a:rPr lang="en-US" sz="3600" dirty="0">
                <a:solidFill>
                  <a:schemeClr val="tx2">
                    <a:lumMod val="75000"/>
                  </a:schemeClr>
                </a:solidFill>
                <a:latin typeface="Courier"/>
                <a:cs typeface="Courier"/>
              </a:rPr>
              <a:t>			left = mid + 1;</a:t>
            </a:r>
          </a:p>
          <a:p>
            <a:r>
              <a:rPr lang="en-US" sz="3600" dirty="0">
                <a:solidFill>
                  <a:schemeClr val="tx2">
                    <a:lumMod val="75000"/>
                  </a:schemeClr>
                </a:solidFill>
                <a:latin typeface="Courier"/>
                <a:cs typeface="Courier"/>
              </a:rPr>
              <a:t>		}</a:t>
            </a:r>
          </a:p>
          <a:p>
            <a:r>
              <a:rPr lang="en-US" sz="3600" dirty="0">
                <a:solidFill>
                  <a:schemeClr val="tx2">
                    <a:lumMod val="75000"/>
                  </a:schemeClr>
                </a:solidFill>
                <a:latin typeface="Courier"/>
                <a:cs typeface="Courier"/>
              </a:rPr>
              <a:t>	}</a:t>
            </a:r>
          </a:p>
          <a:p>
            <a:pPr lvl="1"/>
            <a:r>
              <a:rPr lang="en-US" sz="3600" dirty="0">
                <a:solidFill>
                  <a:schemeClr val="tx2">
                    <a:lumMod val="75000"/>
                  </a:schemeClr>
                </a:solidFill>
                <a:latin typeface="Courier"/>
                <a:cs typeface="Courier"/>
              </a:rPr>
              <a:t>return -1; //not found</a:t>
            </a:r>
          </a:p>
          <a:p>
            <a:r>
              <a:rPr lang="en-US" sz="3600" dirty="0">
                <a:solidFill>
                  <a:schemeClr val="tx2">
                    <a:lumMod val="75000"/>
                  </a:schemeClr>
                </a:solidFill>
                <a:latin typeface="Courier"/>
                <a:cs typeface="Courier"/>
              </a:rPr>
              <a:t>}</a:t>
            </a:r>
          </a:p>
        </p:txBody>
      </p:sp>
      <p:sp>
        <p:nvSpPr>
          <p:cNvPr id="9" name="Line Callout 1 8"/>
          <p:cNvSpPr/>
          <p:nvPr/>
        </p:nvSpPr>
        <p:spPr>
          <a:xfrm>
            <a:off x="12192000" y="4630262"/>
            <a:ext cx="10445748" cy="6458528"/>
          </a:xfrm>
          <a:prstGeom prst="borderCallout1">
            <a:avLst>
              <a:gd name="adj1" fmla="val 12317"/>
              <a:gd name="adj2" fmla="val -675"/>
              <a:gd name="adj3" fmla="val 8624"/>
              <a:gd name="adj4" fmla="val -43825"/>
            </a:avLst>
          </a:prstGeom>
          <a:noFill/>
          <a:ln w="28575">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3600" dirty="0">
                <a:solidFill>
                  <a:srgbClr val="000000"/>
                </a:solidFill>
              </a:rPr>
              <a:t>The loop is executed </a:t>
            </a:r>
            <a:r>
              <a:rPr lang="en-US" sz="3600" b="1" i="1" dirty="0">
                <a:solidFill>
                  <a:srgbClr val="000000"/>
                </a:solidFill>
              </a:rPr>
              <a:t>y</a:t>
            </a:r>
            <a:r>
              <a:rPr lang="en-US" sz="3600" dirty="0">
                <a:solidFill>
                  <a:srgbClr val="000000"/>
                </a:solidFill>
              </a:rPr>
              <a:t> times, </a:t>
            </a:r>
            <a:r>
              <a:rPr lang="en-US" sz="3600" b="1" dirty="0">
                <a:solidFill>
                  <a:srgbClr val="000000"/>
                </a:solidFill>
              </a:rPr>
              <a:t>that is how many times we can divide the array in half</a:t>
            </a:r>
            <a:r>
              <a:rPr lang="en-US" sz="3600" dirty="0">
                <a:solidFill>
                  <a:srgbClr val="000000"/>
                </a:solidFill>
              </a:rPr>
              <a:t>.      Look at </a:t>
            </a:r>
            <a:r>
              <a:rPr lang="en-US" sz="3600" b="1" dirty="0">
                <a:solidFill>
                  <a:srgbClr val="000000"/>
                </a:solidFill>
              </a:rPr>
              <a:t>n = 2</a:t>
            </a:r>
            <a:r>
              <a:rPr lang="en-US" sz="3600" b="1" baseline="30000" dirty="0">
                <a:solidFill>
                  <a:srgbClr val="000000"/>
                </a:solidFill>
              </a:rPr>
              <a:t>y</a:t>
            </a:r>
          </a:p>
          <a:p>
            <a:endParaRPr lang="en-US" sz="3600" dirty="0">
              <a:solidFill>
                <a:srgbClr val="000000"/>
              </a:solidFill>
            </a:endParaRPr>
          </a:p>
          <a:p>
            <a:r>
              <a:rPr lang="en-US" sz="3600" dirty="0">
                <a:solidFill>
                  <a:srgbClr val="000000"/>
                </a:solidFill>
              </a:rPr>
              <a:t>Recall the log function:</a:t>
            </a:r>
          </a:p>
          <a:p>
            <a:r>
              <a:rPr lang="en-US" sz="3600" dirty="0">
                <a:solidFill>
                  <a:srgbClr val="000000"/>
                </a:solidFill>
              </a:rPr>
              <a:t>b = a</a:t>
            </a:r>
            <a:r>
              <a:rPr lang="en-US" sz="3600" baseline="30000" dirty="0">
                <a:solidFill>
                  <a:srgbClr val="000000"/>
                </a:solidFill>
              </a:rPr>
              <a:t>c</a:t>
            </a:r>
            <a:r>
              <a:rPr lang="en-US" sz="3600" dirty="0">
                <a:solidFill>
                  <a:srgbClr val="000000"/>
                </a:solidFill>
              </a:rPr>
              <a:t>  is equivalent to  </a:t>
            </a:r>
            <a:r>
              <a:rPr lang="en-US" sz="3600" dirty="0" err="1">
                <a:solidFill>
                  <a:srgbClr val="000000"/>
                </a:solidFill>
              </a:rPr>
              <a:t>log</a:t>
            </a:r>
            <a:r>
              <a:rPr lang="en-US" sz="3600" baseline="-25000" dirty="0" err="1">
                <a:solidFill>
                  <a:srgbClr val="000000"/>
                </a:solidFill>
              </a:rPr>
              <a:t>a</a:t>
            </a:r>
            <a:r>
              <a:rPr lang="en-US" sz="3600" dirty="0" err="1">
                <a:solidFill>
                  <a:srgbClr val="000000"/>
                </a:solidFill>
              </a:rPr>
              <a:t>b</a:t>
            </a:r>
            <a:r>
              <a:rPr lang="en-US" sz="3600" dirty="0">
                <a:solidFill>
                  <a:srgbClr val="000000"/>
                </a:solidFill>
              </a:rPr>
              <a:t> = c</a:t>
            </a:r>
          </a:p>
          <a:p>
            <a:r>
              <a:rPr lang="en-US" sz="3600" dirty="0">
                <a:solidFill>
                  <a:srgbClr val="000000"/>
                </a:solidFill>
              </a:rPr>
              <a:t>n = 2</a:t>
            </a:r>
            <a:r>
              <a:rPr lang="en-US" sz="3600" baseline="30000" dirty="0">
                <a:solidFill>
                  <a:srgbClr val="000000"/>
                </a:solidFill>
              </a:rPr>
              <a:t>y</a:t>
            </a:r>
            <a:r>
              <a:rPr lang="en-US" sz="3600" dirty="0">
                <a:solidFill>
                  <a:srgbClr val="000000"/>
                </a:solidFill>
              </a:rPr>
              <a:t> is equivalent to   </a:t>
            </a:r>
            <a:r>
              <a:rPr lang="en-US" sz="3600" b="1" dirty="0">
                <a:solidFill>
                  <a:srgbClr val="000000"/>
                </a:solidFill>
              </a:rPr>
              <a:t>log</a:t>
            </a:r>
            <a:r>
              <a:rPr lang="en-US" sz="3600" b="1" baseline="-25000" dirty="0">
                <a:solidFill>
                  <a:srgbClr val="000000"/>
                </a:solidFill>
              </a:rPr>
              <a:t>2</a:t>
            </a:r>
            <a:r>
              <a:rPr lang="en-US" sz="3600" b="1" dirty="0">
                <a:solidFill>
                  <a:srgbClr val="000000"/>
                </a:solidFill>
              </a:rPr>
              <a:t>n = y</a:t>
            </a:r>
          </a:p>
          <a:p>
            <a:endParaRPr lang="en-US" sz="3600" dirty="0">
              <a:solidFill>
                <a:srgbClr val="000000"/>
              </a:solidFill>
            </a:endParaRPr>
          </a:p>
          <a:p>
            <a:r>
              <a:rPr lang="en-US" sz="3600" dirty="0">
                <a:solidFill>
                  <a:srgbClr val="000000"/>
                </a:solidFill>
              </a:rPr>
              <a:t>which means that the loop is executed at most </a:t>
            </a:r>
            <a:r>
              <a:rPr lang="en-US" sz="3600" b="1" i="1" dirty="0">
                <a:solidFill>
                  <a:srgbClr val="000000"/>
                </a:solidFill>
              </a:rPr>
              <a:t>log n</a:t>
            </a:r>
            <a:r>
              <a:rPr lang="en-US" sz="3600" dirty="0">
                <a:solidFill>
                  <a:srgbClr val="000000"/>
                </a:solidFill>
              </a:rPr>
              <a:t> times</a:t>
            </a:r>
          </a:p>
        </p:txBody>
      </p:sp>
    </p:spTree>
    <p:extLst>
      <p:ext uri="{BB962C8B-B14F-4D97-AF65-F5344CB8AC3E}">
        <p14:creationId xmlns:p14="http://schemas.microsoft.com/office/powerpoint/2010/main" val="397605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Search(non-recursive):    Efficiency Analysis</a:t>
            </a:r>
          </a:p>
        </p:txBody>
      </p:sp>
      <p:sp>
        <p:nvSpPr>
          <p:cNvPr id="4" name="Footer Placeholder 3"/>
          <p:cNvSpPr>
            <a:spLocks noGrp="1"/>
          </p:cNvSpPr>
          <p:nvPr>
            <p:ph type="ftr" sz="quarter" idx="11"/>
          </p:nvPr>
        </p:nvSpPr>
        <p:spPr/>
        <p:txBody>
          <a:bodyPr/>
          <a:lstStyle/>
          <a:p>
            <a:r>
              <a:rPr lang="en-US"/>
              <a:t>CS111: Centeno-Trees</a:t>
            </a:r>
            <a:endParaRPr lang="en-US" dirty="0"/>
          </a:p>
        </p:txBody>
      </p:sp>
      <p:sp>
        <p:nvSpPr>
          <p:cNvPr id="5" name="Slide Number Placeholder 4"/>
          <p:cNvSpPr>
            <a:spLocks noGrp="1"/>
          </p:cNvSpPr>
          <p:nvPr>
            <p:ph type="sldNum" sz="quarter" idx="12"/>
          </p:nvPr>
        </p:nvSpPr>
        <p:spPr>
          <a:xfrm>
            <a:off x="23704618" y="13066304"/>
            <a:ext cx="384721" cy="436017"/>
          </a:xfrm>
        </p:spPr>
        <p:txBody>
          <a:bodyPr/>
          <a:lstStyle/>
          <a:p>
            <a:fld id="{A4EAD70E-8058-2045-8876-F3F18BAC1751}" type="slidenum">
              <a:rPr lang="en-US" smtClean="0"/>
              <a:t>23</a:t>
            </a:fld>
            <a:endParaRPr lang="en-US"/>
          </a:p>
        </p:txBody>
      </p:sp>
      <p:sp>
        <p:nvSpPr>
          <p:cNvPr id="6" name="TextBox 5"/>
          <p:cNvSpPr txBox="1"/>
          <p:nvPr/>
        </p:nvSpPr>
        <p:spPr>
          <a:xfrm>
            <a:off x="1672701" y="2585566"/>
            <a:ext cx="18210434" cy="8956298"/>
          </a:xfrm>
          <a:prstGeom prst="rect">
            <a:avLst/>
          </a:prstGeom>
          <a:noFill/>
        </p:spPr>
        <p:txBody>
          <a:bodyPr wrap="none" rtlCol="0">
            <a:spAutoFit/>
          </a:bodyPr>
          <a:lstStyle/>
          <a:p>
            <a:r>
              <a:rPr lang="en-US" sz="3600" dirty="0">
                <a:solidFill>
                  <a:schemeClr val="tx2">
                    <a:lumMod val="75000"/>
                  </a:schemeClr>
                </a:solidFill>
                <a:latin typeface="Courier"/>
                <a:cs typeface="Courier"/>
              </a:rPr>
              <a:t>public static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a:t>
            </a:r>
            <a:r>
              <a:rPr lang="en-US" sz="3600" dirty="0" err="1">
                <a:solidFill>
                  <a:schemeClr val="tx2">
                    <a:lumMod val="75000"/>
                  </a:schemeClr>
                </a:solidFill>
                <a:latin typeface="Courier"/>
                <a:cs typeface="Courier"/>
              </a:rPr>
              <a:t>binarySearch</a:t>
            </a:r>
            <a:r>
              <a:rPr lang="en-US" sz="3600" dirty="0">
                <a:solidFill>
                  <a:schemeClr val="tx2">
                    <a:lumMod val="75000"/>
                  </a:schemeClr>
                </a:solidFill>
                <a:latin typeface="Courier"/>
                <a:cs typeface="Courier"/>
              </a:rPr>
              <a:t>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array,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n,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target) {</a:t>
            </a:r>
          </a:p>
          <a:p>
            <a:endParaRPr lang="en-US" sz="3600" dirty="0">
              <a:solidFill>
                <a:schemeClr val="tx2">
                  <a:lumMod val="75000"/>
                </a:schemeClr>
              </a:solidFill>
              <a:latin typeface="Courier"/>
              <a:cs typeface="Courier"/>
            </a:endParaRPr>
          </a:p>
          <a:p>
            <a:r>
              <a:rPr lang="en-US" sz="3600" dirty="0">
                <a:solidFill>
                  <a:schemeClr val="tx2">
                    <a:lumMod val="75000"/>
                  </a:schemeClr>
                </a:solidFill>
                <a:latin typeface="Courier"/>
                <a:cs typeface="Courier"/>
              </a:rPr>
              <a:t>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left = 0, right = n - 1</a:t>
            </a:r>
          </a:p>
          <a:p>
            <a:r>
              <a:rPr lang="en-US" sz="3600" dirty="0">
                <a:solidFill>
                  <a:schemeClr val="tx2">
                    <a:lumMod val="75000"/>
                  </a:schemeClr>
                </a:solidFill>
                <a:latin typeface="Courier"/>
                <a:cs typeface="Courier"/>
              </a:rPr>
              <a:t>	while (left &lt;= right) {</a:t>
            </a:r>
          </a:p>
          <a:p>
            <a:r>
              <a:rPr lang="en-US" sz="3600" dirty="0">
                <a:solidFill>
                  <a:schemeClr val="tx2">
                    <a:lumMod val="75000"/>
                  </a:schemeClr>
                </a:solidFill>
                <a:latin typeface="Courier"/>
                <a:cs typeface="Courier"/>
              </a:rPr>
              <a:t>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mid = (left + right) / 2;</a:t>
            </a:r>
          </a:p>
          <a:p>
            <a:r>
              <a:rPr lang="en-US" sz="3600" dirty="0">
                <a:solidFill>
                  <a:schemeClr val="tx2">
                    <a:lumMod val="75000"/>
                  </a:schemeClr>
                </a:solidFill>
                <a:latin typeface="Courier"/>
                <a:cs typeface="Courier"/>
              </a:rPr>
              <a:t>		if (target == array[mid]) {</a:t>
            </a:r>
          </a:p>
          <a:p>
            <a:r>
              <a:rPr lang="en-US" sz="3600" dirty="0">
                <a:solidFill>
                  <a:schemeClr val="tx2">
                    <a:lumMod val="75000"/>
                  </a:schemeClr>
                </a:solidFill>
                <a:latin typeface="Courier"/>
                <a:cs typeface="Courier"/>
              </a:rPr>
              <a:t>			return mid; //position</a:t>
            </a:r>
          </a:p>
          <a:p>
            <a:r>
              <a:rPr lang="en-US" sz="3600" dirty="0">
                <a:solidFill>
                  <a:schemeClr val="tx2">
                    <a:lumMod val="75000"/>
                  </a:schemeClr>
                </a:solidFill>
                <a:latin typeface="Courier"/>
                <a:cs typeface="Courier"/>
              </a:rPr>
              <a:t>		}</a:t>
            </a:r>
          </a:p>
          <a:p>
            <a:r>
              <a:rPr lang="en-US" sz="3600" dirty="0">
                <a:solidFill>
                  <a:schemeClr val="tx2">
                    <a:lumMod val="75000"/>
                  </a:schemeClr>
                </a:solidFill>
                <a:latin typeface="Courier"/>
                <a:cs typeface="Courier"/>
              </a:rPr>
              <a:t>		if (target &lt; array[mid]) {</a:t>
            </a:r>
          </a:p>
          <a:p>
            <a:r>
              <a:rPr lang="en-US" sz="3600" dirty="0">
                <a:solidFill>
                  <a:schemeClr val="tx2">
                    <a:lumMod val="75000"/>
                  </a:schemeClr>
                </a:solidFill>
                <a:latin typeface="Courier"/>
                <a:cs typeface="Courier"/>
              </a:rPr>
              <a:t>			right = mid - 1;</a:t>
            </a:r>
          </a:p>
          <a:p>
            <a:r>
              <a:rPr lang="en-US" sz="3600" dirty="0">
                <a:solidFill>
                  <a:schemeClr val="tx2">
                    <a:lumMod val="75000"/>
                  </a:schemeClr>
                </a:solidFill>
                <a:latin typeface="Courier"/>
                <a:cs typeface="Courier"/>
              </a:rPr>
              <a:t>		} else {</a:t>
            </a:r>
          </a:p>
          <a:p>
            <a:r>
              <a:rPr lang="en-US" sz="3600" dirty="0">
                <a:solidFill>
                  <a:schemeClr val="tx2">
                    <a:lumMod val="75000"/>
                  </a:schemeClr>
                </a:solidFill>
                <a:latin typeface="Courier"/>
                <a:cs typeface="Courier"/>
              </a:rPr>
              <a:t>			left = mid + 1;</a:t>
            </a:r>
          </a:p>
          <a:p>
            <a:r>
              <a:rPr lang="en-US" sz="3600" dirty="0">
                <a:solidFill>
                  <a:schemeClr val="tx2">
                    <a:lumMod val="75000"/>
                  </a:schemeClr>
                </a:solidFill>
                <a:latin typeface="Courier"/>
                <a:cs typeface="Courier"/>
              </a:rPr>
              <a:t>		}</a:t>
            </a:r>
          </a:p>
          <a:p>
            <a:r>
              <a:rPr lang="en-US" sz="3600" dirty="0">
                <a:solidFill>
                  <a:schemeClr val="tx2">
                    <a:lumMod val="75000"/>
                  </a:schemeClr>
                </a:solidFill>
                <a:latin typeface="Courier"/>
                <a:cs typeface="Courier"/>
              </a:rPr>
              <a:t>	}</a:t>
            </a:r>
          </a:p>
          <a:p>
            <a:pPr lvl="1"/>
            <a:r>
              <a:rPr lang="en-US" sz="3600" dirty="0">
                <a:solidFill>
                  <a:schemeClr val="tx2">
                    <a:lumMod val="75000"/>
                  </a:schemeClr>
                </a:solidFill>
                <a:latin typeface="Courier"/>
                <a:cs typeface="Courier"/>
              </a:rPr>
              <a:t>return -1; //not found</a:t>
            </a:r>
          </a:p>
          <a:p>
            <a:r>
              <a:rPr lang="en-US" sz="3600" dirty="0">
                <a:solidFill>
                  <a:schemeClr val="tx2">
                    <a:lumMod val="75000"/>
                  </a:schemeClr>
                </a:solidFill>
                <a:latin typeface="Courier"/>
                <a:cs typeface="Courier"/>
              </a:rPr>
              <a:t>}</a:t>
            </a:r>
          </a:p>
        </p:txBody>
      </p:sp>
      <p:sp>
        <p:nvSpPr>
          <p:cNvPr id="17" name="TextBox 16">
            <a:extLst>
              <a:ext uri="{FF2B5EF4-FFF2-40B4-BE49-F238E27FC236}">
                <a16:creationId xmlns:a16="http://schemas.microsoft.com/office/drawing/2014/main" id="{F6313C5C-CBB4-264F-809A-8FACBA9A8C72}"/>
              </a:ext>
            </a:extLst>
          </p:cNvPr>
          <p:cNvSpPr txBox="1"/>
          <p:nvPr/>
        </p:nvSpPr>
        <p:spPr>
          <a:xfrm>
            <a:off x="18303432" y="4046072"/>
            <a:ext cx="4865076" cy="6001643"/>
          </a:xfrm>
          <a:prstGeom prst="rect">
            <a:avLst/>
          </a:prstGeom>
          <a:noFill/>
        </p:spPr>
        <p:txBody>
          <a:bodyPr wrap="square" rtlCol="0">
            <a:spAutoFit/>
          </a:bodyPr>
          <a:lstStyle/>
          <a:p>
            <a:r>
              <a:rPr lang="en-US" sz="3200" dirty="0"/>
              <a:t>f(n) =1 +  f(n/2) </a:t>
            </a:r>
          </a:p>
          <a:p>
            <a:r>
              <a:rPr lang="en-US" sz="3200" dirty="0"/>
              <a:t>…= f(n/4) + 2</a:t>
            </a:r>
          </a:p>
          <a:p>
            <a:r>
              <a:rPr lang="en-US" sz="3200" dirty="0"/>
              <a:t>…= f(n/8) + 3</a:t>
            </a:r>
          </a:p>
          <a:p>
            <a:r>
              <a:rPr lang="en-US" sz="3200" dirty="0"/>
              <a:t>Look at </a:t>
            </a:r>
            <a:r>
              <a:rPr lang="en-US" sz="3200" b="1" dirty="0"/>
              <a:t>n = 2</a:t>
            </a:r>
            <a:r>
              <a:rPr lang="en-US" sz="3200" b="1" baseline="30000" dirty="0"/>
              <a:t>y</a:t>
            </a:r>
          </a:p>
          <a:p>
            <a:r>
              <a:rPr lang="en-US" sz="3200" dirty="0"/>
              <a:t>…= f(2</a:t>
            </a:r>
            <a:r>
              <a:rPr lang="en-US" sz="3200" baseline="30000" dirty="0"/>
              <a:t>y</a:t>
            </a:r>
            <a:r>
              <a:rPr lang="en-US" sz="3200" dirty="0"/>
              <a:t>/2</a:t>
            </a:r>
            <a:r>
              <a:rPr lang="en-US" sz="3200" baseline="30000" dirty="0"/>
              <a:t>k</a:t>
            </a:r>
            <a:r>
              <a:rPr lang="en-US" sz="3200" dirty="0"/>
              <a:t>) + k</a:t>
            </a:r>
          </a:p>
          <a:p>
            <a:r>
              <a:rPr lang="en-US" sz="3200" dirty="0"/>
              <a:t>Look at y = k</a:t>
            </a:r>
          </a:p>
          <a:p>
            <a:r>
              <a:rPr lang="en-US" sz="3200" dirty="0"/>
              <a:t>…= f(1) + y</a:t>
            </a:r>
          </a:p>
          <a:p>
            <a:endParaRPr lang="en-US" sz="3200" dirty="0"/>
          </a:p>
          <a:p>
            <a:r>
              <a:rPr lang="en-US" sz="3200" dirty="0"/>
              <a:t>O(y)</a:t>
            </a:r>
          </a:p>
          <a:p>
            <a:r>
              <a:rPr lang="en-US" sz="3200" dirty="0"/>
              <a:t>But y = log</a:t>
            </a:r>
            <a:r>
              <a:rPr lang="en-US" sz="3200" baseline="-25000" dirty="0"/>
              <a:t>2</a:t>
            </a:r>
            <a:r>
              <a:rPr lang="en-US" sz="3200" dirty="0"/>
              <a:t>n</a:t>
            </a:r>
          </a:p>
          <a:p>
            <a:r>
              <a:rPr lang="en-US" sz="3200" dirty="0"/>
              <a:t>O(log n)</a:t>
            </a:r>
          </a:p>
          <a:p>
            <a:endParaRPr lang="en-US" sz="3200" dirty="0"/>
          </a:p>
        </p:txBody>
      </p:sp>
      <p:pic>
        <p:nvPicPr>
          <p:cNvPr id="57" name="Picture 56">
            <a:extLst>
              <a:ext uri="{FF2B5EF4-FFF2-40B4-BE49-F238E27FC236}">
                <a16:creationId xmlns:a16="http://schemas.microsoft.com/office/drawing/2014/main" id="{6D9C90F6-76A6-A44F-9F83-420C2B0463B0}"/>
              </a:ext>
            </a:extLst>
          </p:cNvPr>
          <p:cNvPicPr>
            <a:picLocks noChangeAspect="1"/>
          </p:cNvPicPr>
          <p:nvPr/>
        </p:nvPicPr>
        <p:blipFill>
          <a:blip r:embed="rId3"/>
          <a:stretch>
            <a:fillRect/>
          </a:stretch>
        </p:blipFill>
        <p:spPr>
          <a:xfrm>
            <a:off x="9957561" y="7521619"/>
            <a:ext cx="7272309" cy="3608815"/>
          </a:xfrm>
          <a:prstGeom prst="rect">
            <a:avLst/>
          </a:prstGeom>
        </p:spPr>
      </p:pic>
    </p:spTree>
    <p:extLst>
      <p:ext uri="{BB962C8B-B14F-4D97-AF65-F5344CB8AC3E}">
        <p14:creationId xmlns:p14="http://schemas.microsoft.com/office/powerpoint/2010/main" val="4121816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Search(non-recursive):    Efficiency Analysis</a:t>
            </a:r>
          </a:p>
        </p:txBody>
      </p:sp>
      <p:sp>
        <p:nvSpPr>
          <p:cNvPr id="4" name="Footer Placeholder 3"/>
          <p:cNvSpPr>
            <a:spLocks noGrp="1"/>
          </p:cNvSpPr>
          <p:nvPr>
            <p:ph type="ftr" sz="quarter" idx="11"/>
          </p:nvPr>
        </p:nvSpPr>
        <p:spPr/>
        <p:txBody>
          <a:bodyPr/>
          <a:lstStyle/>
          <a:p>
            <a:r>
              <a:rPr lang="en-US"/>
              <a:t>CS111: Centeno-Trees</a:t>
            </a:r>
            <a:endParaRPr lang="en-US" dirty="0"/>
          </a:p>
        </p:txBody>
      </p:sp>
      <p:sp>
        <p:nvSpPr>
          <p:cNvPr id="5" name="Slide Number Placeholder 4"/>
          <p:cNvSpPr>
            <a:spLocks noGrp="1"/>
          </p:cNvSpPr>
          <p:nvPr>
            <p:ph type="sldNum" sz="quarter" idx="12"/>
          </p:nvPr>
        </p:nvSpPr>
        <p:spPr>
          <a:xfrm>
            <a:off x="23704618" y="13066304"/>
            <a:ext cx="384721" cy="436017"/>
          </a:xfrm>
        </p:spPr>
        <p:txBody>
          <a:bodyPr/>
          <a:lstStyle/>
          <a:p>
            <a:fld id="{A4EAD70E-8058-2045-8876-F3F18BAC1751}" type="slidenum">
              <a:rPr lang="en-US" smtClean="0"/>
              <a:t>24</a:t>
            </a:fld>
            <a:endParaRPr lang="en-US"/>
          </a:p>
        </p:txBody>
      </p:sp>
      <p:sp>
        <p:nvSpPr>
          <p:cNvPr id="6" name="TextBox 5"/>
          <p:cNvSpPr txBox="1"/>
          <p:nvPr/>
        </p:nvSpPr>
        <p:spPr>
          <a:xfrm>
            <a:off x="1672701" y="2585566"/>
            <a:ext cx="18210434" cy="8956298"/>
          </a:xfrm>
          <a:prstGeom prst="rect">
            <a:avLst/>
          </a:prstGeom>
          <a:noFill/>
        </p:spPr>
        <p:txBody>
          <a:bodyPr wrap="none" rtlCol="0">
            <a:spAutoFit/>
          </a:bodyPr>
          <a:lstStyle/>
          <a:p>
            <a:r>
              <a:rPr lang="en-US" sz="3600" dirty="0">
                <a:solidFill>
                  <a:schemeClr val="tx2">
                    <a:lumMod val="75000"/>
                  </a:schemeClr>
                </a:solidFill>
                <a:latin typeface="Courier"/>
                <a:cs typeface="Courier"/>
              </a:rPr>
              <a:t>public static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a:t>
            </a:r>
            <a:r>
              <a:rPr lang="en-US" sz="3600" dirty="0" err="1">
                <a:solidFill>
                  <a:schemeClr val="tx2">
                    <a:lumMod val="75000"/>
                  </a:schemeClr>
                </a:solidFill>
                <a:latin typeface="Courier"/>
                <a:cs typeface="Courier"/>
              </a:rPr>
              <a:t>binarySearch</a:t>
            </a:r>
            <a:r>
              <a:rPr lang="en-US" sz="3600" dirty="0">
                <a:solidFill>
                  <a:schemeClr val="tx2">
                    <a:lumMod val="75000"/>
                  </a:schemeClr>
                </a:solidFill>
                <a:latin typeface="Courier"/>
                <a:cs typeface="Courier"/>
              </a:rPr>
              <a:t>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array,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n,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target) {</a:t>
            </a:r>
          </a:p>
          <a:p>
            <a:endParaRPr lang="en-US" sz="3600" dirty="0">
              <a:solidFill>
                <a:schemeClr val="tx2">
                  <a:lumMod val="75000"/>
                </a:schemeClr>
              </a:solidFill>
              <a:latin typeface="Courier"/>
              <a:cs typeface="Courier"/>
            </a:endParaRPr>
          </a:p>
          <a:p>
            <a:r>
              <a:rPr lang="en-US" sz="3600" dirty="0">
                <a:solidFill>
                  <a:schemeClr val="tx2">
                    <a:lumMod val="75000"/>
                  </a:schemeClr>
                </a:solidFill>
                <a:latin typeface="Courier"/>
                <a:cs typeface="Courier"/>
              </a:rPr>
              <a:t>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left = 0, right = n - 1</a:t>
            </a:r>
          </a:p>
          <a:p>
            <a:r>
              <a:rPr lang="en-US" sz="3600" dirty="0">
                <a:solidFill>
                  <a:schemeClr val="tx2">
                    <a:lumMod val="75000"/>
                  </a:schemeClr>
                </a:solidFill>
                <a:latin typeface="Courier"/>
                <a:cs typeface="Courier"/>
              </a:rPr>
              <a:t>	while (left &lt;= right) {</a:t>
            </a:r>
          </a:p>
          <a:p>
            <a:r>
              <a:rPr lang="en-US" sz="3600" dirty="0">
                <a:solidFill>
                  <a:schemeClr val="tx2">
                    <a:lumMod val="75000"/>
                  </a:schemeClr>
                </a:solidFill>
                <a:latin typeface="Courier"/>
                <a:cs typeface="Courier"/>
              </a:rPr>
              <a:t>		</a:t>
            </a:r>
            <a:r>
              <a:rPr lang="en-US" sz="3600" dirty="0" err="1">
                <a:solidFill>
                  <a:schemeClr val="tx2">
                    <a:lumMod val="75000"/>
                  </a:schemeClr>
                </a:solidFill>
                <a:latin typeface="Courier"/>
                <a:cs typeface="Courier"/>
              </a:rPr>
              <a:t>int</a:t>
            </a:r>
            <a:r>
              <a:rPr lang="en-US" sz="3600" dirty="0">
                <a:solidFill>
                  <a:schemeClr val="tx2">
                    <a:lumMod val="75000"/>
                  </a:schemeClr>
                </a:solidFill>
                <a:latin typeface="Courier"/>
                <a:cs typeface="Courier"/>
              </a:rPr>
              <a:t> mid = (left + right) / 2;</a:t>
            </a:r>
          </a:p>
          <a:p>
            <a:r>
              <a:rPr lang="en-US" sz="3600" dirty="0">
                <a:solidFill>
                  <a:schemeClr val="tx2">
                    <a:lumMod val="75000"/>
                  </a:schemeClr>
                </a:solidFill>
                <a:latin typeface="Courier"/>
                <a:cs typeface="Courier"/>
              </a:rPr>
              <a:t>		if (target == array[mid]) {</a:t>
            </a:r>
          </a:p>
          <a:p>
            <a:r>
              <a:rPr lang="en-US" sz="3600" dirty="0">
                <a:solidFill>
                  <a:schemeClr val="tx2">
                    <a:lumMod val="75000"/>
                  </a:schemeClr>
                </a:solidFill>
                <a:latin typeface="Courier"/>
                <a:cs typeface="Courier"/>
              </a:rPr>
              <a:t>			return mid; //position</a:t>
            </a:r>
          </a:p>
          <a:p>
            <a:r>
              <a:rPr lang="en-US" sz="3600" dirty="0">
                <a:solidFill>
                  <a:schemeClr val="tx2">
                    <a:lumMod val="75000"/>
                  </a:schemeClr>
                </a:solidFill>
                <a:latin typeface="Courier"/>
                <a:cs typeface="Courier"/>
              </a:rPr>
              <a:t>		}</a:t>
            </a:r>
          </a:p>
          <a:p>
            <a:r>
              <a:rPr lang="en-US" sz="3600" dirty="0">
                <a:solidFill>
                  <a:schemeClr val="tx2">
                    <a:lumMod val="75000"/>
                  </a:schemeClr>
                </a:solidFill>
                <a:latin typeface="Courier"/>
                <a:cs typeface="Courier"/>
              </a:rPr>
              <a:t>		if (target &lt; array[mid]) {</a:t>
            </a:r>
          </a:p>
          <a:p>
            <a:r>
              <a:rPr lang="en-US" sz="3600" dirty="0">
                <a:solidFill>
                  <a:schemeClr val="tx2">
                    <a:lumMod val="75000"/>
                  </a:schemeClr>
                </a:solidFill>
                <a:latin typeface="Courier"/>
                <a:cs typeface="Courier"/>
              </a:rPr>
              <a:t>			right = mid - 1;</a:t>
            </a:r>
          </a:p>
          <a:p>
            <a:r>
              <a:rPr lang="en-US" sz="3600" dirty="0">
                <a:solidFill>
                  <a:schemeClr val="tx2">
                    <a:lumMod val="75000"/>
                  </a:schemeClr>
                </a:solidFill>
                <a:latin typeface="Courier"/>
                <a:cs typeface="Courier"/>
              </a:rPr>
              <a:t>		} else {</a:t>
            </a:r>
          </a:p>
          <a:p>
            <a:r>
              <a:rPr lang="en-US" sz="3600" dirty="0">
                <a:solidFill>
                  <a:schemeClr val="tx2">
                    <a:lumMod val="75000"/>
                  </a:schemeClr>
                </a:solidFill>
                <a:latin typeface="Courier"/>
                <a:cs typeface="Courier"/>
              </a:rPr>
              <a:t>			left = mid + 1;</a:t>
            </a:r>
          </a:p>
          <a:p>
            <a:r>
              <a:rPr lang="en-US" sz="3600" dirty="0">
                <a:solidFill>
                  <a:schemeClr val="tx2">
                    <a:lumMod val="75000"/>
                  </a:schemeClr>
                </a:solidFill>
                <a:latin typeface="Courier"/>
                <a:cs typeface="Courier"/>
              </a:rPr>
              <a:t>		}</a:t>
            </a:r>
          </a:p>
          <a:p>
            <a:r>
              <a:rPr lang="en-US" sz="3600" dirty="0">
                <a:solidFill>
                  <a:schemeClr val="tx2">
                    <a:lumMod val="75000"/>
                  </a:schemeClr>
                </a:solidFill>
                <a:latin typeface="Courier"/>
                <a:cs typeface="Courier"/>
              </a:rPr>
              <a:t>	}</a:t>
            </a:r>
          </a:p>
          <a:p>
            <a:pPr lvl="1"/>
            <a:r>
              <a:rPr lang="en-US" sz="3600" dirty="0">
                <a:solidFill>
                  <a:schemeClr val="tx2">
                    <a:lumMod val="75000"/>
                  </a:schemeClr>
                </a:solidFill>
                <a:latin typeface="Courier"/>
                <a:cs typeface="Courier"/>
              </a:rPr>
              <a:t>return -1; //not found</a:t>
            </a:r>
          </a:p>
          <a:p>
            <a:r>
              <a:rPr lang="en-US" sz="3600" dirty="0">
                <a:solidFill>
                  <a:schemeClr val="tx2">
                    <a:lumMod val="75000"/>
                  </a:schemeClr>
                </a:solidFill>
                <a:latin typeface="Courier"/>
                <a:cs typeface="Courier"/>
              </a:rPr>
              <a:t>}</a:t>
            </a:r>
          </a:p>
        </p:txBody>
      </p:sp>
      <p:sp>
        <p:nvSpPr>
          <p:cNvPr id="3" name="TextBox 2">
            <a:extLst>
              <a:ext uri="{FF2B5EF4-FFF2-40B4-BE49-F238E27FC236}">
                <a16:creationId xmlns:a16="http://schemas.microsoft.com/office/drawing/2014/main" id="{F56F59AC-4369-6B41-8E99-356890CAE224}"/>
              </a:ext>
            </a:extLst>
          </p:cNvPr>
          <p:cNvSpPr txBox="1"/>
          <p:nvPr/>
        </p:nvSpPr>
        <p:spPr>
          <a:xfrm>
            <a:off x="12997934" y="5229579"/>
            <a:ext cx="10585940" cy="461665"/>
          </a:xfrm>
          <a:prstGeom prst="rect">
            <a:avLst/>
          </a:prstGeom>
          <a:noFill/>
        </p:spPr>
        <p:txBody>
          <a:bodyPr wrap="square" rtlCol="0">
            <a:spAutoFit/>
          </a:bodyPr>
          <a:lstStyle/>
          <a:p>
            <a:r>
              <a:rPr lang="en-US" sz="2400" dirty="0">
                <a:solidFill>
                  <a:srgbClr val="C00000"/>
                </a:solidFill>
              </a:rPr>
              <a:t>O(1) to do a comparison</a:t>
            </a:r>
          </a:p>
        </p:txBody>
      </p:sp>
      <p:cxnSp>
        <p:nvCxnSpPr>
          <p:cNvPr id="8" name="Straight Arrow Connector 7">
            <a:extLst>
              <a:ext uri="{FF2B5EF4-FFF2-40B4-BE49-F238E27FC236}">
                <a16:creationId xmlns:a16="http://schemas.microsoft.com/office/drawing/2014/main" id="{F1D4C273-2A9A-1B49-8EA3-560CDA26F215}"/>
              </a:ext>
            </a:extLst>
          </p:cNvPr>
          <p:cNvCxnSpPr/>
          <p:nvPr/>
        </p:nvCxnSpPr>
        <p:spPr>
          <a:xfrm flipH="1">
            <a:off x="10902462" y="5598910"/>
            <a:ext cx="2095472"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8F78444-58C0-AD41-BA19-21BF0A43495F}"/>
              </a:ext>
            </a:extLst>
          </p:cNvPr>
          <p:cNvSpPr txBox="1"/>
          <p:nvPr/>
        </p:nvSpPr>
        <p:spPr>
          <a:xfrm>
            <a:off x="12633040" y="7607778"/>
            <a:ext cx="6767174" cy="461665"/>
          </a:xfrm>
          <a:prstGeom prst="rect">
            <a:avLst/>
          </a:prstGeom>
          <a:noFill/>
          <a:ln>
            <a:noFill/>
          </a:ln>
        </p:spPr>
        <p:txBody>
          <a:bodyPr wrap="square" rtlCol="0">
            <a:spAutoFit/>
          </a:bodyPr>
          <a:lstStyle/>
          <a:p>
            <a:r>
              <a:rPr lang="en-US" sz="2400" dirty="0">
                <a:solidFill>
                  <a:srgbClr val="C00000"/>
                </a:solidFill>
              </a:rPr>
              <a:t>Repeat with half the search range.</a:t>
            </a:r>
          </a:p>
        </p:txBody>
      </p:sp>
      <p:cxnSp>
        <p:nvCxnSpPr>
          <p:cNvPr id="13" name="Straight Arrow Connector 12">
            <a:extLst>
              <a:ext uri="{FF2B5EF4-FFF2-40B4-BE49-F238E27FC236}">
                <a16:creationId xmlns:a16="http://schemas.microsoft.com/office/drawing/2014/main" id="{25F2905F-03CD-AE40-9272-D06360758D3F}"/>
              </a:ext>
            </a:extLst>
          </p:cNvPr>
          <p:cNvCxnSpPr>
            <a:cxnSpLocks/>
          </p:cNvCxnSpPr>
          <p:nvPr/>
        </p:nvCxnSpPr>
        <p:spPr>
          <a:xfrm flipH="1">
            <a:off x="9519167" y="7754482"/>
            <a:ext cx="2517501" cy="12086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FA79255-6904-164F-BE6C-EA9930B23FDB}"/>
              </a:ext>
            </a:extLst>
          </p:cNvPr>
          <p:cNvCxnSpPr>
            <a:cxnSpLocks/>
          </p:cNvCxnSpPr>
          <p:nvPr/>
        </p:nvCxnSpPr>
        <p:spPr>
          <a:xfrm flipH="1">
            <a:off x="8510980" y="8045806"/>
            <a:ext cx="3525688" cy="104916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6313C5C-CBB4-264F-809A-8FACBA9A8C72}"/>
              </a:ext>
            </a:extLst>
          </p:cNvPr>
          <p:cNvSpPr txBox="1"/>
          <p:nvPr/>
        </p:nvSpPr>
        <p:spPr>
          <a:xfrm>
            <a:off x="18303432" y="4046072"/>
            <a:ext cx="4865076" cy="6001643"/>
          </a:xfrm>
          <a:prstGeom prst="rect">
            <a:avLst/>
          </a:prstGeom>
          <a:noFill/>
        </p:spPr>
        <p:txBody>
          <a:bodyPr wrap="square" rtlCol="0">
            <a:spAutoFit/>
          </a:bodyPr>
          <a:lstStyle/>
          <a:p>
            <a:r>
              <a:rPr lang="en-US" sz="3200" dirty="0"/>
              <a:t>f(n) =1 +  f(n/2) </a:t>
            </a:r>
          </a:p>
          <a:p>
            <a:r>
              <a:rPr lang="en-US" sz="3200" dirty="0"/>
              <a:t>…= f(n/4) + 2</a:t>
            </a:r>
          </a:p>
          <a:p>
            <a:r>
              <a:rPr lang="en-US" sz="3200" dirty="0"/>
              <a:t>…= f(n/8) + 3</a:t>
            </a:r>
          </a:p>
          <a:p>
            <a:r>
              <a:rPr lang="en-US" sz="3200" dirty="0"/>
              <a:t>Look at </a:t>
            </a:r>
            <a:r>
              <a:rPr lang="en-US" sz="3200" b="1" dirty="0"/>
              <a:t>n = 2</a:t>
            </a:r>
            <a:r>
              <a:rPr lang="en-US" sz="3200" b="1" baseline="30000" dirty="0"/>
              <a:t>y</a:t>
            </a:r>
          </a:p>
          <a:p>
            <a:r>
              <a:rPr lang="en-US" sz="3200" dirty="0"/>
              <a:t>…= f(2</a:t>
            </a:r>
            <a:r>
              <a:rPr lang="en-US" sz="3200" baseline="30000" dirty="0"/>
              <a:t>y</a:t>
            </a:r>
            <a:r>
              <a:rPr lang="en-US" sz="3200" dirty="0"/>
              <a:t>/2</a:t>
            </a:r>
            <a:r>
              <a:rPr lang="en-US" sz="3200" baseline="30000" dirty="0"/>
              <a:t>k</a:t>
            </a:r>
            <a:r>
              <a:rPr lang="en-US" sz="3200" dirty="0"/>
              <a:t>) + k</a:t>
            </a:r>
          </a:p>
          <a:p>
            <a:r>
              <a:rPr lang="en-US" sz="3200" dirty="0"/>
              <a:t>Look at y = k</a:t>
            </a:r>
          </a:p>
          <a:p>
            <a:r>
              <a:rPr lang="en-US" sz="3200" dirty="0"/>
              <a:t>…= f(1) + y</a:t>
            </a:r>
          </a:p>
          <a:p>
            <a:endParaRPr lang="en-US" sz="3200" dirty="0"/>
          </a:p>
          <a:p>
            <a:r>
              <a:rPr lang="en-US" sz="3200" dirty="0"/>
              <a:t>O(y)</a:t>
            </a:r>
          </a:p>
          <a:p>
            <a:r>
              <a:rPr lang="en-US" sz="3200" dirty="0"/>
              <a:t>But y = log</a:t>
            </a:r>
            <a:r>
              <a:rPr lang="en-US" sz="3200" baseline="-25000" dirty="0"/>
              <a:t>2</a:t>
            </a:r>
            <a:r>
              <a:rPr lang="en-US" sz="3200" dirty="0"/>
              <a:t>n</a:t>
            </a:r>
          </a:p>
          <a:p>
            <a:r>
              <a:rPr lang="en-US" sz="3200" dirty="0"/>
              <a:t>O(log n)</a:t>
            </a:r>
          </a:p>
          <a:p>
            <a:endParaRPr lang="en-US" sz="3200" dirty="0"/>
          </a:p>
        </p:txBody>
      </p:sp>
      <p:sp>
        <p:nvSpPr>
          <p:cNvPr id="12" name="TextBox 11">
            <a:extLst>
              <a:ext uri="{FF2B5EF4-FFF2-40B4-BE49-F238E27FC236}">
                <a16:creationId xmlns:a16="http://schemas.microsoft.com/office/drawing/2014/main" id="{4D8DB05A-AA8B-4E45-AF0F-EE58E2DE6BAA}"/>
              </a:ext>
            </a:extLst>
          </p:cNvPr>
          <p:cNvSpPr txBox="1"/>
          <p:nvPr/>
        </p:nvSpPr>
        <p:spPr>
          <a:xfrm>
            <a:off x="11510968" y="6920917"/>
            <a:ext cx="10585940" cy="461665"/>
          </a:xfrm>
          <a:prstGeom prst="rect">
            <a:avLst/>
          </a:prstGeom>
          <a:noFill/>
        </p:spPr>
        <p:txBody>
          <a:bodyPr wrap="square" rtlCol="0">
            <a:spAutoFit/>
          </a:bodyPr>
          <a:lstStyle/>
          <a:p>
            <a:r>
              <a:rPr lang="en-US" sz="2400" dirty="0">
                <a:solidFill>
                  <a:srgbClr val="C00000"/>
                </a:solidFill>
              </a:rPr>
              <a:t>comparison</a:t>
            </a:r>
          </a:p>
        </p:txBody>
      </p:sp>
      <p:cxnSp>
        <p:nvCxnSpPr>
          <p:cNvPr id="14" name="Straight Arrow Connector 13">
            <a:extLst>
              <a:ext uri="{FF2B5EF4-FFF2-40B4-BE49-F238E27FC236}">
                <a16:creationId xmlns:a16="http://schemas.microsoft.com/office/drawing/2014/main" id="{9D768F94-6F1C-1241-AE13-1E0B911A4444}"/>
              </a:ext>
            </a:extLst>
          </p:cNvPr>
          <p:cNvCxnSpPr/>
          <p:nvPr/>
        </p:nvCxnSpPr>
        <p:spPr>
          <a:xfrm flipH="1">
            <a:off x="9038074" y="7224942"/>
            <a:ext cx="2095472"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959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Search(non-recursive):    Efficiency Analysis –</a:t>
            </a:r>
            <a:r>
              <a:rPr lang="en-US" dirty="0">
                <a:solidFill>
                  <a:srgbClr val="C00000"/>
                </a:solidFill>
              </a:rPr>
              <a:t>looking for 17</a:t>
            </a:r>
          </a:p>
        </p:txBody>
      </p:sp>
      <p:sp>
        <p:nvSpPr>
          <p:cNvPr id="4" name="Footer Placeholder 3"/>
          <p:cNvSpPr>
            <a:spLocks noGrp="1"/>
          </p:cNvSpPr>
          <p:nvPr>
            <p:ph type="ftr" sz="quarter" idx="11"/>
          </p:nvPr>
        </p:nvSpPr>
        <p:spPr/>
        <p:txBody>
          <a:bodyPr/>
          <a:lstStyle/>
          <a:p>
            <a:r>
              <a:rPr lang="en-US"/>
              <a:t>CS111: Centeno-Trees</a:t>
            </a:r>
            <a:endParaRPr lang="en-US" dirty="0"/>
          </a:p>
        </p:txBody>
      </p:sp>
      <p:sp>
        <p:nvSpPr>
          <p:cNvPr id="5" name="Slide Number Placeholder 4"/>
          <p:cNvSpPr>
            <a:spLocks noGrp="1"/>
          </p:cNvSpPr>
          <p:nvPr>
            <p:ph type="sldNum" sz="quarter" idx="12"/>
          </p:nvPr>
        </p:nvSpPr>
        <p:spPr>
          <a:xfrm>
            <a:off x="23704618" y="13066304"/>
            <a:ext cx="384721" cy="436017"/>
          </a:xfrm>
        </p:spPr>
        <p:txBody>
          <a:bodyPr/>
          <a:lstStyle/>
          <a:p>
            <a:fld id="{A4EAD70E-8058-2045-8876-F3F18BAC1751}" type="slidenum">
              <a:rPr lang="en-US" smtClean="0"/>
              <a:t>25</a:t>
            </a:fld>
            <a:endParaRPr lang="en-US"/>
          </a:p>
        </p:txBody>
      </p:sp>
      <p:graphicFrame>
        <p:nvGraphicFramePr>
          <p:cNvPr id="9" name="Table 8">
            <a:extLst>
              <a:ext uri="{FF2B5EF4-FFF2-40B4-BE49-F238E27FC236}">
                <a16:creationId xmlns:a16="http://schemas.microsoft.com/office/drawing/2014/main" id="{99073883-2389-EA4B-AB29-4C4FFC7253B5}"/>
              </a:ext>
            </a:extLst>
          </p:cNvPr>
          <p:cNvGraphicFramePr>
            <a:graphicFrameLocks noGrp="1"/>
          </p:cNvGraphicFramePr>
          <p:nvPr>
            <p:extLst/>
          </p:nvPr>
        </p:nvGraphicFramePr>
        <p:xfrm>
          <a:off x="2438400" y="2048933"/>
          <a:ext cx="16256000" cy="2406227"/>
        </p:xfrm>
        <a:graphic>
          <a:graphicData uri="http://schemas.openxmlformats.org/drawingml/2006/table">
            <a:tbl>
              <a:tblPr firstRow="1" bandRow="1">
                <a:tableStyleId>{5940675A-B579-460E-94D1-54222C63F5DA}</a:tableStyleId>
              </a:tblPr>
              <a:tblGrid>
                <a:gridCol w="3251200">
                  <a:extLst>
                    <a:ext uri="{9D8B030D-6E8A-4147-A177-3AD203B41FA5}">
                      <a16:colId xmlns:a16="http://schemas.microsoft.com/office/drawing/2014/main" val="3751649838"/>
                    </a:ext>
                  </a:extLst>
                </a:gridCol>
                <a:gridCol w="3251200">
                  <a:extLst>
                    <a:ext uri="{9D8B030D-6E8A-4147-A177-3AD203B41FA5}">
                      <a16:colId xmlns:a16="http://schemas.microsoft.com/office/drawing/2014/main" val="346601796"/>
                    </a:ext>
                  </a:extLst>
                </a:gridCol>
                <a:gridCol w="3251200">
                  <a:extLst>
                    <a:ext uri="{9D8B030D-6E8A-4147-A177-3AD203B41FA5}">
                      <a16:colId xmlns:a16="http://schemas.microsoft.com/office/drawing/2014/main" val="1156929084"/>
                    </a:ext>
                  </a:extLst>
                </a:gridCol>
                <a:gridCol w="3251200">
                  <a:extLst>
                    <a:ext uri="{9D8B030D-6E8A-4147-A177-3AD203B41FA5}">
                      <a16:colId xmlns:a16="http://schemas.microsoft.com/office/drawing/2014/main" val="2081391965"/>
                    </a:ext>
                  </a:extLst>
                </a:gridCol>
                <a:gridCol w="3251200">
                  <a:extLst>
                    <a:ext uri="{9D8B030D-6E8A-4147-A177-3AD203B41FA5}">
                      <a16:colId xmlns:a16="http://schemas.microsoft.com/office/drawing/2014/main" val="3312626382"/>
                    </a:ext>
                  </a:extLst>
                </a:gridCol>
              </a:tblGrid>
              <a:tr h="618067">
                <a:tc>
                  <a:txBody>
                    <a:bodyPr/>
                    <a:lstStyle/>
                    <a:p>
                      <a:r>
                        <a:rPr lang="en-US" dirty="0"/>
                        <a:t>Iteration</a:t>
                      </a:r>
                    </a:p>
                  </a:txBody>
                  <a:tcPr/>
                </a:tc>
                <a:tc>
                  <a:txBody>
                    <a:bodyPr/>
                    <a:lstStyle/>
                    <a:p>
                      <a:r>
                        <a:rPr lang="en-US" dirty="0"/>
                        <a:t>Left</a:t>
                      </a:r>
                    </a:p>
                  </a:txBody>
                  <a:tcPr/>
                </a:tc>
                <a:tc>
                  <a:txBody>
                    <a:bodyPr/>
                    <a:lstStyle/>
                    <a:p>
                      <a:r>
                        <a:rPr lang="en-US" dirty="0"/>
                        <a:t>Right</a:t>
                      </a:r>
                    </a:p>
                  </a:txBody>
                  <a:tcPr/>
                </a:tc>
                <a:tc>
                  <a:txBody>
                    <a:bodyPr/>
                    <a:lstStyle/>
                    <a:p>
                      <a:r>
                        <a:rPr lang="en-US" dirty="0"/>
                        <a:t>Middle</a:t>
                      </a:r>
                    </a:p>
                  </a:txBody>
                  <a:tcPr/>
                </a:tc>
                <a:tc>
                  <a:txBody>
                    <a:bodyPr/>
                    <a:lstStyle/>
                    <a:p>
                      <a:r>
                        <a:rPr lang="en-US" dirty="0"/>
                        <a:t>array </a:t>
                      </a:r>
                      <a:r>
                        <a:rPr lang="en-US" dirty="0" err="1"/>
                        <a:t>elt</a:t>
                      </a:r>
                      <a:r>
                        <a:rPr lang="en-US" dirty="0"/>
                        <a:t> comparisons</a:t>
                      </a:r>
                    </a:p>
                  </a:txBody>
                  <a:tcPr/>
                </a:tc>
                <a:extLst>
                  <a:ext uri="{0D108BD9-81ED-4DB2-BD59-A6C34878D82A}">
                    <a16:rowId xmlns:a16="http://schemas.microsoft.com/office/drawing/2014/main" val="3324117996"/>
                  </a:ext>
                </a:extLst>
              </a:tr>
              <a:tr h="370840">
                <a:tc>
                  <a:txBody>
                    <a:bodyPr/>
                    <a:lstStyle/>
                    <a:p>
                      <a:r>
                        <a:rPr lang="en-US" b="1" dirty="0"/>
                        <a:t>1</a:t>
                      </a:r>
                    </a:p>
                  </a:txBody>
                  <a:tcPr/>
                </a:tc>
                <a:tc>
                  <a:txBody>
                    <a:bodyPr/>
                    <a:lstStyle/>
                    <a:p>
                      <a:endParaRPr lang="en-US" b="1" dirty="0"/>
                    </a:p>
                  </a:txBody>
                  <a:tcPr/>
                </a:tc>
                <a:tc>
                  <a:txBody>
                    <a:bodyPr/>
                    <a:lstStyle/>
                    <a:p>
                      <a:endParaRPr lang="en-US" b="1" dirty="0"/>
                    </a:p>
                  </a:txBody>
                  <a:tcPr/>
                </a:tc>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1051123803"/>
                  </a:ext>
                </a:extLst>
              </a:tr>
              <a:tr h="370840">
                <a:tc>
                  <a:txBody>
                    <a:bodyPr/>
                    <a:lstStyle/>
                    <a:p>
                      <a:r>
                        <a:rPr lang="en-US" b="1" dirty="0"/>
                        <a:t>2</a:t>
                      </a:r>
                    </a:p>
                  </a:txBody>
                  <a:tcPr/>
                </a:tc>
                <a:tc>
                  <a:txBody>
                    <a:bodyPr/>
                    <a:lstStyle/>
                    <a:p>
                      <a:endParaRPr lang="en-US" b="1" dirty="0"/>
                    </a:p>
                  </a:txBody>
                  <a:tcPr/>
                </a:tc>
                <a:tc>
                  <a:txBody>
                    <a:bodyPr/>
                    <a:lstStyle/>
                    <a:p>
                      <a:endParaRPr lang="en-US" b="1" dirty="0"/>
                    </a:p>
                  </a:txBody>
                  <a:tcPr/>
                </a:tc>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636105816"/>
                  </a:ext>
                </a:extLst>
              </a:tr>
              <a:tr h="370840">
                <a:tc>
                  <a:txBody>
                    <a:bodyPr/>
                    <a:lstStyle/>
                    <a:p>
                      <a:r>
                        <a:rPr lang="en-US" dirty="0"/>
                        <a:t>3</a:t>
                      </a:r>
                    </a:p>
                  </a:txBody>
                  <a:tcPr/>
                </a:tc>
                <a:tc>
                  <a:txBody>
                    <a:bodyPr/>
                    <a:lstStyle/>
                    <a:p>
                      <a:endParaRPr lang="en-US" b="1" dirty="0"/>
                    </a:p>
                  </a:txBody>
                  <a:tcPr/>
                </a:tc>
                <a:tc>
                  <a:txBody>
                    <a:bodyPr/>
                    <a:lstStyle/>
                    <a:p>
                      <a:endParaRPr lang="en-US" b="1" dirty="0"/>
                    </a:p>
                  </a:txBody>
                  <a:tcPr/>
                </a:tc>
                <a:tc>
                  <a:txBody>
                    <a:bodyPr/>
                    <a:lstStyle/>
                    <a:p>
                      <a:endParaRPr lang="en-US" b="1" dirty="0"/>
                    </a:p>
                  </a:txBody>
                  <a:tcPr/>
                </a:tc>
                <a:tc>
                  <a:txBody>
                    <a:bodyPr/>
                    <a:lstStyle/>
                    <a:p>
                      <a:endParaRPr lang="en-US" dirty="0"/>
                    </a:p>
                  </a:txBody>
                  <a:tcPr/>
                </a:tc>
                <a:extLst>
                  <a:ext uri="{0D108BD9-81ED-4DB2-BD59-A6C34878D82A}">
                    <a16:rowId xmlns:a16="http://schemas.microsoft.com/office/drawing/2014/main" val="1215303703"/>
                  </a:ext>
                </a:extLst>
              </a:tr>
              <a:tr h="370840">
                <a:tc>
                  <a:txBody>
                    <a:bodyPr/>
                    <a:lstStyle/>
                    <a:p>
                      <a:r>
                        <a:rPr lang="en-US" dirty="0"/>
                        <a:t>4-</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024359260"/>
                  </a:ext>
                </a:extLst>
              </a:tr>
            </a:tbl>
          </a:graphicData>
        </a:graphic>
      </p:graphicFrame>
      <p:graphicFrame>
        <p:nvGraphicFramePr>
          <p:cNvPr id="10" name="Table 9">
            <a:extLst>
              <a:ext uri="{FF2B5EF4-FFF2-40B4-BE49-F238E27FC236}">
                <a16:creationId xmlns:a16="http://schemas.microsoft.com/office/drawing/2014/main" id="{746C613E-6078-7544-81C5-93DC9E77B4AB}"/>
              </a:ext>
            </a:extLst>
          </p:cNvPr>
          <p:cNvGraphicFramePr>
            <a:graphicFrameLocks noGrp="1"/>
          </p:cNvGraphicFramePr>
          <p:nvPr>
            <p:extLst/>
          </p:nvPr>
        </p:nvGraphicFramePr>
        <p:xfrm>
          <a:off x="2438400" y="4817533"/>
          <a:ext cx="16255998" cy="1039707"/>
        </p:xfrm>
        <a:graphic>
          <a:graphicData uri="http://schemas.openxmlformats.org/drawingml/2006/table">
            <a:tbl>
              <a:tblPr firstRow="1" bandRow="1">
                <a:tableStyleId>{638B1855-1B75-4FBE-930C-398BA8C253C6}</a:tableStyleId>
              </a:tblPr>
              <a:tblGrid>
                <a:gridCol w="1806222">
                  <a:extLst>
                    <a:ext uri="{9D8B030D-6E8A-4147-A177-3AD203B41FA5}">
                      <a16:colId xmlns:a16="http://schemas.microsoft.com/office/drawing/2014/main" val="2550564983"/>
                    </a:ext>
                  </a:extLst>
                </a:gridCol>
                <a:gridCol w="1806222">
                  <a:extLst>
                    <a:ext uri="{9D8B030D-6E8A-4147-A177-3AD203B41FA5}">
                      <a16:colId xmlns:a16="http://schemas.microsoft.com/office/drawing/2014/main" val="633400701"/>
                    </a:ext>
                  </a:extLst>
                </a:gridCol>
                <a:gridCol w="1806222">
                  <a:extLst>
                    <a:ext uri="{9D8B030D-6E8A-4147-A177-3AD203B41FA5}">
                      <a16:colId xmlns:a16="http://schemas.microsoft.com/office/drawing/2014/main" val="2404078226"/>
                    </a:ext>
                  </a:extLst>
                </a:gridCol>
                <a:gridCol w="1806222">
                  <a:extLst>
                    <a:ext uri="{9D8B030D-6E8A-4147-A177-3AD203B41FA5}">
                      <a16:colId xmlns:a16="http://schemas.microsoft.com/office/drawing/2014/main" val="1337777397"/>
                    </a:ext>
                  </a:extLst>
                </a:gridCol>
                <a:gridCol w="1806222">
                  <a:extLst>
                    <a:ext uri="{9D8B030D-6E8A-4147-A177-3AD203B41FA5}">
                      <a16:colId xmlns:a16="http://schemas.microsoft.com/office/drawing/2014/main" val="1974717174"/>
                    </a:ext>
                  </a:extLst>
                </a:gridCol>
                <a:gridCol w="1806222">
                  <a:extLst>
                    <a:ext uri="{9D8B030D-6E8A-4147-A177-3AD203B41FA5}">
                      <a16:colId xmlns:a16="http://schemas.microsoft.com/office/drawing/2014/main" val="1619322474"/>
                    </a:ext>
                  </a:extLst>
                </a:gridCol>
                <a:gridCol w="1806222">
                  <a:extLst>
                    <a:ext uri="{9D8B030D-6E8A-4147-A177-3AD203B41FA5}">
                      <a16:colId xmlns:a16="http://schemas.microsoft.com/office/drawing/2014/main" val="3750118662"/>
                    </a:ext>
                  </a:extLst>
                </a:gridCol>
                <a:gridCol w="1806222">
                  <a:extLst>
                    <a:ext uri="{9D8B030D-6E8A-4147-A177-3AD203B41FA5}">
                      <a16:colId xmlns:a16="http://schemas.microsoft.com/office/drawing/2014/main" val="3974531412"/>
                    </a:ext>
                  </a:extLst>
                </a:gridCol>
                <a:gridCol w="1806222">
                  <a:extLst>
                    <a:ext uri="{9D8B030D-6E8A-4147-A177-3AD203B41FA5}">
                      <a16:colId xmlns:a16="http://schemas.microsoft.com/office/drawing/2014/main" val="414513505"/>
                    </a:ext>
                  </a:extLst>
                </a:gridCol>
              </a:tblGrid>
              <a:tr h="592667">
                <a:tc>
                  <a:txBody>
                    <a:bodyPr/>
                    <a:lstStyle/>
                    <a:p>
                      <a:r>
                        <a:rPr lang="en-US" sz="2400" dirty="0">
                          <a:solidFill>
                            <a:sysClr val="windowText" lastClr="000000"/>
                          </a:solidFill>
                        </a:rPr>
                        <a:t>2</a:t>
                      </a:r>
                    </a:p>
                  </a:txBody>
                  <a:tcPr>
                    <a:solidFill>
                      <a:schemeClr val="accent6">
                        <a:lumMod val="20000"/>
                        <a:lumOff val="80000"/>
                      </a:schemeClr>
                    </a:solidFill>
                  </a:tcPr>
                </a:tc>
                <a:tc>
                  <a:txBody>
                    <a:bodyPr/>
                    <a:lstStyle/>
                    <a:p>
                      <a:r>
                        <a:rPr lang="en-US" sz="2400" dirty="0">
                          <a:solidFill>
                            <a:sysClr val="windowText" lastClr="000000"/>
                          </a:solidFill>
                        </a:rPr>
                        <a:t>5</a:t>
                      </a:r>
                    </a:p>
                  </a:txBody>
                  <a:tcPr>
                    <a:solidFill>
                      <a:schemeClr val="accent6">
                        <a:lumMod val="20000"/>
                        <a:lumOff val="80000"/>
                      </a:schemeClr>
                    </a:solidFill>
                  </a:tcPr>
                </a:tc>
                <a:tc>
                  <a:txBody>
                    <a:bodyPr/>
                    <a:lstStyle/>
                    <a:p>
                      <a:r>
                        <a:rPr lang="en-US" sz="2400" dirty="0">
                          <a:solidFill>
                            <a:sysClr val="windowText" lastClr="000000"/>
                          </a:solidFill>
                        </a:rPr>
                        <a:t>17</a:t>
                      </a:r>
                    </a:p>
                  </a:txBody>
                  <a:tcPr>
                    <a:solidFill>
                      <a:schemeClr val="accent6">
                        <a:lumMod val="20000"/>
                        <a:lumOff val="80000"/>
                      </a:schemeClr>
                    </a:solidFill>
                  </a:tcPr>
                </a:tc>
                <a:tc>
                  <a:txBody>
                    <a:bodyPr/>
                    <a:lstStyle/>
                    <a:p>
                      <a:r>
                        <a:rPr lang="en-US" sz="2400" dirty="0">
                          <a:solidFill>
                            <a:sysClr val="windowText" lastClr="000000"/>
                          </a:solidFill>
                        </a:rPr>
                        <a:t>23</a:t>
                      </a:r>
                    </a:p>
                  </a:txBody>
                  <a:tcPr>
                    <a:solidFill>
                      <a:schemeClr val="accent6">
                        <a:lumMod val="20000"/>
                        <a:lumOff val="80000"/>
                      </a:schemeClr>
                    </a:solidFill>
                  </a:tcPr>
                </a:tc>
                <a:tc>
                  <a:txBody>
                    <a:bodyPr/>
                    <a:lstStyle/>
                    <a:p>
                      <a:r>
                        <a:rPr lang="en-US" sz="2400" dirty="0">
                          <a:solidFill>
                            <a:sysClr val="windowText" lastClr="000000"/>
                          </a:solidFill>
                        </a:rPr>
                        <a:t>34</a:t>
                      </a:r>
                    </a:p>
                  </a:txBody>
                  <a:tcPr>
                    <a:solidFill>
                      <a:schemeClr val="accent6">
                        <a:lumMod val="20000"/>
                        <a:lumOff val="80000"/>
                      </a:schemeClr>
                    </a:solidFill>
                  </a:tcPr>
                </a:tc>
                <a:tc>
                  <a:txBody>
                    <a:bodyPr/>
                    <a:lstStyle/>
                    <a:p>
                      <a:r>
                        <a:rPr lang="en-US" sz="2400" dirty="0">
                          <a:solidFill>
                            <a:sysClr val="windowText" lastClr="000000"/>
                          </a:solidFill>
                        </a:rPr>
                        <a:t>67</a:t>
                      </a:r>
                    </a:p>
                  </a:txBody>
                  <a:tcPr>
                    <a:solidFill>
                      <a:schemeClr val="accent6">
                        <a:lumMod val="20000"/>
                        <a:lumOff val="80000"/>
                      </a:schemeClr>
                    </a:solidFill>
                  </a:tcPr>
                </a:tc>
                <a:tc>
                  <a:txBody>
                    <a:bodyPr/>
                    <a:lstStyle/>
                    <a:p>
                      <a:r>
                        <a:rPr lang="en-US" sz="2400" dirty="0">
                          <a:solidFill>
                            <a:sysClr val="windowText" lastClr="000000"/>
                          </a:solidFill>
                        </a:rPr>
                        <a:t>78</a:t>
                      </a:r>
                    </a:p>
                  </a:txBody>
                  <a:tcPr>
                    <a:solidFill>
                      <a:schemeClr val="accent6">
                        <a:lumMod val="20000"/>
                        <a:lumOff val="80000"/>
                      </a:schemeClr>
                    </a:solidFill>
                  </a:tcPr>
                </a:tc>
                <a:tc>
                  <a:txBody>
                    <a:bodyPr/>
                    <a:lstStyle/>
                    <a:p>
                      <a:r>
                        <a:rPr lang="en-US" sz="2400" dirty="0">
                          <a:solidFill>
                            <a:sysClr val="windowText" lastClr="000000"/>
                          </a:solidFill>
                        </a:rPr>
                        <a:t>89</a:t>
                      </a:r>
                    </a:p>
                  </a:txBody>
                  <a:tcPr>
                    <a:solidFill>
                      <a:schemeClr val="accent6">
                        <a:lumMod val="20000"/>
                        <a:lumOff val="80000"/>
                      </a:schemeClr>
                    </a:solidFill>
                  </a:tcPr>
                </a:tc>
                <a:tc>
                  <a:txBody>
                    <a:bodyPr/>
                    <a:lstStyle/>
                    <a:p>
                      <a:r>
                        <a:rPr lang="en-US" sz="2400" dirty="0">
                          <a:solidFill>
                            <a:sysClr val="windowText" lastClr="000000"/>
                          </a:solidFill>
                        </a:rPr>
                        <a:t>91</a:t>
                      </a:r>
                    </a:p>
                  </a:txBody>
                  <a:tcPr>
                    <a:solidFill>
                      <a:schemeClr val="accent6">
                        <a:lumMod val="20000"/>
                        <a:lumOff val="80000"/>
                      </a:schemeClr>
                    </a:solidFill>
                  </a:tcPr>
                </a:tc>
                <a:extLst>
                  <a:ext uri="{0D108BD9-81ED-4DB2-BD59-A6C34878D82A}">
                    <a16:rowId xmlns:a16="http://schemas.microsoft.com/office/drawing/2014/main" val="1403430805"/>
                  </a:ext>
                </a:extLst>
              </a:tr>
              <a:tr h="370840">
                <a:tc>
                  <a:txBody>
                    <a:bodyPr/>
                    <a:lstStyle/>
                    <a:p>
                      <a:r>
                        <a:rPr lang="en-US" dirty="0">
                          <a:solidFill>
                            <a:sysClr val="windowText" lastClr="000000"/>
                          </a:solidFill>
                        </a:rPr>
                        <a:t>0</a:t>
                      </a:r>
                    </a:p>
                  </a:txBody>
                  <a:tcPr>
                    <a:solidFill>
                      <a:schemeClr val="accent6">
                        <a:lumMod val="20000"/>
                        <a:lumOff val="80000"/>
                      </a:schemeClr>
                    </a:solidFill>
                  </a:tcPr>
                </a:tc>
                <a:tc>
                  <a:txBody>
                    <a:bodyPr/>
                    <a:lstStyle/>
                    <a:p>
                      <a:r>
                        <a:rPr lang="en-US" dirty="0">
                          <a:solidFill>
                            <a:sysClr val="windowText" lastClr="000000"/>
                          </a:solidFill>
                        </a:rPr>
                        <a:t>1</a:t>
                      </a:r>
                    </a:p>
                  </a:txBody>
                  <a:tcPr>
                    <a:solidFill>
                      <a:schemeClr val="accent6">
                        <a:lumMod val="20000"/>
                        <a:lumOff val="80000"/>
                      </a:schemeClr>
                    </a:solidFill>
                  </a:tcPr>
                </a:tc>
                <a:tc>
                  <a:txBody>
                    <a:bodyPr/>
                    <a:lstStyle/>
                    <a:p>
                      <a:r>
                        <a:rPr lang="en-US" dirty="0">
                          <a:solidFill>
                            <a:sysClr val="windowText" lastClr="000000"/>
                          </a:solidFill>
                        </a:rPr>
                        <a:t>2</a:t>
                      </a:r>
                    </a:p>
                  </a:txBody>
                  <a:tcPr>
                    <a:solidFill>
                      <a:schemeClr val="accent6">
                        <a:lumMod val="20000"/>
                        <a:lumOff val="80000"/>
                      </a:schemeClr>
                    </a:solidFill>
                  </a:tcPr>
                </a:tc>
                <a:tc>
                  <a:txBody>
                    <a:bodyPr/>
                    <a:lstStyle/>
                    <a:p>
                      <a:r>
                        <a:rPr lang="en-US" dirty="0">
                          <a:solidFill>
                            <a:sysClr val="windowText" lastClr="000000"/>
                          </a:solidFill>
                        </a:rPr>
                        <a:t>3</a:t>
                      </a:r>
                    </a:p>
                  </a:txBody>
                  <a:tcPr>
                    <a:solidFill>
                      <a:schemeClr val="accent6">
                        <a:lumMod val="20000"/>
                        <a:lumOff val="80000"/>
                      </a:schemeClr>
                    </a:solidFill>
                  </a:tcPr>
                </a:tc>
                <a:tc>
                  <a:txBody>
                    <a:bodyPr/>
                    <a:lstStyle/>
                    <a:p>
                      <a:r>
                        <a:rPr lang="en-US" dirty="0">
                          <a:solidFill>
                            <a:sysClr val="windowText" lastClr="000000"/>
                          </a:solidFill>
                        </a:rPr>
                        <a:t>4</a:t>
                      </a:r>
                    </a:p>
                  </a:txBody>
                  <a:tcPr>
                    <a:solidFill>
                      <a:schemeClr val="accent6">
                        <a:lumMod val="20000"/>
                        <a:lumOff val="80000"/>
                      </a:schemeClr>
                    </a:solidFill>
                  </a:tcPr>
                </a:tc>
                <a:tc>
                  <a:txBody>
                    <a:bodyPr/>
                    <a:lstStyle/>
                    <a:p>
                      <a:r>
                        <a:rPr lang="en-US" dirty="0">
                          <a:solidFill>
                            <a:sysClr val="windowText" lastClr="000000"/>
                          </a:solidFill>
                        </a:rPr>
                        <a:t>5</a:t>
                      </a:r>
                    </a:p>
                  </a:txBody>
                  <a:tcPr>
                    <a:solidFill>
                      <a:schemeClr val="accent6">
                        <a:lumMod val="20000"/>
                        <a:lumOff val="80000"/>
                      </a:schemeClr>
                    </a:solidFill>
                  </a:tcPr>
                </a:tc>
                <a:tc>
                  <a:txBody>
                    <a:bodyPr/>
                    <a:lstStyle/>
                    <a:p>
                      <a:r>
                        <a:rPr lang="en-US" dirty="0">
                          <a:solidFill>
                            <a:sysClr val="windowText" lastClr="000000"/>
                          </a:solidFill>
                        </a:rPr>
                        <a:t>6</a:t>
                      </a:r>
                    </a:p>
                  </a:txBody>
                  <a:tcPr>
                    <a:solidFill>
                      <a:schemeClr val="accent6">
                        <a:lumMod val="20000"/>
                        <a:lumOff val="80000"/>
                      </a:schemeClr>
                    </a:solidFill>
                  </a:tcPr>
                </a:tc>
                <a:tc>
                  <a:txBody>
                    <a:bodyPr/>
                    <a:lstStyle/>
                    <a:p>
                      <a:r>
                        <a:rPr lang="en-US" dirty="0">
                          <a:solidFill>
                            <a:sysClr val="windowText" lastClr="000000"/>
                          </a:solidFill>
                        </a:rPr>
                        <a:t>7</a:t>
                      </a:r>
                    </a:p>
                  </a:txBody>
                  <a:tcPr>
                    <a:solidFill>
                      <a:schemeClr val="accent6">
                        <a:lumMod val="20000"/>
                        <a:lumOff val="80000"/>
                      </a:schemeClr>
                    </a:solidFill>
                  </a:tcPr>
                </a:tc>
                <a:tc>
                  <a:txBody>
                    <a:bodyPr/>
                    <a:lstStyle/>
                    <a:p>
                      <a:r>
                        <a:rPr lang="en-US" dirty="0">
                          <a:solidFill>
                            <a:sysClr val="windowText" lastClr="000000"/>
                          </a:solidFill>
                        </a:rPr>
                        <a:t>8</a:t>
                      </a:r>
                    </a:p>
                  </a:txBody>
                  <a:tcPr>
                    <a:solidFill>
                      <a:schemeClr val="accent6">
                        <a:lumMod val="20000"/>
                        <a:lumOff val="80000"/>
                      </a:schemeClr>
                    </a:solidFill>
                  </a:tcPr>
                </a:tc>
                <a:extLst>
                  <a:ext uri="{0D108BD9-81ED-4DB2-BD59-A6C34878D82A}">
                    <a16:rowId xmlns:a16="http://schemas.microsoft.com/office/drawing/2014/main" val="2576198279"/>
                  </a:ext>
                </a:extLst>
              </a:tr>
            </a:tbl>
          </a:graphicData>
        </a:graphic>
      </p:graphicFrame>
      <p:sp>
        <p:nvSpPr>
          <p:cNvPr id="14" name="TextBox 13">
            <a:extLst>
              <a:ext uri="{FF2B5EF4-FFF2-40B4-BE49-F238E27FC236}">
                <a16:creationId xmlns:a16="http://schemas.microsoft.com/office/drawing/2014/main" id="{F4DDCA88-1565-3246-B743-E5C51154A9D8}"/>
              </a:ext>
            </a:extLst>
          </p:cNvPr>
          <p:cNvSpPr txBox="1"/>
          <p:nvPr/>
        </p:nvSpPr>
        <p:spPr>
          <a:xfrm>
            <a:off x="1625600" y="6123285"/>
            <a:ext cx="20523200" cy="74892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200" dirty="0">
                <a:solidFill>
                  <a:schemeClr val="tx2">
                    <a:lumMod val="75000"/>
                  </a:schemeClr>
                </a:solidFill>
                <a:latin typeface="Courier"/>
                <a:cs typeface="Courier"/>
              </a:rPr>
              <a:t>public static int </a:t>
            </a:r>
            <a:r>
              <a:rPr lang="en-US" sz="3200" dirty="0" err="1">
                <a:solidFill>
                  <a:schemeClr val="tx2">
                    <a:lumMod val="75000"/>
                  </a:schemeClr>
                </a:solidFill>
                <a:latin typeface="Courier"/>
                <a:cs typeface="Courier"/>
              </a:rPr>
              <a:t>binarySearch</a:t>
            </a:r>
            <a:r>
              <a:rPr lang="en-US" sz="3200" dirty="0">
                <a:solidFill>
                  <a:schemeClr val="tx2">
                    <a:lumMod val="75000"/>
                  </a:schemeClr>
                </a:solidFill>
                <a:latin typeface="Courier"/>
                <a:cs typeface="Courier"/>
              </a:rPr>
              <a:t> (int[] array, int n, int target) {</a:t>
            </a:r>
          </a:p>
          <a:p>
            <a:r>
              <a:rPr lang="en-US" sz="3200" dirty="0">
                <a:solidFill>
                  <a:schemeClr val="tx2">
                    <a:lumMod val="75000"/>
                  </a:schemeClr>
                </a:solidFill>
                <a:latin typeface="Courier"/>
                <a:cs typeface="Courier"/>
              </a:rPr>
              <a:t>	int left = 0, right = n - 1</a:t>
            </a:r>
          </a:p>
          <a:p>
            <a:r>
              <a:rPr lang="en-US" sz="3200" dirty="0">
                <a:solidFill>
                  <a:schemeClr val="tx2">
                    <a:lumMod val="75000"/>
                  </a:schemeClr>
                </a:solidFill>
                <a:latin typeface="Courier"/>
                <a:cs typeface="Courier"/>
              </a:rPr>
              <a:t>	while (left &lt;= right) {            </a:t>
            </a:r>
          </a:p>
          <a:p>
            <a:r>
              <a:rPr lang="en-US" sz="3200" dirty="0">
                <a:solidFill>
                  <a:schemeClr val="tx2">
                    <a:lumMod val="75000"/>
                  </a:schemeClr>
                </a:solidFill>
                <a:latin typeface="Courier"/>
                <a:cs typeface="Courier"/>
              </a:rPr>
              <a:t>		int mid = (left + right) / 2;</a:t>
            </a:r>
          </a:p>
          <a:p>
            <a:r>
              <a:rPr lang="en-US" sz="3200" dirty="0">
                <a:solidFill>
                  <a:schemeClr val="tx2">
                    <a:lumMod val="75000"/>
                  </a:schemeClr>
                </a:solidFill>
                <a:latin typeface="Courier"/>
                <a:cs typeface="Courier"/>
              </a:rPr>
              <a:t>		if (target == array[mid]) {</a:t>
            </a:r>
          </a:p>
          <a:p>
            <a:r>
              <a:rPr lang="en-US" sz="3200" dirty="0">
                <a:solidFill>
                  <a:schemeClr val="tx2">
                    <a:lumMod val="75000"/>
                  </a:schemeClr>
                </a:solidFill>
                <a:latin typeface="Courier"/>
                <a:cs typeface="Courier"/>
              </a:rPr>
              <a:t>			return mid; //position</a:t>
            </a:r>
          </a:p>
          <a:p>
            <a:r>
              <a:rPr lang="en-US" sz="3200" dirty="0">
                <a:solidFill>
                  <a:schemeClr val="tx2">
                    <a:lumMod val="75000"/>
                  </a:schemeClr>
                </a:solidFill>
                <a:latin typeface="Courier"/>
                <a:cs typeface="Courier"/>
              </a:rPr>
              <a:t>		}</a:t>
            </a:r>
          </a:p>
          <a:p>
            <a:r>
              <a:rPr lang="en-US" sz="3200" dirty="0">
                <a:solidFill>
                  <a:schemeClr val="tx2">
                    <a:lumMod val="75000"/>
                  </a:schemeClr>
                </a:solidFill>
                <a:latin typeface="Courier"/>
                <a:cs typeface="Courier"/>
              </a:rPr>
              <a:t>		if (target &lt; array[mid]) {</a:t>
            </a:r>
          </a:p>
          <a:p>
            <a:r>
              <a:rPr lang="en-US" sz="3200" dirty="0">
                <a:solidFill>
                  <a:schemeClr val="tx2">
                    <a:lumMod val="75000"/>
                  </a:schemeClr>
                </a:solidFill>
                <a:latin typeface="Courier"/>
                <a:cs typeface="Courier"/>
              </a:rPr>
              <a:t>			right = mid - 1;</a:t>
            </a:r>
          </a:p>
          <a:p>
            <a:r>
              <a:rPr lang="en-US" sz="3200" dirty="0">
                <a:solidFill>
                  <a:schemeClr val="tx2">
                    <a:lumMod val="75000"/>
                  </a:schemeClr>
                </a:solidFill>
                <a:latin typeface="Courier"/>
                <a:cs typeface="Courier"/>
              </a:rPr>
              <a:t>		} else {</a:t>
            </a:r>
          </a:p>
          <a:p>
            <a:r>
              <a:rPr lang="en-US" sz="3200" dirty="0">
                <a:solidFill>
                  <a:schemeClr val="tx2">
                    <a:lumMod val="75000"/>
                  </a:schemeClr>
                </a:solidFill>
                <a:latin typeface="Courier"/>
                <a:cs typeface="Courier"/>
              </a:rPr>
              <a:t>			left = mid + 1;</a:t>
            </a:r>
          </a:p>
          <a:p>
            <a:r>
              <a:rPr lang="en-US" sz="3200" dirty="0">
                <a:solidFill>
                  <a:schemeClr val="tx2">
                    <a:lumMod val="75000"/>
                  </a:schemeClr>
                </a:solidFill>
                <a:latin typeface="Courier"/>
                <a:cs typeface="Courier"/>
              </a:rPr>
              <a:t>		}</a:t>
            </a:r>
          </a:p>
          <a:p>
            <a:r>
              <a:rPr lang="en-US" sz="3200" dirty="0">
                <a:solidFill>
                  <a:schemeClr val="tx2">
                    <a:lumMod val="75000"/>
                  </a:schemeClr>
                </a:solidFill>
                <a:latin typeface="Courier"/>
                <a:cs typeface="Courier"/>
              </a:rPr>
              <a:t>	}</a:t>
            </a:r>
          </a:p>
          <a:p>
            <a:pPr lvl="1"/>
            <a:r>
              <a:rPr lang="en-US" sz="3200" dirty="0">
                <a:solidFill>
                  <a:schemeClr val="tx2">
                    <a:lumMod val="75000"/>
                  </a:schemeClr>
                </a:solidFill>
                <a:latin typeface="Courier"/>
                <a:cs typeface="Courier"/>
              </a:rPr>
              <a:t>return -1; //not found</a:t>
            </a:r>
          </a:p>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a:t>
            </a:r>
          </a:p>
        </p:txBody>
      </p:sp>
    </p:spTree>
    <p:extLst>
      <p:ext uri="{BB962C8B-B14F-4D97-AF65-F5344CB8AC3E}">
        <p14:creationId xmlns:p14="http://schemas.microsoft.com/office/powerpoint/2010/main" val="965537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4600" y="380808"/>
            <a:ext cx="20688300" cy="901700"/>
          </a:xfrm>
        </p:spPr>
        <p:txBody>
          <a:bodyPr/>
          <a:lstStyle/>
          <a:p>
            <a:r>
              <a:rPr lang="en-US" dirty="0"/>
              <a:t>Binary Search(non-recursive):    Efficiency Analysis –</a:t>
            </a:r>
            <a:r>
              <a:rPr lang="en-US" dirty="0">
                <a:solidFill>
                  <a:srgbClr val="C00000"/>
                </a:solidFill>
              </a:rPr>
              <a:t>looking for 17</a:t>
            </a:r>
          </a:p>
        </p:txBody>
      </p:sp>
      <p:sp>
        <p:nvSpPr>
          <p:cNvPr id="4" name="Footer Placeholder 3"/>
          <p:cNvSpPr>
            <a:spLocks noGrp="1"/>
          </p:cNvSpPr>
          <p:nvPr>
            <p:ph type="ftr" sz="quarter" idx="11"/>
          </p:nvPr>
        </p:nvSpPr>
        <p:spPr/>
        <p:txBody>
          <a:bodyPr/>
          <a:lstStyle/>
          <a:p>
            <a:r>
              <a:rPr lang="en-US"/>
              <a:t>CS111: Centeno-Trees</a:t>
            </a:r>
            <a:endParaRPr lang="en-US" dirty="0"/>
          </a:p>
        </p:txBody>
      </p:sp>
      <p:sp>
        <p:nvSpPr>
          <p:cNvPr id="5" name="Slide Number Placeholder 4"/>
          <p:cNvSpPr>
            <a:spLocks noGrp="1"/>
          </p:cNvSpPr>
          <p:nvPr>
            <p:ph type="sldNum" sz="quarter" idx="12"/>
          </p:nvPr>
        </p:nvSpPr>
        <p:spPr>
          <a:xfrm>
            <a:off x="23704618" y="13066304"/>
            <a:ext cx="384721" cy="436017"/>
          </a:xfrm>
        </p:spPr>
        <p:txBody>
          <a:bodyPr/>
          <a:lstStyle/>
          <a:p>
            <a:fld id="{A4EAD70E-8058-2045-8876-F3F18BAC1751}" type="slidenum">
              <a:rPr lang="en-US" smtClean="0"/>
              <a:t>26</a:t>
            </a:fld>
            <a:endParaRPr lang="en-US"/>
          </a:p>
        </p:txBody>
      </p:sp>
      <p:graphicFrame>
        <p:nvGraphicFramePr>
          <p:cNvPr id="9" name="Table 8">
            <a:extLst>
              <a:ext uri="{FF2B5EF4-FFF2-40B4-BE49-F238E27FC236}">
                <a16:creationId xmlns:a16="http://schemas.microsoft.com/office/drawing/2014/main" id="{99073883-2389-EA4B-AB29-4C4FFC7253B5}"/>
              </a:ext>
            </a:extLst>
          </p:cNvPr>
          <p:cNvGraphicFramePr>
            <a:graphicFrameLocks noGrp="1"/>
          </p:cNvGraphicFramePr>
          <p:nvPr>
            <p:extLst/>
          </p:nvPr>
        </p:nvGraphicFramePr>
        <p:xfrm>
          <a:off x="2438400" y="2048933"/>
          <a:ext cx="16256000" cy="2421467"/>
        </p:xfrm>
        <a:graphic>
          <a:graphicData uri="http://schemas.openxmlformats.org/drawingml/2006/table">
            <a:tbl>
              <a:tblPr firstRow="1" bandRow="1">
                <a:tableStyleId>{5940675A-B579-460E-94D1-54222C63F5DA}</a:tableStyleId>
              </a:tblPr>
              <a:tblGrid>
                <a:gridCol w="3251200">
                  <a:extLst>
                    <a:ext uri="{9D8B030D-6E8A-4147-A177-3AD203B41FA5}">
                      <a16:colId xmlns:a16="http://schemas.microsoft.com/office/drawing/2014/main" val="3751649838"/>
                    </a:ext>
                  </a:extLst>
                </a:gridCol>
                <a:gridCol w="3251200">
                  <a:extLst>
                    <a:ext uri="{9D8B030D-6E8A-4147-A177-3AD203B41FA5}">
                      <a16:colId xmlns:a16="http://schemas.microsoft.com/office/drawing/2014/main" val="346601796"/>
                    </a:ext>
                  </a:extLst>
                </a:gridCol>
                <a:gridCol w="3251200">
                  <a:extLst>
                    <a:ext uri="{9D8B030D-6E8A-4147-A177-3AD203B41FA5}">
                      <a16:colId xmlns:a16="http://schemas.microsoft.com/office/drawing/2014/main" val="1156929084"/>
                    </a:ext>
                  </a:extLst>
                </a:gridCol>
                <a:gridCol w="3251200">
                  <a:extLst>
                    <a:ext uri="{9D8B030D-6E8A-4147-A177-3AD203B41FA5}">
                      <a16:colId xmlns:a16="http://schemas.microsoft.com/office/drawing/2014/main" val="2081391965"/>
                    </a:ext>
                  </a:extLst>
                </a:gridCol>
                <a:gridCol w="3251200">
                  <a:extLst>
                    <a:ext uri="{9D8B030D-6E8A-4147-A177-3AD203B41FA5}">
                      <a16:colId xmlns:a16="http://schemas.microsoft.com/office/drawing/2014/main" val="3312626382"/>
                    </a:ext>
                  </a:extLst>
                </a:gridCol>
              </a:tblGrid>
              <a:tr h="618067">
                <a:tc>
                  <a:txBody>
                    <a:bodyPr/>
                    <a:lstStyle/>
                    <a:p>
                      <a:r>
                        <a:rPr lang="en-US" dirty="0"/>
                        <a:t>Iteration</a:t>
                      </a:r>
                    </a:p>
                  </a:txBody>
                  <a:tcPr/>
                </a:tc>
                <a:tc>
                  <a:txBody>
                    <a:bodyPr/>
                    <a:lstStyle/>
                    <a:p>
                      <a:r>
                        <a:rPr lang="en-US" dirty="0"/>
                        <a:t>Left</a:t>
                      </a:r>
                    </a:p>
                  </a:txBody>
                  <a:tcPr/>
                </a:tc>
                <a:tc>
                  <a:txBody>
                    <a:bodyPr/>
                    <a:lstStyle/>
                    <a:p>
                      <a:r>
                        <a:rPr lang="en-US" dirty="0"/>
                        <a:t>Right</a:t>
                      </a:r>
                    </a:p>
                  </a:txBody>
                  <a:tcPr/>
                </a:tc>
                <a:tc>
                  <a:txBody>
                    <a:bodyPr/>
                    <a:lstStyle/>
                    <a:p>
                      <a:r>
                        <a:rPr lang="en-US" dirty="0"/>
                        <a:t>Middle</a:t>
                      </a:r>
                    </a:p>
                  </a:txBody>
                  <a:tcPr/>
                </a:tc>
                <a:tc>
                  <a:txBody>
                    <a:bodyPr/>
                    <a:lstStyle/>
                    <a:p>
                      <a:r>
                        <a:rPr lang="en-US" dirty="0"/>
                        <a:t>array </a:t>
                      </a:r>
                      <a:r>
                        <a:rPr lang="en-US" dirty="0" err="1"/>
                        <a:t>elt</a:t>
                      </a:r>
                      <a:r>
                        <a:rPr lang="en-US" dirty="0"/>
                        <a:t> comparisons</a:t>
                      </a:r>
                    </a:p>
                  </a:txBody>
                  <a:tcPr/>
                </a:tc>
                <a:extLst>
                  <a:ext uri="{0D108BD9-81ED-4DB2-BD59-A6C34878D82A}">
                    <a16:rowId xmlns:a16="http://schemas.microsoft.com/office/drawing/2014/main" val="3324117996"/>
                  </a:ext>
                </a:extLst>
              </a:tr>
              <a:tr h="370840">
                <a:tc>
                  <a:txBody>
                    <a:bodyPr/>
                    <a:lstStyle/>
                    <a:p>
                      <a:r>
                        <a:rPr lang="en-US" b="1" dirty="0"/>
                        <a:t>1</a:t>
                      </a:r>
                    </a:p>
                  </a:txBody>
                  <a:tcPr/>
                </a:tc>
                <a:tc>
                  <a:txBody>
                    <a:bodyPr/>
                    <a:lstStyle/>
                    <a:p>
                      <a:r>
                        <a:rPr lang="en-US" b="1" dirty="0"/>
                        <a:t>0</a:t>
                      </a:r>
                    </a:p>
                  </a:txBody>
                  <a:tcPr/>
                </a:tc>
                <a:tc>
                  <a:txBody>
                    <a:bodyPr/>
                    <a:lstStyle/>
                    <a:p>
                      <a:r>
                        <a:rPr lang="en-US" b="1" dirty="0"/>
                        <a:t>8</a:t>
                      </a:r>
                    </a:p>
                  </a:txBody>
                  <a:tcPr/>
                </a:tc>
                <a:tc>
                  <a:txBody>
                    <a:bodyPr/>
                    <a:lstStyle/>
                    <a:p>
                      <a:r>
                        <a:rPr lang="en-US" b="1" dirty="0"/>
                        <a:t>4</a:t>
                      </a:r>
                    </a:p>
                  </a:txBody>
                  <a:tcPr/>
                </a:tc>
                <a:tc>
                  <a:txBody>
                    <a:bodyPr/>
                    <a:lstStyle/>
                    <a:p>
                      <a:r>
                        <a:rPr lang="en-US" b="1" dirty="0"/>
                        <a:t>1+1</a:t>
                      </a:r>
                    </a:p>
                  </a:txBody>
                  <a:tcPr/>
                </a:tc>
                <a:extLst>
                  <a:ext uri="{0D108BD9-81ED-4DB2-BD59-A6C34878D82A}">
                    <a16:rowId xmlns:a16="http://schemas.microsoft.com/office/drawing/2014/main" val="1051123803"/>
                  </a:ext>
                </a:extLst>
              </a:tr>
              <a:tr h="462280">
                <a:tc>
                  <a:txBody>
                    <a:bodyPr/>
                    <a:lstStyle/>
                    <a:p>
                      <a:r>
                        <a:rPr lang="en-US" b="1" dirty="0"/>
                        <a:t>2</a:t>
                      </a:r>
                    </a:p>
                  </a:txBody>
                  <a:tcPr/>
                </a:tc>
                <a:tc>
                  <a:txBody>
                    <a:bodyPr/>
                    <a:lstStyle/>
                    <a:p>
                      <a:r>
                        <a:rPr lang="en-US" b="1" dirty="0"/>
                        <a:t>0</a:t>
                      </a:r>
                    </a:p>
                  </a:txBody>
                  <a:tcPr/>
                </a:tc>
                <a:tc>
                  <a:txBody>
                    <a:bodyPr/>
                    <a:lstStyle/>
                    <a:p>
                      <a:r>
                        <a:rPr lang="en-US" b="1" dirty="0"/>
                        <a:t>3</a:t>
                      </a:r>
                    </a:p>
                  </a:txBody>
                  <a:tcPr/>
                </a:tc>
                <a:tc>
                  <a:txBody>
                    <a:bodyPr/>
                    <a:lstStyle/>
                    <a:p>
                      <a:r>
                        <a:rPr lang="en-US" b="1" dirty="0"/>
                        <a:t>1</a:t>
                      </a:r>
                    </a:p>
                  </a:txBody>
                  <a:tcPr/>
                </a:tc>
                <a:tc>
                  <a:txBody>
                    <a:bodyPr/>
                    <a:lstStyle/>
                    <a:p>
                      <a:r>
                        <a:rPr lang="en-US" b="1" dirty="0"/>
                        <a:t>1+ 1</a:t>
                      </a:r>
                    </a:p>
                  </a:txBody>
                  <a:tcPr/>
                </a:tc>
                <a:extLst>
                  <a:ext uri="{0D108BD9-81ED-4DB2-BD59-A6C34878D82A}">
                    <a16:rowId xmlns:a16="http://schemas.microsoft.com/office/drawing/2014/main" val="636105816"/>
                  </a:ext>
                </a:extLst>
              </a:tr>
              <a:tr h="370840">
                <a:tc>
                  <a:txBody>
                    <a:bodyPr/>
                    <a:lstStyle/>
                    <a:p>
                      <a:r>
                        <a:rPr lang="en-US" dirty="0"/>
                        <a:t>3</a:t>
                      </a:r>
                    </a:p>
                  </a:txBody>
                  <a:tcPr/>
                </a:tc>
                <a:tc>
                  <a:txBody>
                    <a:bodyPr/>
                    <a:lstStyle/>
                    <a:p>
                      <a:r>
                        <a:rPr lang="en-US" b="1" dirty="0"/>
                        <a:t>2</a:t>
                      </a:r>
                    </a:p>
                  </a:txBody>
                  <a:tcPr/>
                </a:tc>
                <a:tc>
                  <a:txBody>
                    <a:bodyPr/>
                    <a:lstStyle/>
                    <a:p>
                      <a:r>
                        <a:rPr lang="en-US" b="1" dirty="0"/>
                        <a:t>3</a:t>
                      </a:r>
                    </a:p>
                  </a:txBody>
                  <a:tcPr/>
                </a:tc>
                <a:tc>
                  <a:txBody>
                    <a:bodyPr/>
                    <a:lstStyle/>
                    <a:p>
                      <a:r>
                        <a:rPr lang="en-US" b="1" dirty="0"/>
                        <a:t>2</a:t>
                      </a:r>
                    </a:p>
                  </a:txBody>
                  <a:tcPr/>
                </a:tc>
                <a:tc>
                  <a:txBody>
                    <a:bodyPr/>
                    <a:lstStyle/>
                    <a:p>
                      <a:r>
                        <a:rPr lang="en-US" dirty="0"/>
                        <a:t>1 </a:t>
                      </a:r>
                    </a:p>
                  </a:txBody>
                  <a:tcPr/>
                </a:tc>
                <a:extLst>
                  <a:ext uri="{0D108BD9-81ED-4DB2-BD59-A6C34878D82A}">
                    <a16:rowId xmlns:a16="http://schemas.microsoft.com/office/drawing/2014/main" val="1215303703"/>
                  </a:ext>
                </a:extLst>
              </a:tr>
              <a:tr h="370840">
                <a:tc>
                  <a:txBody>
                    <a:bodyPr/>
                    <a:lstStyle/>
                    <a:p>
                      <a:r>
                        <a:rPr lang="en-US" dirty="0"/>
                        <a:t>4-</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024359260"/>
                  </a:ext>
                </a:extLst>
              </a:tr>
            </a:tbl>
          </a:graphicData>
        </a:graphic>
      </p:graphicFrame>
      <p:graphicFrame>
        <p:nvGraphicFramePr>
          <p:cNvPr id="10" name="Table 9">
            <a:extLst>
              <a:ext uri="{FF2B5EF4-FFF2-40B4-BE49-F238E27FC236}">
                <a16:creationId xmlns:a16="http://schemas.microsoft.com/office/drawing/2014/main" id="{746C613E-6078-7544-81C5-93DC9E77B4AB}"/>
              </a:ext>
            </a:extLst>
          </p:cNvPr>
          <p:cNvGraphicFramePr>
            <a:graphicFrameLocks noGrp="1"/>
          </p:cNvGraphicFramePr>
          <p:nvPr/>
        </p:nvGraphicFramePr>
        <p:xfrm>
          <a:off x="2438400" y="4817533"/>
          <a:ext cx="16255998" cy="1039707"/>
        </p:xfrm>
        <a:graphic>
          <a:graphicData uri="http://schemas.openxmlformats.org/drawingml/2006/table">
            <a:tbl>
              <a:tblPr firstRow="1" bandRow="1">
                <a:tableStyleId>{638B1855-1B75-4FBE-930C-398BA8C253C6}</a:tableStyleId>
              </a:tblPr>
              <a:tblGrid>
                <a:gridCol w="1806222">
                  <a:extLst>
                    <a:ext uri="{9D8B030D-6E8A-4147-A177-3AD203B41FA5}">
                      <a16:colId xmlns:a16="http://schemas.microsoft.com/office/drawing/2014/main" val="2550564983"/>
                    </a:ext>
                  </a:extLst>
                </a:gridCol>
                <a:gridCol w="1806222">
                  <a:extLst>
                    <a:ext uri="{9D8B030D-6E8A-4147-A177-3AD203B41FA5}">
                      <a16:colId xmlns:a16="http://schemas.microsoft.com/office/drawing/2014/main" val="633400701"/>
                    </a:ext>
                  </a:extLst>
                </a:gridCol>
                <a:gridCol w="1806222">
                  <a:extLst>
                    <a:ext uri="{9D8B030D-6E8A-4147-A177-3AD203B41FA5}">
                      <a16:colId xmlns:a16="http://schemas.microsoft.com/office/drawing/2014/main" val="2404078226"/>
                    </a:ext>
                  </a:extLst>
                </a:gridCol>
                <a:gridCol w="1806222">
                  <a:extLst>
                    <a:ext uri="{9D8B030D-6E8A-4147-A177-3AD203B41FA5}">
                      <a16:colId xmlns:a16="http://schemas.microsoft.com/office/drawing/2014/main" val="1337777397"/>
                    </a:ext>
                  </a:extLst>
                </a:gridCol>
                <a:gridCol w="1806222">
                  <a:extLst>
                    <a:ext uri="{9D8B030D-6E8A-4147-A177-3AD203B41FA5}">
                      <a16:colId xmlns:a16="http://schemas.microsoft.com/office/drawing/2014/main" val="1974717174"/>
                    </a:ext>
                  </a:extLst>
                </a:gridCol>
                <a:gridCol w="1806222">
                  <a:extLst>
                    <a:ext uri="{9D8B030D-6E8A-4147-A177-3AD203B41FA5}">
                      <a16:colId xmlns:a16="http://schemas.microsoft.com/office/drawing/2014/main" val="1619322474"/>
                    </a:ext>
                  </a:extLst>
                </a:gridCol>
                <a:gridCol w="1806222">
                  <a:extLst>
                    <a:ext uri="{9D8B030D-6E8A-4147-A177-3AD203B41FA5}">
                      <a16:colId xmlns:a16="http://schemas.microsoft.com/office/drawing/2014/main" val="3750118662"/>
                    </a:ext>
                  </a:extLst>
                </a:gridCol>
                <a:gridCol w="1806222">
                  <a:extLst>
                    <a:ext uri="{9D8B030D-6E8A-4147-A177-3AD203B41FA5}">
                      <a16:colId xmlns:a16="http://schemas.microsoft.com/office/drawing/2014/main" val="3974531412"/>
                    </a:ext>
                  </a:extLst>
                </a:gridCol>
                <a:gridCol w="1806222">
                  <a:extLst>
                    <a:ext uri="{9D8B030D-6E8A-4147-A177-3AD203B41FA5}">
                      <a16:colId xmlns:a16="http://schemas.microsoft.com/office/drawing/2014/main" val="414513505"/>
                    </a:ext>
                  </a:extLst>
                </a:gridCol>
              </a:tblGrid>
              <a:tr h="592667">
                <a:tc>
                  <a:txBody>
                    <a:bodyPr/>
                    <a:lstStyle/>
                    <a:p>
                      <a:r>
                        <a:rPr lang="en-US" sz="2400" dirty="0">
                          <a:solidFill>
                            <a:sysClr val="windowText" lastClr="000000"/>
                          </a:solidFill>
                        </a:rPr>
                        <a:t>2</a:t>
                      </a:r>
                    </a:p>
                  </a:txBody>
                  <a:tcPr>
                    <a:solidFill>
                      <a:schemeClr val="accent6">
                        <a:lumMod val="20000"/>
                        <a:lumOff val="80000"/>
                      </a:schemeClr>
                    </a:solidFill>
                  </a:tcPr>
                </a:tc>
                <a:tc>
                  <a:txBody>
                    <a:bodyPr/>
                    <a:lstStyle/>
                    <a:p>
                      <a:r>
                        <a:rPr lang="en-US" sz="2400" dirty="0">
                          <a:solidFill>
                            <a:sysClr val="windowText" lastClr="000000"/>
                          </a:solidFill>
                        </a:rPr>
                        <a:t>5</a:t>
                      </a:r>
                    </a:p>
                  </a:txBody>
                  <a:tcPr>
                    <a:solidFill>
                      <a:schemeClr val="accent6">
                        <a:lumMod val="20000"/>
                        <a:lumOff val="80000"/>
                      </a:schemeClr>
                    </a:solidFill>
                  </a:tcPr>
                </a:tc>
                <a:tc>
                  <a:txBody>
                    <a:bodyPr/>
                    <a:lstStyle/>
                    <a:p>
                      <a:r>
                        <a:rPr lang="en-US" sz="2400" dirty="0">
                          <a:solidFill>
                            <a:sysClr val="windowText" lastClr="000000"/>
                          </a:solidFill>
                        </a:rPr>
                        <a:t>17</a:t>
                      </a:r>
                    </a:p>
                  </a:txBody>
                  <a:tcPr>
                    <a:solidFill>
                      <a:schemeClr val="accent6">
                        <a:lumMod val="20000"/>
                        <a:lumOff val="80000"/>
                      </a:schemeClr>
                    </a:solidFill>
                  </a:tcPr>
                </a:tc>
                <a:tc>
                  <a:txBody>
                    <a:bodyPr/>
                    <a:lstStyle/>
                    <a:p>
                      <a:r>
                        <a:rPr lang="en-US" sz="2400" dirty="0">
                          <a:solidFill>
                            <a:sysClr val="windowText" lastClr="000000"/>
                          </a:solidFill>
                        </a:rPr>
                        <a:t>23</a:t>
                      </a:r>
                    </a:p>
                  </a:txBody>
                  <a:tcPr>
                    <a:solidFill>
                      <a:schemeClr val="accent6">
                        <a:lumMod val="20000"/>
                        <a:lumOff val="80000"/>
                      </a:schemeClr>
                    </a:solidFill>
                  </a:tcPr>
                </a:tc>
                <a:tc>
                  <a:txBody>
                    <a:bodyPr/>
                    <a:lstStyle/>
                    <a:p>
                      <a:r>
                        <a:rPr lang="en-US" sz="2400" dirty="0">
                          <a:solidFill>
                            <a:sysClr val="windowText" lastClr="000000"/>
                          </a:solidFill>
                        </a:rPr>
                        <a:t>34</a:t>
                      </a:r>
                    </a:p>
                  </a:txBody>
                  <a:tcPr>
                    <a:solidFill>
                      <a:schemeClr val="accent6">
                        <a:lumMod val="20000"/>
                        <a:lumOff val="80000"/>
                      </a:schemeClr>
                    </a:solidFill>
                  </a:tcPr>
                </a:tc>
                <a:tc>
                  <a:txBody>
                    <a:bodyPr/>
                    <a:lstStyle/>
                    <a:p>
                      <a:r>
                        <a:rPr lang="en-US" sz="2400" dirty="0">
                          <a:solidFill>
                            <a:sysClr val="windowText" lastClr="000000"/>
                          </a:solidFill>
                        </a:rPr>
                        <a:t>67</a:t>
                      </a:r>
                    </a:p>
                  </a:txBody>
                  <a:tcPr>
                    <a:solidFill>
                      <a:schemeClr val="accent6">
                        <a:lumMod val="20000"/>
                        <a:lumOff val="80000"/>
                      </a:schemeClr>
                    </a:solidFill>
                  </a:tcPr>
                </a:tc>
                <a:tc>
                  <a:txBody>
                    <a:bodyPr/>
                    <a:lstStyle/>
                    <a:p>
                      <a:r>
                        <a:rPr lang="en-US" sz="2400" dirty="0">
                          <a:solidFill>
                            <a:sysClr val="windowText" lastClr="000000"/>
                          </a:solidFill>
                        </a:rPr>
                        <a:t>78</a:t>
                      </a:r>
                    </a:p>
                  </a:txBody>
                  <a:tcPr>
                    <a:solidFill>
                      <a:schemeClr val="accent6">
                        <a:lumMod val="20000"/>
                        <a:lumOff val="80000"/>
                      </a:schemeClr>
                    </a:solidFill>
                  </a:tcPr>
                </a:tc>
                <a:tc>
                  <a:txBody>
                    <a:bodyPr/>
                    <a:lstStyle/>
                    <a:p>
                      <a:r>
                        <a:rPr lang="en-US" sz="2400" dirty="0">
                          <a:solidFill>
                            <a:sysClr val="windowText" lastClr="000000"/>
                          </a:solidFill>
                        </a:rPr>
                        <a:t>89</a:t>
                      </a:r>
                    </a:p>
                  </a:txBody>
                  <a:tcPr>
                    <a:solidFill>
                      <a:schemeClr val="accent6">
                        <a:lumMod val="20000"/>
                        <a:lumOff val="80000"/>
                      </a:schemeClr>
                    </a:solidFill>
                  </a:tcPr>
                </a:tc>
                <a:tc>
                  <a:txBody>
                    <a:bodyPr/>
                    <a:lstStyle/>
                    <a:p>
                      <a:r>
                        <a:rPr lang="en-US" sz="2400" dirty="0">
                          <a:solidFill>
                            <a:sysClr val="windowText" lastClr="000000"/>
                          </a:solidFill>
                        </a:rPr>
                        <a:t>91</a:t>
                      </a:r>
                    </a:p>
                  </a:txBody>
                  <a:tcPr>
                    <a:solidFill>
                      <a:schemeClr val="accent6">
                        <a:lumMod val="20000"/>
                        <a:lumOff val="80000"/>
                      </a:schemeClr>
                    </a:solidFill>
                  </a:tcPr>
                </a:tc>
                <a:extLst>
                  <a:ext uri="{0D108BD9-81ED-4DB2-BD59-A6C34878D82A}">
                    <a16:rowId xmlns:a16="http://schemas.microsoft.com/office/drawing/2014/main" val="1403430805"/>
                  </a:ext>
                </a:extLst>
              </a:tr>
              <a:tr h="370840">
                <a:tc>
                  <a:txBody>
                    <a:bodyPr/>
                    <a:lstStyle/>
                    <a:p>
                      <a:r>
                        <a:rPr lang="en-US" dirty="0">
                          <a:solidFill>
                            <a:sysClr val="windowText" lastClr="000000"/>
                          </a:solidFill>
                        </a:rPr>
                        <a:t>0</a:t>
                      </a:r>
                    </a:p>
                  </a:txBody>
                  <a:tcPr>
                    <a:solidFill>
                      <a:schemeClr val="accent6">
                        <a:lumMod val="20000"/>
                        <a:lumOff val="80000"/>
                      </a:schemeClr>
                    </a:solidFill>
                  </a:tcPr>
                </a:tc>
                <a:tc>
                  <a:txBody>
                    <a:bodyPr/>
                    <a:lstStyle/>
                    <a:p>
                      <a:r>
                        <a:rPr lang="en-US" dirty="0">
                          <a:solidFill>
                            <a:sysClr val="windowText" lastClr="000000"/>
                          </a:solidFill>
                        </a:rPr>
                        <a:t>1</a:t>
                      </a:r>
                    </a:p>
                  </a:txBody>
                  <a:tcPr>
                    <a:solidFill>
                      <a:schemeClr val="accent6">
                        <a:lumMod val="20000"/>
                        <a:lumOff val="80000"/>
                      </a:schemeClr>
                    </a:solidFill>
                  </a:tcPr>
                </a:tc>
                <a:tc>
                  <a:txBody>
                    <a:bodyPr/>
                    <a:lstStyle/>
                    <a:p>
                      <a:r>
                        <a:rPr lang="en-US" dirty="0">
                          <a:solidFill>
                            <a:sysClr val="windowText" lastClr="000000"/>
                          </a:solidFill>
                        </a:rPr>
                        <a:t>2</a:t>
                      </a:r>
                    </a:p>
                  </a:txBody>
                  <a:tcPr>
                    <a:solidFill>
                      <a:schemeClr val="accent6">
                        <a:lumMod val="20000"/>
                        <a:lumOff val="80000"/>
                      </a:schemeClr>
                    </a:solidFill>
                  </a:tcPr>
                </a:tc>
                <a:tc>
                  <a:txBody>
                    <a:bodyPr/>
                    <a:lstStyle/>
                    <a:p>
                      <a:r>
                        <a:rPr lang="en-US" dirty="0">
                          <a:solidFill>
                            <a:sysClr val="windowText" lastClr="000000"/>
                          </a:solidFill>
                        </a:rPr>
                        <a:t>3</a:t>
                      </a:r>
                    </a:p>
                  </a:txBody>
                  <a:tcPr>
                    <a:solidFill>
                      <a:schemeClr val="accent6">
                        <a:lumMod val="20000"/>
                        <a:lumOff val="80000"/>
                      </a:schemeClr>
                    </a:solidFill>
                  </a:tcPr>
                </a:tc>
                <a:tc>
                  <a:txBody>
                    <a:bodyPr/>
                    <a:lstStyle/>
                    <a:p>
                      <a:r>
                        <a:rPr lang="en-US" dirty="0">
                          <a:solidFill>
                            <a:sysClr val="windowText" lastClr="000000"/>
                          </a:solidFill>
                        </a:rPr>
                        <a:t>4</a:t>
                      </a:r>
                    </a:p>
                  </a:txBody>
                  <a:tcPr>
                    <a:solidFill>
                      <a:schemeClr val="accent6">
                        <a:lumMod val="20000"/>
                        <a:lumOff val="80000"/>
                      </a:schemeClr>
                    </a:solidFill>
                  </a:tcPr>
                </a:tc>
                <a:tc>
                  <a:txBody>
                    <a:bodyPr/>
                    <a:lstStyle/>
                    <a:p>
                      <a:r>
                        <a:rPr lang="en-US" dirty="0">
                          <a:solidFill>
                            <a:sysClr val="windowText" lastClr="000000"/>
                          </a:solidFill>
                        </a:rPr>
                        <a:t>5</a:t>
                      </a:r>
                    </a:p>
                  </a:txBody>
                  <a:tcPr>
                    <a:solidFill>
                      <a:schemeClr val="accent6">
                        <a:lumMod val="20000"/>
                        <a:lumOff val="80000"/>
                      </a:schemeClr>
                    </a:solidFill>
                  </a:tcPr>
                </a:tc>
                <a:tc>
                  <a:txBody>
                    <a:bodyPr/>
                    <a:lstStyle/>
                    <a:p>
                      <a:r>
                        <a:rPr lang="en-US" dirty="0">
                          <a:solidFill>
                            <a:sysClr val="windowText" lastClr="000000"/>
                          </a:solidFill>
                        </a:rPr>
                        <a:t>6</a:t>
                      </a:r>
                    </a:p>
                  </a:txBody>
                  <a:tcPr>
                    <a:solidFill>
                      <a:schemeClr val="accent6">
                        <a:lumMod val="20000"/>
                        <a:lumOff val="80000"/>
                      </a:schemeClr>
                    </a:solidFill>
                  </a:tcPr>
                </a:tc>
                <a:tc>
                  <a:txBody>
                    <a:bodyPr/>
                    <a:lstStyle/>
                    <a:p>
                      <a:r>
                        <a:rPr lang="en-US" dirty="0">
                          <a:solidFill>
                            <a:sysClr val="windowText" lastClr="000000"/>
                          </a:solidFill>
                        </a:rPr>
                        <a:t>7</a:t>
                      </a:r>
                    </a:p>
                  </a:txBody>
                  <a:tcPr>
                    <a:solidFill>
                      <a:schemeClr val="accent6">
                        <a:lumMod val="20000"/>
                        <a:lumOff val="80000"/>
                      </a:schemeClr>
                    </a:solidFill>
                  </a:tcPr>
                </a:tc>
                <a:tc>
                  <a:txBody>
                    <a:bodyPr/>
                    <a:lstStyle/>
                    <a:p>
                      <a:r>
                        <a:rPr lang="en-US" dirty="0">
                          <a:solidFill>
                            <a:sysClr val="windowText" lastClr="000000"/>
                          </a:solidFill>
                        </a:rPr>
                        <a:t>8</a:t>
                      </a:r>
                    </a:p>
                  </a:txBody>
                  <a:tcPr>
                    <a:solidFill>
                      <a:schemeClr val="accent6">
                        <a:lumMod val="20000"/>
                        <a:lumOff val="80000"/>
                      </a:schemeClr>
                    </a:solidFill>
                  </a:tcPr>
                </a:tc>
                <a:extLst>
                  <a:ext uri="{0D108BD9-81ED-4DB2-BD59-A6C34878D82A}">
                    <a16:rowId xmlns:a16="http://schemas.microsoft.com/office/drawing/2014/main" val="2576198279"/>
                  </a:ext>
                </a:extLst>
              </a:tr>
            </a:tbl>
          </a:graphicData>
        </a:graphic>
      </p:graphicFrame>
      <p:sp>
        <p:nvSpPr>
          <p:cNvPr id="14" name="TextBox 13">
            <a:extLst>
              <a:ext uri="{FF2B5EF4-FFF2-40B4-BE49-F238E27FC236}">
                <a16:creationId xmlns:a16="http://schemas.microsoft.com/office/drawing/2014/main" id="{F4DDCA88-1565-3246-B743-E5C51154A9D8}"/>
              </a:ext>
            </a:extLst>
          </p:cNvPr>
          <p:cNvSpPr txBox="1"/>
          <p:nvPr/>
        </p:nvSpPr>
        <p:spPr>
          <a:xfrm>
            <a:off x="1625600" y="6123285"/>
            <a:ext cx="20523200" cy="74892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200" dirty="0">
                <a:solidFill>
                  <a:schemeClr val="tx2">
                    <a:lumMod val="75000"/>
                  </a:schemeClr>
                </a:solidFill>
                <a:latin typeface="Courier"/>
                <a:cs typeface="Courier"/>
              </a:rPr>
              <a:t>public static int </a:t>
            </a:r>
            <a:r>
              <a:rPr lang="en-US" sz="3200" dirty="0" err="1">
                <a:solidFill>
                  <a:schemeClr val="tx2">
                    <a:lumMod val="75000"/>
                  </a:schemeClr>
                </a:solidFill>
                <a:latin typeface="Courier"/>
                <a:cs typeface="Courier"/>
              </a:rPr>
              <a:t>binarySearch</a:t>
            </a:r>
            <a:r>
              <a:rPr lang="en-US" sz="3200" dirty="0">
                <a:solidFill>
                  <a:schemeClr val="tx2">
                    <a:lumMod val="75000"/>
                  </a:schemeClr>
                </a:solidFill>
                <a:latin typeface="Courier"/>
                <a:cs typeface="Courier"/>
              </a:rPr>
              <a:t> (int[] array, int n, int target) {</a:t>
            </a:r>
          </a:p>
          <a:p>
            <a:r>
              <a:rPr lang="en-US" sz="3200" dirty="0">
                <a:solidFill>
                  <a:schemeClr val="tx2">
                    <a:lumMod val="75000"/>
                  </a:schemeClr>
                </a:solidFill>
                <a:latin typeface="Courier"/>
                <a:cs typeface="Courier"/>
              </a:rPr>
              <a:t>	int left = 0, right = n - 1</a:t>
            </a:r>
          </a:p>
          <a:p>
            <a:r>
              <a:rPr lang="en-US" sz="3200" dirty="0">
                <a:solidFill>
                  <a:schemeClr val="tx2">
                    <a:lumMod val="75000"/>
                  </a:schemeClr>
                </a:solidFill>
                <a:latin typeface="Courier"/>
                <a:cs typeface="Courier"/>
              </a:rPr>
              <a:t>	while (left &lt;= right) {            </a:t>
            </a:r>
          </a:p>
          <a:p>
            <a:r>
              <a:rPr lang="en-US" sz="3200" dirty="0">
                <a:solidFill>
                  <a:schemeClr val="tx2">
                    <a:lumMod val="75000"/>
                  </a:schemeClr>
                </a:solidFill>
                <a:latin typeface="Courier"/>
                <a:cs typeface="Courier"/>
              </a:rPr>
              <a:t>		int mid = (left + right) / 2;</a:t>
            </a:r>
          </a:p>
          <a:p>
            <a:r>
              <a:rPr lang="en-US" sz="3200" dirty="0">
                <a:solidFill>
                  <a:schemeClr val="tx2">
                    <a:lumMod val="75000"/>
                  </a:schemeClr>
                </a:solidFill>
                <a:latin typeface="Courier"/>
                <a:cs typeface="Courier"/>
              </a:rPr>
              <a:t>		if (target == array[mid]) {</a:t>
            </a:r>
          </a:p>
          <a:p>
            <a:r>
              <a:rPr lang="en-US" sz="3200" dirty="0">
                <a:solidFill>
                  <a:schemeClr val="tx2">
                    <a:lumMod val="75000"/>
                  </a:schemeClr>
                </a:solidFill>
                <a:latin typeface="Courier"/>
                <a:cs typeface="Courier"/>
              </a:rPr>
              <a:t>			return mid; //position</a:t>
            </a:r>
          </a:p>
          <a:p>
            <a:r>
              <a:rPr lang="en-US" sz="3200" dirty="0">
                <a:solidFill>
                  <a:schemeClr val="tx2">
                    <a:lumMod val="75000"/>
                  </a:schemeClr>
                </a:solidFill>
                <a:latin typeface="Courier"/>
                <a:cs typeface="Courier"/>
              </a:rPr>
              <a:t>		}</a:t>
            </a:r>
          </a:p>
          <a:p>
            <a:r>
              <a:rPr lang="en-US" sz="3200" dirty="0">
                <a:solidFill>
                  <a:schemeClr val="tx2">
                    <a:lumMod val="75000"/>
                  </a:schemeClr>
                </a:solidFill>
                <a:latin typeface="Courier"/>
                <a:cs typeface="Courier"/>
              </a:rPr>
              <a:t>		if (target &lt; array[mid]) {</a:t>
            </a:r>
          </a:p>
          <a:p>
            <a:r>
              <a:rPr lang="en-US" sz="3200" dirty="0">
                <a:solidFill>
                  <a:schemeClr val="tx2">
                    <a:lumMod val="75000"/>
                  </a:schemeClr>
                </a:solidFill>
                <a:latin typeface="Courier"/>
                <a:cs typeface="Courier"/>
              </a:rPr>
              <a:t>			right = mid - 1;</a:t>
            </a:r>
          </a:p>
          <a:p>
            <a:r>
              <a:rPr lang="en-US" sz="3200" dirty="0">
                <a:solidFill>
                  <a:schemeClr val="tx2">
                    <a:lumMod val="75000"/>
                  </a:schemeClr>
                </a:solidFill>
                <a:latin typeface="Courier"/>
                <a:cs typeface="Courier"/>
              </a:rPr>
              <a:t>		} else {</a:t>
            </a:r>
          </a:p>
          <a:p>
            <a:r>
              <a:rPr lang="en-US" sz="3200" dirty="0">
                <a:solidFill>
                  <a:schemeClr val="tx2">
                    <a:lumMod val="75000"/>
                  </a:schemeClr>
                </a:solidFill>
                <a:latin typeface="Courier"/>
                <a:cs typeface="Courier"/>
              </a:rPr>
              <a:t>			left = mid + 1;</a:t>
            </a:r>
          </a:p>
          <a:p>
            <a:r>
              <a:rPr lang="en-US" sz="3200" dirty="0">
                <a:solidFill>
                  <a:schemeClr val="tx2">
                    <a:lumMod val="75000"/>
                  </a:schemeClr>
                </a:solidFill>
                <a:latin typeface="Courier"/>
                <a:cs typeface="Courier"/>
              </a:rPr>
              <a:t>		}</a:t>
            </a:r>
          </a:p>
          <a:p>
            <a:r>
              <a:rPr lang="en-US" sz="3200" dirty="0">
                <a:solidFill>
                  <a:schemeClr val="tx2">
                    <a:lumMod val="75000"/>
                  </a:schemeClr>
                </a:solidFill>
                <a:latin typeface="Courier"/>
                <a:cs typeface="Courier"/>
              </a:rPr>
              <a:t>	}</a:t>
            </a:r>
          </a:p>
          <a:p>
            <a:pPr lvl="1"/>
            <a:r>
              <a:rPr lang="en-US" sz="3200" dirty="0">
                <a:solidFill>
                  <a:schemeClr val="tx2">
                    <a:lumMod val="75000"/>
                  </a:schemeClr>
                </a:solidFill>
                <a:latin typeface="Courier"/>
                <a:cs typeface="Courier"/>
              </a:rPr>
              <a:t>return -1; //not found</a:t>
            </a:r>
          </a:p>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a:t>
            </a:r>
          </a:p>
        </p:txBody>
      </p:sp>
    </p:spTree>
    <p:extLst>
      <p:ext uri="{BB962C8B-B14F-4D97-AF65-F5344CB8AC3E}">
        <p14:creationId xmlns:p14="http://schemas.microsoft.com/office/powerpoint/2010/main" val="982552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A9C0-E5F0-B94A-9574-7C49EEE36CB5}"/>
              </a:ext>
            </a:extLst>
          </p:cNvPr>
          <p:cNvSpPr>
            <a:spLocks noGrp="1"/>
          </p:cNvSpPr>
          <p:nvPr>
            <p:ph type="ctrTitle"/>
          </p:nvPr>
        </p:nvSpPr>
        <p:spPr/>
        <p:txBody>
          <a:bodyPr/>
          <a:lstStyle/>
          <a:p>
            <a:r>
              <a:rPr lang="en-US" dirty="0"/>
              <a:t>Recursive Binary Search</a:t>
            </a:r>
          </a:p>
        </p:txBody>
      </p:sp>
      <p:sp>
        <p:nvSpPr>
          <p:cNvPr id="4" name="Footer Placeholder 3">
            <a:extLst>
              <a:ext uri="{FF2B5EF4-FFF2-40B4-BE49-F238E27FC236}">
                <a16:creationId xmlns:a16="http://schemas.microsoft.com/office/drawing/2014/main" id="{AA2B355C-00A4-0F44-BCC6-FE5CDF1F939E}"/>
              </a:ext>
            </a:extLst>
          </p:cNvPr>
          <p:cNvSpPr>
            <a:spLocks noGrp="1"/>
          </p:cNvSpPr>
          <p:nvPr>
            <p:ph type="ftr" sz="quarter" idx="11"/>
          </p:nvPr>
        </p:nvSpPr>
        <p:spPr/>
        <p:txBody>
          <a:bodyPr/>
          <a:lstStyle/>
          <a:p>
            <a:r>
              <a:rPr lang="en-US"/>
              <a:t>CS111: Centeno-Trees</a:t>
            </a:r>
          </a:p>
        </p:txBody>
      </p:sp>
      <p:sp>
        <p:nvSpPr>
          <p:cNvPr id="5" name="Slide Number Placeholder 4">
            <a:extLst>
              <a:ext uri="{FF2B5EF4-FFF2-40B4-BE49-F238E27FC236}">
                <a16:creationId xmlns:a16="http://schemas.microsoft.com/office/drawing/2014/main" id="{80F9BF2A-9E5E-0140-B0CE-778947CFB1B1}"/>
              </a:ext>
            </a:extLst>
          </p:cNvPr>
          <p:cNvSpPr>
            <a:spLocks noGrp="1"/>
          </p:cNvSpPr>
          <p:nvPr>
            <p:ph type="sldNum" sz="quarter" idx="12"/>
          </p:nvPr>
        </p:nvSpPr>
        <p:spPr>
          <a:xfrm>
            <a:off x="23704618" y="13066304"/>
            <a:ext cx="384721" cy="436017"/>
          </a:xfrm>
        </p:spPr>
        <p:txBody>
          <a:bodyPr/>
          <a:lstStyle/>
          <a:p>
            <a:fld id="{57AA7839-675C-6747-A686-716F746AE238}" type="slidenum">
              <a:rPr lang="en-US" smtClean="0"/>
              <a:t>27</a:t>
            </a:fld>
            <a:endParaRPr lang="en-US"/>
          </a:p>
        </p:txBody>
      </p:sp>
    </p:spTree>
    <p:extLst>
      <p:ext uri="{BB962C8B-B14F-4D97-AF65-F5344CB8AC3E}">
        <p14:creationId xmlns:p14="http://schemas.microsoft.com/office/powerpoint/2010/main" val="1466538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D0D86-7D7D-CD4E-8D73-1CBC133AC118}"/>
              </a:ext>
            </a:extLst>
          </p:cNvPr>
          <p:cNvSpPr>
            <a:spLocks noGrp="1"/>
          </p:cNvSpPr>
          <p:nvPr>
            <p:ph type="title"/>
          </p:nvPr>
        </p:nvSpPr>
        <p:spPr/>
        <p:txBody>
          <a:bodyPr/>
          <a:lstStyle/>
          <a:p>
            <a:r>
              <a:rPr lang="en-US" dirty="0"/>
              <a:t>Binary Search Recursive</a:t>
            </a:r>
          </a:p>
        </p:txBody>
      </p:sp>
      <p:sp>
        <p:nvSpPr>
          <p:cNvPr id="3" name="Content Placeholder 2">
            <a:extLst>
              <a:ext uri="{FF2B5EF4-FFF2-40B4-BE49-F238E27FC236}">
                <a16:creationId xmlns:a16="http://schemas.microsoft.com/office/drawing/2014/main" id="{5CE0AF2D-2661-7C4B-8DE5-040602CA21E7}"/>
              </a:ext>
            </a:extLst>
          </p:cNvPr>
          <p:cNvSpPr>
            <a:spLocks noGrp="1"/>
          </p:cNvSpPr>
          <p:nvPr>
            <p:ph idx="1"/>
          </p:nvPr>
        </p:nvSpPr>
        <p:spPr>
          <a:xfrm>
            <a:off x="1270000" y="1707274"/>
            <a:ext cx="21031200" cy="11359029"/>
          </a:xfrm>
        </p:spPr>
        <p:txBody>
          <a:bodyPr>
            <a:noAutofit/>
          </a:bodyPr>
          <a:lstStyle/>
          <a:p>
            <a:pPr indent="0">
              <a:lnSpc>
                <a:spcPct val="100000"/>
              </a:lnSpc>
            </a:pPr>
            <a:r>
              <a:rPr lang="en-US" b="1" dirty="0">
                <a:latin typeface="Courier New" panose="02070309020205020404" pitchFamily="49" charset="0"/>
                <a:cs typeface="Courier New" panose="02070309020205020404" pitchFamily="49" charset="0"/>
              </a:rPr>
              <a:t>public static </a:t>
            </a:r>
            <a:r>
              <a:rPr lang="en-US" b="1" dirty="0" err="1">
                <a:latin typeface="Courier New" panose="02070309020205020404" pitchFamily="49" charset="0"/>
                <a:cs typeface="Courier New" panose="02070309020205020404" pitchFamily="49" charset="0"/>
              </a:rPr>
              <a:t>int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binSearch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int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arr</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int</a:t>
            </a:r>
            <a:r>
              <a:rPr lang="en-US" b="1" dirty="0">
                <a:latin typeface="Courier New" panose="02070309020205020404" pitchFamily="49" charset="0"/>
                <a:cs typeface="Courier New" panose="02070309020205020404" pitchFamily="49" charset="0"/>
              </a:rPr>
              <a:t> from, </a:t>
            </a:r>
            <a:r>
              <a:rPr lang="en-US" b="1" dirty="0" err="1">
                <a:latin typeface="Courier New" panose="02070309020205020404" pitchFamily="49" charset="0"/>
                <a:cs typeface="Courier New" panose="02070309020205020404" pitchFamily="49" charset="0"/>
              </a:rPr>
              <a:t>int</a:t>
            </a:r>
            <a:r>
              <a:rPr lang="en-US" b="1" dirty="0">
                <a:latin typeface="Courier New" panose="02070309020205020404" pitchFamily="49" charset="0"/>
                <a:cs typeface="Courier New" panose="02070309020205020404" pitchFamily="49" charset="0"/>
              </a:rPr>
              <a:t> to, </a:t>
            </a:r>
            <a:r>
              <a:rPr lang="en-US" b="1" dirty="0" err="1">
                <a:latin typeface="Courier New" panose="02070309020205020404" pitchFamily="49" charset="0"/>
                <a:cs typeface="Courier New" panose="02070309020205020404" pitchFamily="49" charset="0"/>
              </a:rPr>
              <a:t>int</a:t>
            </a:r>
            <a:r>
              <a:rPr lang="en-US" b="1" dirty="0">
                <a:latin typeface="Courier New" panose="02070309020205020404" pitchFamily="49" charset="0"/>
                <a:cs typeface="Courier New" panose="02070309020205020404" pitchFamily="49" charset="0"/>
              </a:rPr>
              <a:t> target) {</a:t>
            </a:r>
          </a:p>
          <a:p>
            <a:pPr indent="0">
              <a:lnSpc>
                <a:spcPct val="100000"/>
              </a:lnSpc>
            </a:pPr>
            <a:r>
              <a:rPr lang="en-US" b="1" dirty="0">
                <a:latin typeface="Courier New" panose="02070309020205020404" pitchFamily="49" charset="0"/>
                <a:cs typeface="Courier New" panose="02070309020205020404" pitchFamily="49" charset="0"/>
              </a:rPr>
              <a:t>  if (from &gt; to) {</a:t>
            </a:r>
          </a:p>
          <a:p>
            <a:pPr indent="0">
              <a:lnSpc>
                <a:spcPct val="100000"/>
              </a:lnSpc>
            </a:pPr>
            <a:r>
              <a:rPr lang="en-US" b="1" dirty="0">
                <a:latin typeface="Courier New" panose="02070309020205020404" pitchFamily="49" charset="0"/>
                <a:cs typeface="Courier New" panose="02070309020205020404" pitchFamily="49" charset="0"/>
              </a:rPr>
              <a:t>    return -1; //</a:t>
            </a:r>
            <a:r>
              <a:rPr lang="en-US" b="1" dirty="0" err="1">
                <a:latin typeface="Courier New" panose="02070309020205020404" pitchFamily="49" charset="0"/>
                <a:cs typeface="Courier New" panose="02070309020205020404" pitchFamily="49" charset="0"/>
              </a:rPr>
              <a:t>val</a:t>
            </a:r>
            <a:r>
              <a:rPr lang="en-US" b="1" dirty="0">
                <a:latin typeface="Courier New" panose="02070309020205020404" pitchFamily="49" charset="0"/>
                <a:cs typeface="Courier New" panose="02070309020205020404" pitchFamily="49" charset="0"/>
              </a:rPr>
              <a:t> not found</a:t>
            </a:r>
          </a:p>
          <a:p>
            <a:pPr indent="0">
              <a:lnSpc>
                <a:spcPct val="100000"/>
              </a:lnSpc>
            </a:pPr>
            <a:r>
              <a:rPr lang="en-US" b="1" dirty="0">
                <a:latin typeface="Courier New" panose="02070309020205020404" pitchFamily="49" charset="0"/>
                <a:cs typeface="Courier New" panose="02070309020205020404" pitchFamily="49" charset="0"/>
              </a:rPr>
              <a:t>  }</a:t>
            </a:r>
          </a:p>
          <a:p>
            <a:pPr indent="0">
              <a:lnSpc>
                <a:spcPct val="100000"/>
              </a:lnSpc>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int</a:t>
            </a:r>
            <a:r>
              <a:rPr lang="en-US" b="1" dirty="0">
                <a:latin typeface="Courier New" panose="02070309020205020404" pitchFamily="49" charset="0"/>
                <a:cs typeface="Courier New" panose="02070309020205020404" pitchFamily="49" charset="0"/>
              </a:rPr>
              <a:t> mid = (from + to)/2;</a:t>
            </a:r>
          </a:p>
          <a:p>
            <a:pPr indent="0">
              <a:lnSpc>
                <a:spcPct val="100000"/>
              </a:lnSpc>
            </a:pPr>
            <a:r>
              <a:rPr lang="en-US" b="1" dirty="0">
                <a:latin typeface="Courier New" panose="02070309020205020404" pitchFamily="49" charset="0"/>
                <a:cs typeface="Courier New" panose="02070309020205020404" pitchFamily="49" charset="0"/>
              </a:rPr>
              <a:t>  if (</a:t>
            </a:r>
            <a:r>
              <a:rPr lang="en-US" b="1" dirty="0" err="1">
                <a:latin typeface="Courier New" panose="02070309020205020404" pitchFamily="49" charset="0"/>
                <a:cs typeface="Courier New" panose="02070309020205020404" pitchFamily="49" charset="0"/>
              </a:rPr>
              <a:t>arr</a:t>
            </a:r>
            <a:r>
              <a:rPr lang="en-US" b="1" dirty="0">
                <a:latin typeface="Courier New" panose="02070309020205020404" pitchFamily="49" charset="0"/>
                <a:cs typeface="Courier New" panose="02070309020205020404" pitchFamily="49" charset="0"/>
              </a:rPr>
              <a:t>[mid] == target){</a:t>
            </a:r>
          </a:p>
          <a:p>
            <a:pPr indent="0">
              <a:lnSpc>
                <a:spcPct val="100000"/>
              </a:lnSpc>
            </a:pPr>
            <a:r>
              <a:rPr lang="en-US" b="1" dirty="0">
                <a:latin typeface="Courier New" panose="02070309020205020404" pitchFamily="49" charset="0"/>
                <a:cs typeface="Courier New" panose="02070309020205020404" pitchFamily="49" charset="0"/>
              </a:rPr>
              <a:t>    return mid;</a:t>
            </a:r>
          </a:p>
          <a:p>
            <a:pPr indent="0">
              <a:lnSpc>
                <a:spcPct val="100000"/>
              </a:lnSpc>
            </a:pPr>
            <a:r>
              <a:rPr lang="en-US" b="1" dirty="0">
                <a:latin typeface="Courier New" panose="02070309020205020404" pitchFamily="49" charset="0"/>
                <a:cs typeface="Courier New" panose="02070309020205020404" pitchFamily="49" charset="0"/>
              </a:rPr>
              <a:t>  }</a:t>
            </a:r>
          </a:p>
          <a:p>
            <a:pPr indent="0">
              <a:lnSpc>
                <a:spcPct val="100000"/>
              </a:lnSpc>
            </a:pPr>
            <a:r>
              <a:rPr lang="en-US" b="1" dirty="0">
                <a:latin typeface="Courier New" panose="02070309020205020404" pitchFamily="49" charset="0"/>
                <a:cs typeface="Courier New" panose="02070309020205020404" pitchFamily="49" charset="0"/>
              </a:rPr>
              <a:t>  else if (target &gt; </a:t>
            </a:r>
            <a:r>
              <a:rPr lang="en-US" b="1" dirty="0" err="1">
                <a:latin typeface="Courier New" panose="02070309020205020404" pitchFamily="49" charset="0"/>
                <a:cs typeface="Courier New" panose="02070309020205020404" pitchFamily="49" charset="0"/>
              </a:rPr>
              <a:t>arr</a:t>
            </a:r>
            <a:r>
              <a:rPr lang="en-US" b="1" dirty="0">
                <a:latin typeface="Courier New" panose="02070309020205020404" pitchFamily="49" charset="0"/>
                <a:cs typeface="Courier New" panose="02070309020205020404" pitchFamily="49" charset="0"/>
              </a:rPr>
              <a:t>[mid]){</a:t>
            </a:r>
          </a:p>
          <a:p>
            <a:pPr indent="0">
              <a:lnSpc>
                <a:spcPct val="100000"/>
              </a:lnSpc>
            </a:pPr>
            <a:r>
              <a:rPr lang="en-US" b="1" dirty="0">
                <a:latin typeface="Courier New" panose="02070309020205020404" pitchFamily="49" charset="0"/>
                <a:cs typeface="Courier New" panose="02070309020205020404" pitchFamily="49" charset="0"/>
              </a:rPr>
              <a:t>    </a:t>
            </a:r>
            <a:r>
              <a:rPr lang="en-US" b="1" dirty="0">
                <a:solidFill>
                  <a:srgbClr val="C00000"/>
                </a:solidFill>
                <a:latin typeface="Courier New" panose="02070309020205020404" pitchFamily="49" charset="0"/>
                <a:cs typeface="Courier New" panose="02070309020205020404" pitchFamily="49" charset="0"/>
              </a:rPr>
              <a:t>return </a:t>
            </a:r>
            <a:r>
              <a:rPr lang="en-US" b="1" dirty="0" err="1">
                <a:solidFill>
                  <a:srgbClr val="C00000"/>
                </a:solidFill>
                <a:latin typeface="Courier New" panose="02070309020205020404" pitchFamily="49" charset="0"/>
                <a:cs typeface="Courier New" panose="02070309020205020404" pitchFamily="49" charset="0"/>
              </a:rPr>
              <a:t>binSearch</a:t>
            </a:r>
            <a:r>
              <a:rPr lang="en-US" b="1" dirty="0">
                <a:solidFill>
                  <a:srgbClr val="C00000"/>
                </a:solidFill>
                <a:latin typeface="Courier New" panose="02070309020205020404" pitchFamily="49" charset="0"/>
                <a:cs typeface="Courier New" panose="02070309020205020404" pitchFamily="49" charset="0"/>
              </a:rPr>
              <a:t>(arr,mid+1,to,target);</a:t>
            </a:r>
          </a:p>
          <a:p>
            <a:pPr indent="0">
              <a:lnSpc>
                <a:spcPct val="100000"/>
              </a:lnSpc>
            </a:pPr>
            <a:r>
              <a:rPr lang="en-US" b="1" dirty="0">
                <a:latin typeface="Courier New" panose="02070309020205020404" pitchFamily="49" charset="0"/>
                <a:cs typeface="Courier New" panose="02070309020205020404" pitchFamily="49" charset="0"/>
              </a:rPr>
              <a:t>  }</a:t>
            </a:r>
          </a:p>
          <a:p>
            <a:pPr indent="0">
              <a:lnSpc>
                <a:spcPct val="100000"/>
              </a:lnSpc>
            </a:pPr>
            <a:r>
              <a:rPr lang="en-US" b="1" dirty="0">
                <a:latin typeface="Courier New" panose="02070309020205020404" pitchFamily="49" charset="0"/>
                <a:cs typeface="Courier New" panose="02070309020205020404" pitchFamily="49" charset="0"/>
              </a:rPr>
              <a:t>  else{</a:t>
            </a:r>
          </a:p>
          <a:p>
            <a:pPr indent="0">
              <a:lnSpc>
                <a:spcPct val="100000"/>
              </a:lnSpc>
            </a:pPr>
            <a:r>
              <a:rPr lang="en-US" b="1" dirty="0">
                <a:solidFill>
                  <a:srgbClr val="C00000"/>
                </a:solidFill>
                <a:latin typeface="Courier New" panose="02070309020205020404" pitchFamily="49" charset="0"/>
                <a:cs typeface="Courier New" panose="02070309020205020404" pitchFamily="49" charset="0"/>
              </a:rPr>
              <a:t>    return </a:t>
            </a:r>
            <a:r>
              <a:rPr lang="en-US" b="1" dirty="0" err="1">
                <a:solidFill>
                  <a:srgbClr val="C00000"/>
                </a:solidFill>
                <a:latin typeface="Courier New" panose="02070309020205020404" pitchFamily="49" charset="0"/>
                <a:cs typeface="Courier New" panose="02070309020205020404" pitchFamily="49" charset="0"/>
              </a:rPr>
              <a:t>binSearch</a:t>
            </a:r>
            <a:r>
              <a:rPr lang="en-US" b="1" dirty="0">
                <a:solidFill>
                  <a:srgbClr val="C00000"/>
                </a:solidFill>
                <a:latin typeface="Courier New" panose="02070309020205020404" pitchFamily="49" charset="0"/>
                <a:cs typeface="Courier New" panose="02070309020205020404" pitchFamily="49" charset="0"/>
              </a:rPr>
              <a:t>(arr,from,mid-1,target);</a:t>
            </a:r>
          </a:p>
          <a:p>
            <a:pPr indent="0">
              <a:lnSpc>
                <a:spcPct val="100000"/>
              </a:lnSpc>
            </a:pPr>
            <a:r>
              <a:rPr lang="en-US" b="1" dirty="0">
                <a:latin typeface="Courier New" panose="02070309020205020404" pitchFamily="49" charset="0"/>
                <a:cs typeface="Courier New" panose="02070309020205020404" pitchFamily="49" charset="0"/>
              </a:rPr>
              <a:t> }</a:t>
            </a:r>
          </a:p>
          <a:p>
            <a:pPr indent="0">
              <a:lnSpc>
                <a:spcPct val="100000"/>
              </a:lnSpc>
            </a:pPr>
            <a:r>
              <a:rPr lang="en-US" b="1" dirty="0">
                <a:latin typeface="Courier New" panose="02070309020205020404" pitchFamily="49" charset="0"/>
                <a:cs typeface="Courier New" panose="02070309020205020404" pitchFamily="49" charset="0"/>
              </a:rPr>
              <a:t>} </a:t>
            </a:r>
          </a:p>
        </p:txBody>
      </p:sp>
      <p:sp>
        <p:nvSpPr>
          <p:cNvPr id="4" name="Footer Placeholder 3">
            <a:extLst>
              <a:ext uri="{FF2B5EF4-FFF2-40B4-BE49-F238E27FC236}">
                <a16:creationId xmlns:a16="http://schemas.microsoft.com/office/drawing/2014/main" id="{761FCE81-22D2-8F4F-8297-E0ED45F388D2}"/>
              </a:ext>
            </a:extLst>
          </p:cNvPr>
          <p:cNvSpPr>
            <a:spLocks noGrp="1"/>
          </p:cNvSpPr>
          <p:nvPr>
            <p:ph type="ftr" sz="quarter" idx="11"/>
          </p:nvPr>
        </p:nvSpPr>
        <p:spPr/>
        <p:txBody>
          <a:bodyPr/>
          <a:lstStyle/>
          <a:p>
            <a:r>
              <a:rPr lang="en-US"/>
              <a:t>CS111: Centeno-Trees</a:t>
            </a:r>
          </a:p>
        </p:txBody>
      </p:sp>
      <p:sp>
        <p:nvSpPr>
          <p:cNvPr id="5" name="Slide Number Placeholder 4">
            <a:extLst>
              <a:ext uri="{FF2B5EF4-FFF2-40B4-BE49-F238E27FC236}">
                <a16:creationId xmlns:a16="http://schemas.microsoft.com/office/drawing/2014/main" id="{576246D9-C99E-BA4E-8A8A-1BB202E37AB9}"/>
              </a:ext>
            </a:extLst>
          </p:cNvPr>
          <p:cNvSpPr>
            <a:spLocks noGrp="1"/>
          </p:cNvSpPr>
          <p:nvPr>
            <p:ph type="sldNum" sz="quarter" idx="12"/>
          </p:nvPr>
        </p:nvSpPr>
        <p:spPr>
          <a:xfrm>
            <a:off x="23704618" y="13066304"/>
            <a:ext cx="384721" cy="436017"/>
          </a:xfrm>
        </p:spPr>
        <p:txBody>
          <a:bodyPr/>
          <a:lstStyle/>
          <a:p>
            <a:fld id="{57AA7839-675C-6747-A686-716F746AE238}" type="slidenum">
              <a:rPr lang="en-US" smtClean="0"/>
              <a:t>28</a:t>
            </a:fld>
            <a:endParaRPr lang="en-US"/>
          </a:p>
        </p:txBody>
      </p:sp>
    </p:spTree>
    <p:extLst>
      <p:ext uri="{BB962C8B-B14F-4D97-AF65-F5344CB8AC3E}">
        <p14:creationId xmlns:p14="http://schemas.microsoft.com/office/powerpoint/2010/main" val="2787517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F1CF-BCD9-D547-927E-CAF01FC2871F}"/>
              </a:ext>
            </a:extLst>
          </p:cNvPr>
          <p:cNvSpPr>
            <a:spLocks noGrp="1"/>
          </p:cNvSpPr>
          <p:nvPr>
            <p:ph type="title"/>
          </p:nvPr>
        </p:nvSpPr>
        <p:spPr>
          <a:xfrm>
            <a:off x="1676400" y="273051"/>
            <a:ext cx="21031200" cy="1116837"/>
          </a:xfrm>
        </p:spPr>
        <p:txBody>
          <a:bodyPr/>
          <a:lstStyle/>
          <a:p>
            <a:r>
              <a:rPr lang="en-US" dirty="0"/>
              <a:t>Summary of analyzing runtime:</a:t>
            </a:r>
          </a:p>
        </p:txBody>
      </p:sp>
      <p:sp>
        <p:nvSpPr>
          <p:cNvPr id="3" name="Content Placeholder 2">
            <a:extLst>
              <a:ext uri="{FF2B5EF4-FFF2-40B4-BE49-F238E27FC236}">
                <a16:creationId xmlns:a16="http://schemas.microsoft.com/office/drawing/2014/main" id="{44C2F908-647D-0248-A8A6-A51F20C89943}"/>
              </a:ext>
            </a:extLst>
          </p:cNvPr>
          <p:cNvSpPr>
            <a:spLocks noGrp="1"/>
          </p:cNvSpPr>
          <p:nvPr>
            <p:ph idx="1"/>
          </p:nvPr>
        </p:nvSpPr>
        <p:spPr>
          <a:xfrm>
            <a:off x="1676400" y="1975104"/>
            <a:ext cx="21031200" cy="10630137"/>
          </a:xfrm>
        </p:spPr>
        <p:txBody>
          <a:bodyPr>
            <a:noAutofit/>
          </a:bodyPr>
          <a:lstStyle/>
          <a:p>
            <a:r>
              <a:rPr lang="en-US" dirty="0"/>
              <a:t>It takes </a:t>
            </a:r>
            <a:r>
              <a:rPr lang="en-US" b="1" dirty="0">
                <a:solidFill>
                  <a:srgbClr val="C00000"/>
                </a:solidFill>
              </a:rPr>
              <a:t>O(1) time </a:t>
            </a:r>
            <a:r>
              <a:rPr lang="en-US" dirty="0"/>
              <a:t>to do the comparison, then it cuts the search range in half. </a:t>
            </a:r>
          </a:p>
          <a:p>
            <a:r>
              <a:rPr lang="en-US" dirty="0"/>
              <a:t>T(N) = T(N/2) + 1  </a:t>
            </a:r>
          </a:p>
          <a:p>
            <a:r>
              <a:rPr lang="en-US" dirty="0"/>
              <a:t>Repeat the recurrence... </a:t>
            </a:r>
          </a:p>
          <a:p>
            <a:pPr lvl="1"/>
            <a:r>
              <a:rPr lang="en-US" dirty="0"/>
              <a:t>T(N) = T(N/4) + 2 </a:t>
            </a:r>
          </a:p>
          <a:p>
            <a:pPr lvl="1"/>
            <a:endParaRPr lang="en-US" dirty="0"/>
          </a:p>
          <a:p>
            <a:pPr lvl="1"/>
            <a:r>
              <a:rPr lang="en-US" dirty="0"/>
              <a:t>         = T(N/8) + 3 ... </a:t>
            </a:r>
          </a:p>
          <a:p>
            <a:pPr lvl="1"/>
            <a:r>
              <a:rPr lang="en-US" dirty="0"/>
              <a:t>         </a:t>
            </a:r>
            <a:r>
              <a:rPr lang="en-US" b="1" dirty="0"/>
              <a:t>= T(N/2</a:t>
            </a:r>
            <a:r>
              <a:rPr lang="en-US" b="1" baseline="30000" dirty="0"/>
              <a:t>k</a:t>
            </a:r>
            <a:r>
              <a:rPr lang="en-US" b="1" dirty="0"/>
              <a:t>) + k</a:t>
            </a:r>
          </a:p>
          <a:p>
            <a:r>
              <a:rPr lang="en-US" dirty="0"/>
              <a:t>Round up N to nearest power of 2:  </a:t>
            </a:r>
          </a:p>
          <a:p>
            <a:pPr lvl="1"/>
            <a:r>
              <a:rPr lang="en-US" dirty="0"/>
              <a:t>N ≤ 2</a:t>
            </a:r>
            <a:r>
              <a:rPr lang="en-US" baseline="30000" dirty="0"/>
              <a:t>m</a:t>
            </a:r>
          </a:p>
          <a:p>
            <a:pPr lvl="1"/>
            <a:r>
              <a:rPr lang="en-US" dirty="0"/>
              <a:t>T(N) ≤ T(2</a:t>
            </a:r>
            <a:r>
              <a:rPr lang="en-US" baseline="30000" dirty="0"/>
              <a:t>m</a:t>
            </a:r>
            <a:r>
              <a:rPr lang="en-US" dirty="0"/>
              <a:t>/2</a:t>
            </a:r>
            <a:r>
              <a:rPr lang="en-US" baseline="30000" dirty="0"/>
              <a:t>k</a:t>
            </a:r>
            <a:r>
              <a:rPr lang="en-US" dirty="0"/>
              <a:t>) +  k </a:t>
            </a:r>
          </a:p>
          <a:p>
            <a:r>
              <a:rPr lang="en-US" dirty="0"/>
              <a:t> Let k = m. </a:t>
            </a:r>
          </a:p>
          <a:p>
            <a:pPr lvl="1"/>
            <a:r>
              <a:rPr lang="en-US" dirty="0"/>
              <a:t>T(N)  ≤  T(2</a:t>
            </a:r>
            <a:r>
              <a:rPr lang="en-US" baseline="30000" dirty="0"/>
              <a:t>m</a:t>
            </a:r>
            <a:r>
              <a:rPr lang="en-US" dirty="0"/>
              <a:t>/2</a:t>
            </a:r>
            <a:r>
              <a:rPr lang="en-US" baseline="30000" dirty="0"/>
              <a:t>m</a:t>
            </a:r>
            <a:r>
              <a:rPr lang="en-US" dirty="0"/>
              <a:t>) + m = T(1)+m = 1+m = O(m)</a:t>
            </a:r>
          </a:p>
          <a:p>
            <a:r>
              <a:rPr lang="en-US" dirty="0"/>
              <a:t> If N=2</a:t>
            </a:r>
            <a:r>
              <a:rPr lang="en-US" baseline="30000" dirty="0"/>
              <a:t>m</a:t>
            </a:r>
            <a:r>
              <a:rPr lang="en-US" dirty="0"/>
              <a:t>, then m=log</a:t>
            </a:r>
            <a:r>
              <a:rPr lang="en-US" baseline="-25000" dirty="0"/>
              <a:t>2</a:t>
            </a:r>
            <a:r>
              <a:rPr lang="en-US" dirty="0"/>
              <a:t>N. </a:t>
            </a:r>
          </a:p>
          <a:p>
            <a:r>
              <a:rPr lang="en-US" b="1" dirty="0">
                <a:solidFill>
                  <a:srgbClr val="C00000"/>
                </a:solidFill>
              </a:rPr>
              <a:t>So T(N) = O(log N)</a:t>
            </a:r>
          </a:p>
        </p:txBody>
      </p:sp>
      <p:sp>
        <p:nvSpPr>
          <p:cNvPr id="4" name="Footer Placeholder 3">
            <a:extLst>
              <a:ext uri="{FF2B5EF4-FFF2-40B4-BE49-F238E27FC236}">
                <a16:creationId xmlns:a16="http://schemas.microsoft.com/office/drawing/2014/main" id="{C1E090D1-53AA-AA49-8AD6-7DD2304893BB}"/>
              </a:ext>
            </a:extLst>
          </p:cNvPr>
          <p:cNvSpPr>
            <a:spLocks noGrp="1"/>
          </p:cNvSpPr>
          <p:nvPr>
            <p:ph type="ftr" sz="quarter" idx="11"/>
          </p:nvPr>
        </p:nvSpPr>
        <p:spPr/>
        <p:txBody>
          <a:bodyPr/>
          <a:lstStyle/>
          <a:p>
            <a:r>
              <a:rPr lang="en-US"/>
              <a:t>CS111: Centeno-Trees</a:t>
            </a:r>
          </a:p>
        </p:txBody>
      </p:sp>
      <p:sp>
        <p:nvSpPr>
          <p:cNvPr id="5" name="Slide Number Placeholder 4">
            <a:extLst>
              <a:ext uri="{FF2B5EF4-FFF2-40B4-BE49-F238E27FC236}">
                <a16:creationId xmlns:a16="http://schemas.microsoft.com/office/drawing/2014/main" id="{FEAC9ACD-D5DE-004C-AF1C-4BAB39E60009}"/>
              </a:ext>
            </a:extLst>
          </p:cNvPr>
          <p:cNvSpPr>
            <a:spLocks noGrp="1"/>
          </p:cNvSpPr>
          <p:nvPr>
            <p:ph type="sldNum" sz="quarter" idx="12"/>
          </p:nvPr>
        </p:nvSpPr>
        <p:spPr>
          <a:xfrm>
            <a:off x="23704618" y="13066304"/>
            <a:ext cx="384721" cy="436017"/>
          </a:xfrm>
        </p:spPr>
        <p:txBody>
          <a:bodyPr/>
          <a:lstStyle/>
          <a:p>
            <a:fld id="{57AA7839-675C-6747-A686-716F746AE238}" type="slidenum">
              <a:rPr lang="en-US" smtClean="0"/>
              <a:t>29</a:t>
            </a:fld>
            <a:endParaRPr lang="en-US"/>
          </a:p>
        </p:txBody>
      </p:sp>
    </p:spTree>
    <p:extLst>
      <p:ext uri="{BB962C8B-B14F-4D97-AF65-F5344CB8AC3E}">
        <p14:creationId xmlns:p14="http://schemas.microsoft.com/office/powerpoint/2010/main" val="37609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A typical client: Whitelist filter"/>
          <p:cNvSpPr txBox="1">
            <a:spLocks noGrp="1"/>
          </p:cNvSpPr>
          <p:nvPr>
            <p:ph type="title"/>
          </p:nvPr>
        </p:nvSpPr>
        <p:spPr>
          <a:prstGeom prst="rect">
            <a:avLst/>
          </a:prstGeom>
        </p:spPr>
        <p:txBody>
          <a:bodyPr/>
          <a:lstStyle/>
          <a:p>
            <a:r>
              <a:rPr dirty="0"/>
              <a:t>A typical client: </a:t>
            </a:r>
            <a:r>
              <a:rPr lang="en-US" dirty="0" err="1"/>
              <a:t>acceptList</a:t>
            </a:r>
            <a:r>
              <a:rPr dirty="0"/>
              <a:t> filter</a:t>
            </a:r>
          </a:p>
        </p:txBody>
      </p:sp>
      <p:sp>
        <p:nvSpPr>
          <p:cNvPr id="87" name="Slide Number"/>
          <p:cNvSpPr txBox="1">
            <a:spLocks noGrp="1"/>
          </p:cNvSpPr>
          <p:nvPr>
            <p:ph type="sldNum" sz="quarter" idx="2"/>
          </p:nvPr>
        </p:nvSpPr>
        <p:spPr>
          <a:xfrm>
            <a:off x="23776328" y="13066304"/>
            <a:ext cx="241301" cy="431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88" name="Whitelist filter…"/>
          <p:cNvSpPr txBox="1"/>
          <p:nvPr/>
        </p:nvSpPr>
        <p:spPr>
          <a:xfrm>
            <a:off x="1270000" y="4559300"/>
            <a:ext cx="12979400" cy="30480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algn="l">
              <a:lnSpc>
                <a:spcPts val="5500"/>
              </a:lnSpc>
              <a:spcBef>
                <a:spcPts val="600"/>
              </a:spcBef>
              <a:tabLst>
                <a:tab pos="1168400" algn="l"/>
              </a:tabLst>
              <a:defRPr sz="3600">
                <a:solidFill>
                  <a:srgbClr val="005493"/>
                </a:solidFill>
              </a:defRPr>
            </a:pPr>
            <a:r>
              <a:rPr lang="en-US" dirty="0" err="1"/>
              <a:t>acceptList</a:t>
            </a:r>
            <a:r>
              <a:rPr dirty="0"/>
              <a:t> filter</a:t>
            </a:r>
            <a:endParaRPr i="1" dirty="0"/>
          </a:p>
          <a:p>
            <a:pPr marL="838200" lvl="1" indent="-381000" algn="l">
              <a:lnSpc>
                <a:spcPts val="5500"/>
              </a:lnSpc>
              <a:spcBef>
                <a:spcPts val="600"/>
              </a:spcBef>
              <a:buSzPct val="125000"/>
              <a:buFont typeface="Gill Sans"/>
              <a:buChar char="•"/>
              <a:tabLst>
                <a:tab pos="2476500" algn="l"/>
              </a:tabLst>
              <a:defRPr sz="3600"/>
            </a:pPr>
            <a:r>
              <a:rPr dirty="0"/>
              <a:t>Read a list of strings from a</a:t>
            </a:r>
            <a:r>
              <a:rPr lang="en-US" dirty="0"/>
              <a:t>n</a:t>
            </a:r>
            <a:r>
              <a:rPr dirty="0"/>
              <a:t> </a:t>
            </a:r>
            <a:r>
              <a:rPr lang="en-US" i="1" dirty="0" err="1">
                <a:solidFill>
                  <a:srgbClr val="005493"/>
                </a:solidFill>
              </a:rPr>
              <a:t>acceptList</a:t>
            </a:r>
            <a:r>
              <a:rPr dirty="0"/>
              <a:t> file.</a:t>
            </a:r>
          </a:p>
          <a:p>
            <a:pPr marL="838200" lvl="1" indent="-381000" algn="l">
              <a:lnSpc>
                <a:spcPts val="5500"/>
              </a:lnSpc>
              <a:spcBef>
                <a:spcPts val="600"/>
              </a:spcBef>
              <a:buSzPct val="125000"/>
              <a:buFont typeface="Gill Sans"/>
              <a:buChar char="•"/>
              <a:tabLst>
                <a:tab pos="2476500" algn="l"/>
              </a:tabLst>
              <a:defRPr sz="3600"/>
            </a:pPr>
            <a:r>
              <a:rPr dirty="0"/>
              <a:t>Read strings from </a:t>
            </a:r>
            <a:r>
              <a:rPr dirty="0" err="1">
                <a:latin typeface="Helvetica"/>
                <a:ea typeface="Helvetica"/>
                <a:cs typeface="Helvetica"/>
                <a:sym typeface="Helvetica"/>
              </a:rPr>
              <a:t>StdIn</a:t>
            </a:r>
            <a:r>
              <a:rPr dirty="0"/>
              <a:t> and write to </a:t>
            </a:r>
            <a:r>
              <a:rPr dirty="0" err="1">
                <a:latin typeface="Helvetica"/>
                <a:ea typeface="Helvetica"/>
                <a:cs typeface="Helvetica"/>
                <a:sym typeface="Helvetica"/>
              </a:rPr>
              <a:t>StdOut</a:t>
            </a:r>
            <a:r>
              <a:rPr dirty="0"/>
              <a:t> only those in the </a:t>
            </a:r>
            <a:r>
              <a:rPr lang="en-US" dirty="0" err="1"/>
              <a:t>acceptList</a:t>
            </a:r>
            <a:r>
              <a:rPr dirty="0"/>
              <a:t>.</a:t>
            </a:r>
          </a:p>
        </p:txBody>
      </p:sp>
      <p:sp>
        <p:nvSpPr>
          <p:cNvPr id="89" name="A blacklist is a list of entities to be rejected for service."/>
          <p:cNvSpPr txBox="1"/>
          <p:nvPr/>
        </p:nvSpPr>
        <p:spPr>
          <a:xfrm>
            <a:off x="1270000" y="1778000"/>
            <a:ext cx="13106400" cy="9906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algn="l">
              <a:lnSpc>
                <a:spcPts val="5500"/>
              </a:lnSpc>
              <a:spcBef>
                <a:spcPts val="600"/>
              </a:spcBef>
              <a:tabLst>
                <a:tab pos="1168400" algn="l"/>
              </a:tabLst>
              <a:defRPr sz="3600">
                <a:solidFill>
                  <a:srgbClr val="005493"/>
                </a:solidFill>
              </a:defRPr>
            </a:pPr>
            <a:r>
              <a:rPr dirty="0">
                <a:solidFill>
                  <a:srgbClr val="000000"/>
                </a:solidFill>
              </a:rPr>
              <a:t>A</a:t>
            </a:r>
            <a:r>
              <a:rPr dirty="0"/>
              <a:t> </a:t>
            </a:r>
            <a:r>
              <a:rPr lang="en-US" dirty="0" err="1"/>
              <a:t>rejectList</a:t>
            </a:r>
            <a:r>
              <a:rPr dirty="0">
                <a:solidFill>
                  <a:srgbClr val="000000"/>
                </a:solidFill>
              </a:rPr>
              <a:t> is a list of entities to be </a:t>
            </a:r>
            <a:r>
              <a:rPr i="1" dirty="0">
                <a:solidFill>
                  <a:srgbClr val="000000"/>
                </a:solidFill>
              </a:rPr>
              <a:t>rejected</a:t>
            </a:r>
            <a:r>
              <a:rPr dirty="0">
                <a:solidFill>
                  <a:srgbClr val="000000"/>
                </a:solidFill>
              </a:rPr>
              <a:t> for service.</a:t>
            </a:r>
          </a:p>
        </p:txBody>
      </p:sp>
      <p:grpSp>
        <p:nvGrpSpPr>
          <p:cNvPr id="92" name="Group"/>
          <p:cNvGrpSpPr/>
          <p:nvPr/>
        </p:nvGrpSpPr>
        <p:grpSpPr>
          <a:xfrm>
            <a:off x="14455235" y="2108200"/>
            <a:ext cx="8633365" cy="990600"/>
            <a:chOff x="0" y="0"/>
            <a:chExt cx="8633364" cy="990600"/>
          </a:xfrm>
        </p:grpSpPr>
        <p:sp>
          <p:nvSpPr>
            <p:cNvPr id="90" name="Examples: Overdrawn account                  Spammers"/>
            <p:cNvSpPr txBox="1"/>
            <p:nvPr/>
          </p:nvSpPr>
          <p:spPr>
            <a:xfrm>
              <a:off x="1521364" y="0"/>
              <a:ext cx="7112001" cy="990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lgn="l">
                <a:lnSpc>
                  <a:spcPts val="4300"/>
                </a:lnSpc>
                <a:spcBef>
                  <a:spcPts val="100"/>
                </a:spcBef>
                <a:tabLst>
                  <a:tab pos="1168400" algn="l"/>
                </a:tabLst>
                <a:defRPr sz="3200">
                  <a:solidFill>
                    <a:srgbClr val="005493"/>
                  </a:solidFill>
                </a:defRPr>
              </a:pPr>
              <a:r>
                <a:t>Examples: Overdrawn account</a:t>
              </a:r>
              <a:br/>
              <a:r>
                <a:t>                 Spammers</a:t>
              </a:r>
            </a:p>
          </p:txBody>
        </p:sp>
        <p:sp>
          <p:nvSpPr>
            <p:cNvPr id="91" name="Line"/>
            <p:cNvSpPr/>
            <p:nvPr/>
          </p:nvSpPr>
          <p:spPr>
            <a:xfrm flipV="1">
              <a:off x="0" y="205248"/>
              <a:ext cx="1411468" cy="1"/>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grpSp>
      <p:sp>
        <p:nvSpPr>
          <p:cNvPr id="93" name="A whitelist is a list of entities to be accepted for service."/>
          <p:cNvSpPr txBox="1"/>
          <p:nvPr/>
        </p:nvSpPr>
        <p:spPr>
          <a:xfrm>
            <a:off x="1270000" y="3213100"/>
            <a:ext cx="13106400" cy="9906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algn="l">
              <a:lnSpc>
                <a:spcPts val="5500"/>
              </a:lnSpc>
              <a:spcBef>
                <a:spcPts val="600"/>
              </a:spcBef>
              <a:tabLst>
                <a:tab pos="1168400" algn="l"/>
              </a:tabLst>
              <a:defRPr sz="3600">
                <a:solidFill>
                  <a:srgbClr val="005493"/>
                </a:solidFill>
              </a:defRPr>
            </a:pPr>
            <a:r>
              <a:rPr dirty="0">
                <a:solidFill>
                  <a:srgbClr val="000000"/>
                </a:solidFill>
              </a:rPr>
              <a:t>A</a:t>
            </a:r>
            <a:r>
              <a:rPr lang="en-US" dirty="0">
                <a:solidFill>
                  <a:srgbClr val="000000"/>
                </a:solidFill>
              </a:rPr>
              <a:t>n</a:t>
            </a:r>
            <a:r>
              <a:rPr dirty="0"/>
              <a:t> </a:t>
            </a:r>
            <a:r>
              <a:rPr lang="en-US" dirty="0" err="1"/>
              <a:t>acceptList</a:t>
            </a:r>
            <a:r>
              <a:rPr dirty="0">
                <a:solidFill>
                  <a:srgbClr val="000000"/>
                </a:solidFill>
              </a:rPr>
              <a:t> is a list of entities to be </a:t>
            </a:r>
            <a:r>
              <a:rPr i="1" dirty="0">
                <a:solidFill>
                  <a:srgbClr val="000000"/>
                </a:solidFill>
              </a:rPr>
              <a:t>accepted</a:t>
            </a:r>
            <a:r>
              <a:rPr dirty="0">
                <a:solidFill>
                  <a:srgbClr val="000000"/>
                </a:solidFill>
              </a:rPr>
              <a:t> for service.</a:t>
            </a:r>
          </a:p>
        </p:txBody>
      </p:sp>
      <p:grpSp>
        <p:nvGrpSpPr>
          <p:cNvPr id="96" name="Group"/>
          <p:cNvGrpSpPr/>
          <p:nvPr/>
        </p:nvGrpSpPr>
        <p:grpSpPr>
          <a:xfrm>
            <a:off x="14452600" y="3505200"/>
            <a:ext cx="8915400" cy="990600"/>
            <a:chOff x="0" y="0"/>
            <a:chExt cx="8915400" cy="990600"/>
          </a:xfrm>
        </p:grpSpPr>
        <p:sp>
          <p:nvSpPr>
            <p:cNvPr id="94" name="Examples: Account in good standing                  Friends and relatives"/>
            <p:cNvSpPr txBox="1"/>
            <p:nvPr/>
          </p:nvSpPr>
          <p:spPr>
            <a:xfrm>
              <a:off x="1524000" y="0"/>
              <a:ext cx="7391400" cy="990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lgn="l">
                <a:lnSpc>
                  <a:spcPts val="4300"/>
                </a:lnSpc>
                <a:spcBef>
                  <a:spcPts val="100"/>
                </a:spcBef>
                <a:tabLst>
                  <a:tab pos="1168400" algn="l"/>
                </a:tabLst>
                <a:defRPr sz="3200">
                  <a:solidFill>
                    <a:srgbClr val="005493"/>
                  </a:solidFill>
                </a:defRPr>
              </a:pPr>
              <a:r>
                <a:t>Examples: Account in good standing</a:t>
              </a:r>
              <a:br/>
              <a:r>
                <a:t>                 Friends and relatives</a:t>
              </a:r>
            </a:p>
          </p:txBody>
        </p:sp>
        <p:sp>
          <p:nvSpPr>
            <p:cNvPr id="95" name="Line"/>
            <p:cNvSpPr/>
            <p:nvPr/>
          </p:nvSpPr>
          <p:spPr>
            <a:xfrm flipV="1">
              <a:off x="0" y="203199"/>
              <a:ext cx="1411468" cy="1"/>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grpSp>
      <p:grpSp>
        <p:nvGrpSpPr>
          <p:cNvPr id="99" name="Group"/>
          <p:cNvGrpSpPr/>
          <p:nvPr/>
        </p:nvGrpSpPr>
        <p:grpSpPr>
          <a:xfrm>
            <a:off x="2029966" y="9690098"/>
            <a:ext cx="5752020" cy="2489202"/>
            <a:chOff x="-316464" y="-107951"/>
            <a:chExt cx="5752019" cy="2489201"/>
          </a:xfrm>
        </p:grpSpPr>
        <p:sp>
          <p:nvSpPr>
            <p:cNvPr id="97" name="alice@home…"/>
            <p:cNvSpPr/>
            <p:nvPr/>
          </p:nvSpPr>
          <p:spPr>
            <a:xfrm>
              <a:off x="2628854" y="-107951"/>
              <a:ext cx="2806701" cy="2489201"/>
            </a:xfrm>
            <a:prstGeom prst="rect">
              <a:avLst/>
            </a:prstGeom>
            <a:solidFill>
              <a:srgbClr val="FFFF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79400" tIns="279400" rIns="279400" bIns="279400" numCol="1" anchor="ctr">
              <a:spAutoFit/>
            </a:bodyPr>
            <a:lstStyle/>
            <a:p>
              <a:pPr algn="l">
                <a:lnSpc>
                  <a:spcPts val="4000"/>
                </a:lnSpc>
                <a:defRPr sz="2700">
                  <a:latin typeface="Helvetica"/>
                  <a:ea typeface="Helvetica"/>
                  <a:cs typeface="Helvetica"/>
                  <a:sym typeface="Helvetica"/>
                </a:defRPr>
              </a:pPr>
              <a:r>
                <a:rPr dirty="0" err="1"/>
                <a:t>alice@home</a:t>
              </a:r>
              <a:endParaRPr dirty="0"/>
            </a:p>
            <a:p>
              <a:pPr algn="l">
                <a:lnSpc>
                  <a:spcPts val="4000"/>
                </a:lnSpc>
                <a:defRPr sz="2700">
                  <a:latin typeface="Helvetica"/>
                  <a:ea typeface="Helvetica"/>
                  <a:cs typeface="Helvetica"/>
                  <a:sym typeface="Helvetica"/>
                </a:defRPr>
              </a:pPr>
              <a:r>
                <a:rPr dirty="0" err="1"/>
                <a:t>bob@office</a:t>
              </a:r>
              <a:endParaRPr dirty="0"/>
            </a:p>
            <a:p>
              <a:pPr algn="l">
                <a:lnSpc>
                  <a:spcPts val="4000"/>
                </a:lnSpc>
                <a:defRPr sz="2700">
                  <a:latin typeface="Helvetica"/>
                  <a:ea typeface="Helvetica"/>
                  <a:cs typeface="Helvetica"/>
                  <a:sym typeface="Helvetica"/>
                </a:defRPr>
              </a:pPr>
              <a:r>
                <a:rPr dirty="0" err="1"/>
                <a:t>carl@beach</a:t>
              </a:r>
              <a:endParaRPr dirty="0"/>
            </a:p>
            <a:p>
              <a:pPr algn="l">
                <a:lnSpc>
                  <a:spcPts val="4000"/>
                </a:lnSpc>
                <a:defRPr sz="2700">
                  <a:latin typeface="Helvetica"/>
                  <a:ea typeface="Helvetica"/>
                  <a:cs typeface="Helvetica"/>
                  <a:sym typeface="Helvetica"/>
                </a:defRPr>
              </a:pPr>
              <a:r>
                <a:rPr dirty="0" err="1"/>
                <a:t>dave@boat</a:t>
              </a:r>
              <a:r>
                <a:rPr dirty="0"/>
                <a:t> </a:t>
              </a:r>
            </a:p>
          </p:txBody>
        </p:sp>
        <p:sp>
          <p:nvSpPr>
            <p:cNvPr id="98" name="whitelist"/>
            <p:cNvSpPr txBox="1"/>
            <p:nvPr/>
          </p:nvSpPr>
          <p:spPr>
            <a:xfrm>
              <a:off x="-316464" y="641350"/>
              <a:ext cx="2298706" cy="5088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r">
                <a:lnSpc>
                  <a:spcPct val="80000"/>
                </a:lnSpc>
                <a:buClr>
                  <a:srgbClr val="606060"/>
                </a:buClr>
                <a:buFont typeface="Comic Sans MS"/>
                <a:defRPr sz="3300" b="1">
                  <a:uFill>
                    <a:solidFill>
                      <a:srgbClr val="000000"/>
                    </a:solidFill>
                  </a:uFill>
                  <a:latin typeface="Lucida Grande"/>
                  <a:ea typeface="Lucida Grande"/>
                  <a:cs typeface="Lucida Grande"/>
                  <a:sym typeface="Lucida Grande"/>
                </a:defRPr>
              </a:lvl1pPr>
            </a:lstStyle>
            <a:p>
              <a:r>
                <a:rPr lang="en-US" dirty="0" err="1"/>
                <a:t>acceptList</a:t>
              </a:r>
              <a:endParaRPr dirty="0"/>
            </a:p>
          </p:txBody>
        </p:sp>
      </p:grpSp>
      <p:sp>
        <p:nvSpPr>
          <p:cNvPr id="100" name="bob@office…"/>
          <p:cNvSpPr/>
          <p:nvPr/>
        </p:nvSpPr>
        <p:spPr>
          <a:xfrm>
            <a:off x="11023600" y="8166100"/>
            <a:ext cx="3187700" cy="5537201"/>
          </a:xfrm>
          <a:prstGeom prst="rect">
            <a:avLst/>
          </a:prstGeom>
          <a:solidFill>
            <a:srgbClr val="FFFFFF"/>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9400" tIns="279400" rIns="279400" bIns="279400" anchor="ctr">
            <a:spAutoFit/>
          </a:bodyPr>
          <a:lstStyle/>
          <a:p>
            <a:pPr algn="l">
              <a:lnSpc>
                <a:spcPts val="4000"/>
              </a:lnSpc>
              <a:defRPr sz="2700">
                <a:latin typeface="Helvetica"/>
                <a:ea typeface="Helvetica"/>
                <a:cs typeface="Helvetica"/>
                <a:sym typeface="Helvetica"/>
              </a:defRPr>
            </a:pPr>
            <a:r>
              <a:rPr dirty="0" err="1"/>
              <a:t>bob@office</a:t>
            </a:r>
            <a:endParaRPr dirty="0"/>
          </a:p>
          <a:p>
            <a:pPr algn="l">
              <a:lnSpc>
                <a:spcPts val="4000"/>
              </a:lnSpc>
              <a:defRPr sz="2700">
                <a:latin typeface="Helvetica"/>
                <a:ea typeface="Helvetica"/>
                <a:cs typeface="Helvetica"/>
                <a:sym typeface="Helvetica"/>
              </a:defRPr>
            </a:pPr>
            <a:r>
              <a:rPr dirty="0" err="1"/>
              <a:t>carl@beach</a:t>
            </a:r>
            <a:endParaRPr dirty="0"/>
          </a:p>
          <a:p>
            <a:pPr algn="l">
              <a:lnSpc>
                <a:spcPts val="4000"/>
              </a:lnSpc>
              <a:defRPr sz="2700">
                <a:latin typeface="Helvetica"/>
                <a:ea typeface="Helvetica"/>
                <a:cs typeface="Helvetica"/>
                <a:sym typeface="Helvetica"/>
              </a:defRPr>
            </a:pPr>
            <a:r>
              <a:rPr dirty="0" err="1"/>
              <a:t>marvin@spam</a:t>
            </a:r>
            <a:endParaRPr dirty="0"/>
          </a:p>
          <a:p>
            <a:pPr algn="l">
              <a:lnSpc>
                <a:spcPts val="4000"/>
              </a:lnSpc>
              <a:defRPr sz="2700">
                <a:latin typeface="Helvetica"/>
                <a:ea typeface="Helvetica"/>
                <a:cs typeface="Helvetica"/>
                <a:sym typeface="Helvetica"/>
              </a:defRPr>
            </a:pPr>
            <a:r>
              <a:rPr dirty="0" err="1"/>
              <a:t>bob@office</a:t>
            </a:r>
            <a:endParaRPr dirty="0"/>
          </a:p>
          <a:p>
            <a:pPr algn="l">
              <a:lnSpc>
                <a:spcPts val="4000"/>
              </a:lnSpc>
              <a:defRPr sz="2700">
                <a:latin typeface="Helvetica"/>
                <a:ea typeface="Helvetica"/>
                <a:cs typeface="Helvetica"/>
                <a:sym typeface="Helvetica"/>
              </a:defRPr>
            </a:pPr>
            <a:r>
              <a:rPr dirty="0" err="1"/>
              <a:t>bob@office</a:t>
            </a:r>
            <a:endParaRPr dirty="0"/>
          </a:p>
          <a:p>
            <a:pPr algn="l">
              <a:lnSpc>
                <a:spcPts val="4000"/>
              </a:lnSpc>
              <a:defRPr sz="2700">
                <a:latin typeface="Helvetica"/>
                <a:ea typeface="Helvetica"/>
                <a:cs typeface="Helvetica"/>
                <a:sym typeface="Helvetica"/>
              </a:defRPr>
            </a:pPr>
            <a:r>
              <a:rPr dirty="0" err="1"/>
              <a:t>mallory@spam</a:t>
            </a:r>
            <a:endParaRPr dirty="0"/>
          </a:p>
          <a:p>
            <a:pPr algn="l">
              <a:lnSpc>
                <a:spcPts val="4000"/>
              </a:lnSpc>
              <a:defRPr sz="2700">
                <a:latin typeface="Helvetica"/>
                <a:ea typeface="Helvetica"/>
                <a:cs typeface="Helvetica"/>
                <a:sym typeface="Helvetica"/>
              </a:defRPr>
            </a:pPr>
            <a:r>
              <a:rPr dirty="0" err="1"/>
              <a:t>dave@boat</a:t>
            </a:r>
            <a:endParaRPr dirty="0"/>
          </a:p>
          <a:p>
            <a:pPr algn="l">
              <a:lnSpc>
                <a:spcPts val="4000"/>
              </a:lnSpc>
              <a:defRPr sz="2700">
                <a:latin typeface="Helvetica"/>
                <a:ea typeface="Helvetica"/>
                <a:cs typeface="Helvetica"/>
                <a:sym typeface="Helvetica"/>
              </a:defRPr>
            </a:pPr>
            <a:r>
              <a:rPr dirty="0" err="1"/>
              <a:t>eve@airport</a:t>
            </a:r>
            <a:endParaRPr dirty="0"/>
          </a:p>
          <a:p>
            <a:pPr algn="l">
              <a:lnSpc>
                <a:spcPts val="4000"/>
              </a:lnSpc>
              <a:defRPr sz="2700">
                <a:latin typeface="Helvetica"/>
                <a:ea typeface="Helvetica"/>
                <a:cs typeface="Helvetica"/>
                <a:sym typeface="Helvetica"/>
              </a:defRPr>
            </a:pPr>
            <a:r>
              <a:rPr dirty="0" err="1"/>
              <a:t>alice@home</a:t>
            </a:r>
            <a:endParaRPr dirty="0"/>
          </a:p>
          <a:p>
            <a:pPr algn="l">
              <a:lnSpc>
                <a:spcPts val="4000"/>
              </a:lnSpc>
              <a:defRPr sz="2700">
                <a:latin typeface="Helvetica"/>
                <a:ea typeface="Helvetica"/>
                <a:cs typeface="Helvetica"/>
                <a:sym typeface="Helvetica"/>
              </a:defRPr>
            </a:pPr>
            <a:r>
              <a:rPr dirty="0"/>
              <a:t>...</a:t>
            </a:r>
          </a:p>
        </p:txBody>
      </p:sp>
      <p:sp>
        <p:nvSpPr>
          <p:cNvPr id="101" name="StdIn"/>
          <p:cNvSpPr txBox="1"/>
          <p:nvPr/>
        </p:nvSpPr>
        <p:spPr>
          <a:xfrm>
            <a:off x="9593281" y="10439400"/>
            <a:ext cx="1215461" cy="596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r">
              <a:lnSpc>
                <a:spcPct val="80000"/>
              </a:lnSpc>
              <a:buClr>
                <a:srgbClr val="606060"/>
              </a:buClr>
              <a:buFont typeface="Comic Sans MS"/>
              <a:defRPr sz="3300" b="1">
                <a:uFill>
                  <a:solidFill>
                    <a:srgbClr val="000000"/>
                  </a:solidFill>
                </a:uFill>
                <a:latin typeface="Lucida Grande"/>
                <a:ea typeface="Lucida Grande"/>
                <a:cs typeface="Lucida Grande"/>
                <a:sym typeface="Lucida Grande"/>
              </a:defRPr>
            </a:lvl1pPr>
          </a:lstStyle>
          <a:p>
            <a:r>
              <a:t>StdIn</a:t>
            </a:r>
          </a:p>
        </p:txBody>
      </p:sp>
      <p:sp>
        <p:nvSpPr>
          <p:cNvPr id="102" name="bob@office…"/>
          <p:cNvSpPr/>
          <p:nvPr/>
        </p:nvSpPr>
        <p:spPr>
          <a:xfrm>
            <a:off x="18389600" y="8928099"/>
            <a:ext cx="2806700" cy="4013201"/>
          </a:xfrm>
          <a:prstGeom prst="rect">
            <a:avLst/>
          </a:prstGeom>
          <a:solidFill>
            <a:srgbClr val="FFFFFF"/>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9400" tIns="279400" rIns="279400" bIns="279400" anchor="ctr">
            <a:spAutoFit/>
          </a:bodyPr>
          <a:lstStyle/>
          <a:p>
            <a:pPr algn="l">
              <a:lnSpc>
                <a:spcPts val="4000"/>
              </a:lnSpc>
              <a:defRPr sz="2700">
                <a:latin typeface="Helvetica"/>
                <a:ea typeface="Helvetica"/>
                <a:cs typeface="Helvetica"/>
                <a:sym typeface="Helvetica"/>
              </a:defRPr>
            </a:pPr>
            <a:r>
              <a:t>bob@office</a:t>
            </a:r>
          </a:p>
          <a:p>
            <a:pPr algn="l">
              <a:lnSpc>
                <a:spcPts val="4000"/>
              </a:lnSpc>
              <a:defRPr sz="2700">
                <a:latin typeface="Helvetica"/>
                <a:ea typeface="Helvetica"/>
                <a:cs typeface="Helvetica"/>
                <a:sym typeface="Helvetica"/>
              </a:defRPr>
            </a:pPr>
            <a:r>
              <a:t>carl@beach</a:t>
            </a:r>
          </a:p>
          <a:p>
            <a:pPr algn="l">
              <a:lnSpc>
                <a:spcPts val="4000"/>
              </a:lnSpc>
              <a:defRPr sz="2700">
                <a:latin typeface="Helvetica"/>
                <a:ea typeface="Helvetica"/>
                <a:cs typeface="Helvetica"/>
                <a:sym typeface="Helvetica"/>
              </a:defRPr>
            </a:pPr>
            <a:r>
              <a:t>bob@office</a:t>
            </a:r>
          </a:p>
          <a:p>
            <a:pPr algn="l">
              <a:lnSpc>
                <a:spcPts val="4000"/>
              </a:lnSpc>
              <a:defRPr sz="2700">
                <a:latin typeface="Helvetica"/>
                <a:ea typeface="Helvetica"/>
                <a:cs typeface="Helvetica"/>
                <a:sym typeface="Helvetica"/>
              </a:defRPr>
            </a:pPr>
            <a:r>
              <a:t>bob@office</a:t>
            </a:r>
          </a:p>
          <a:p>
            <a:pPr algn="l">
              <a:lnSpc>
                <a:spcPts val="4000"/>
              </a:lnSpc>
              <a:defRPr sz="2700">
                <a:latin typeface="Helvetica"/>
                <a:ea typeface="Helvetica"/>
                <a:cs typeface="Helvetica"/>
                <a:sym typeface="Helvetica"/>
              </a:defRPr>
            </a:pPr>
            <a:r>
              <a:t>dave@boat</a:t>
            </a:r>
          </a:p>
          <a:p>
            <a:pPr algn="l">
              <a:lnSpc>
                <a:spcPts val="4000"/>
              </a:lnSpc>
              <a:defRPr sz="2700">
                <a:latin typeface="Helvetica"/>
                <a:ea typeface="Helvetica"/>
                <a:cs typeface="Helvetica"/>
                <a:sym typeface="Helvetica"/>
              </a:defRPr>
            </a:pPr>
            <a:r>
              <a:t>alice@home</a:t>
            </a:r>
          </a:p>
          <a:p>
            <a:pPr algn="l">
              <a:lnSpc>
                <a:spcPts val="4000"/>
              </a:lnSpc>
              <a:defRPr sz="2700">
                <a:latin typeface="Helvetica"/>
                <a:ea typeface="Helvetica"/>
                <a:cs typeface="Helvetica"/>
                <a:sym typeface="Helvetica"/>
              </a:defRPr>
            </a:pPr>
            <a:r>
              <a:t>...</a:t>
            </a:r>
          </a:p>
        </p:txBody>
      </p:sp>
      <p:sp>
        <p:nvSpPr>
          <p:cNvPr id="103" name="StdOut"/>
          <p:cNvSpPr txBox="1"/>
          <p:nvPr/>
        </p:nvSpPr>
        <p:spPr>
          <a:xfrm>
            <a:off x="16578578" y="10439400"/>
            <a:ext cx="1591383" cy="596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r">
              <a:lnSpc>
                <a:spcPct val="80000"/>
              </a:lnSpc>
              <a:buClr>
                <a:srgbClr val="606060"/>
              </a:buClr>
              <a:buFont typeface="Comic Sans MS"/>
              <a:defRPr sz="3300" b="1">
                <a:uFill>
                  <a:solidFill>
                    <a:srgbClr val="000000"/>
                  </a:solidFill>
                </a:uFill>
                <a:latin typeface="Lucida Grande"/>
                <a:ea typeface="Lucida Grande"/>
                <a:cs typeface="Lucida Grande"/>
                <a:sym typeface="Lucida Grande"/>
              </a:defRPr>
            </a:lvl1pPr>
          </a:lstStyle>
          <a:p>
            <a:r>
              <a:t>StdOut</a:t>
            </a:r>
          </a:p>
        </p:txBody>
      </p:sp>
      <p:sp>
        <p:nvSpPr>
          <p:cNvPr id="104" name="Example. Email spam filter…"/>
          <p:cNvSpPr txBox="1"/>
          <p:nvPr/>
        </p:nvSpPr>
        <p:spPr>
          <a:xfrm>
            <a:off x="1308100" y="8280400"/>
            <a:ext cx="6422232" cy="1574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lnSpc>
                <a:spcPts val="4300"/>
              </a:lnSpc>
              <a:spcBef>
                <a:spcPts val="100"/>
              </a:spcBef>
              <a:tabLst>
                <a:tab pos="1168400" algn="l"/>
              </a:tabLst>
              <a:defRPr sz="3600">
                <a:solidFill>
                  <a:srgbClr val="005493"/>
                </a:solidFill>
              </a:defRPr>
            </a:pPr>
            <a:r>
              <a:t>Example.</a:t>
            </a:r>
            <a:r>
              <a:rPr>
                <a:solidFill>
                  <a:srgbClr val="000000"/>
                </a:solidFill>
              </a:rPr>
              <a:t> Email spam filter</a:t>
            </a:r>
          </a:p>
          <a:p>
            <a:pPr algn="l">
              <a:lnSpc>
                <a:spcPts val="4300"/>
              </a:lnSpc>
              <a:spcBef>
                <a:spcPts val="100"/>
              </a:spcBef>
              <a:tabLst>
                <a:tab pos="1168400" algn="l"/>
              </a:tabLst>
              <a:defRPr sz="3600">
                <a:solidFill>
                  <a:srgbClr val="929292"/>
                </a:solidFill>
              </a:defRPr>
            </a:pPr>
            <a:r>
              <a:t>(message contents omitted)</a:t>
            </a:r>
            <a:endParaRPr i="1"/>
          </a:p>
        </p:txBody>
      </p:sp>
      <p:sp>
        <p:nvSpPr>
          <p:cNvPr id="105" name="✓"/>
          <p:cNvSpPr txBox="1"/>
          <p:nvPr/>
        </p:nvSpPr>
        <p:spPr>
          <a:xfrm>
            <a:off x="14249400" y="8509000"/>
            <a:ext cx="463675" cy="647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nSpc>
                <a:spcPts val="4500"/>
              </a:lnSpc>
              <a:spcBef>
                <a:spcPts val="100"/>
              </a:spcBef>
              <a:tabLst>
                <a:tab pos="1155700" algn="l"/>
              </a:tabLst>
              <a:defRPr sz="3600">
                <a:solidFill>
                  <a:srgbClr val="005493"/>
                </a:solidFill>
              </a:defRPr>
            </a:lvl1pPr>
          </a:lstStyle>
          <a:p>
            <a:r>
              <a:t>✓</a:t>
            </a:r>
          </a:p>
        </p:txBody>
      </p:sp>
      <p:sp>
        <p:nvSpPr>
          <p:cNvPr id="106" name="✓"/>
          <p:cNvSpPr txBox="1"/>
          <p:nvPr/>
        </p:nvSpPr>
        <p:spPr>
          <a:xfrm>
            <a:off x="14249400" y="8953500"/>
            <a:ext cx="463675" cy="647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nSpc>
                <a:spcPts val="4500"/>
              </a:lnSpc>
              <a:spcBef>
                <a:spcPts val="100"/>
              </a:spcBef>
              <a:tabLst>
                <a:tab pos="1155700" algn="l"/>
              </a:tabLst>
              <a:defRPr sz="3600">
                <a:solidFill>
                  <a:srgbClr val="005493"/>
                </a:solidFill>
              </a:defRPr>
            </a:lvl1pPr>
          </a:lstStyle>
          <a:p>
            <a:r>
              <a:t>✓</a:t>
            </a:r>
          </a:p>
        </p:txBody>
      </p:sp>
      <p:sp>
        <p:nvSpPr>
          <p:cNvPr id="107" name="✓"/>
          <p:cNvSpPr txBox="1"/>
          <p:nvPr/>
        </p:nvSpPr>
        <p:spPr>
          <a:xfrm>
            <a:off x="14249400" y="9867900"/>
            <a:ext cx="463675" cy="647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nSpc>
                <a:spcPts val="4500"/>
              </a:lnSpc>
              <a:spcBef>
                <a:spcPts val="100"/>
              </a:spcBef>
              <a:tabLst>
                <a:tab pos="1155700" algn="l"/>
              </a:tabLst>
              <a:defRPr sz="3600">
                <a:solidFill>
                  <a:srgbClr val="005493"/>
                </a:solidFill>
              </a:defRPr>
            </a:lvl1pPr>
          </a:lstStyle>
          <a:p>
            <a:r>
              <a:t>✓</a:t>
            </a:r>
          </a:p>
        </p:txBody>
      </p:sp>
      <p:sp>
        <p:nvSpPr>
          <p:cNvPr id="108" name="✓"/>
          <p:cNvSpPr txBox="1"/>
          <p:nvPr/>
        </p:nvSpPr>
        <p:spPr>
          <a:xfrm>
            <a:off x="14249400" y="10363200"/>
            <a:ext cx="463675" cy="647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nSpc>
                <a:spcPts val="4500"/>
              </a:lnSpc>
              <a:spcBef>
                <a:spcPts val="100"/>
              </a:spcBef>
              <a:tabLst>
                <a:tab pos="1155700" algn="l"/>
              </a:tabLst>
              <a:defRPr sz="3600">
                <a:solidFill>
                  <a:srgbClr val="005493"/>
                </a:solidFill>
              </a:defRPr>
            </a:lvl1pPr>
          </a:lstStyle>
          <a:p>
            <a:r>
              <a:t>✓</a:t>
            </a:r>
          </a:p>
        </p:txBody>
      </p:sp>
      <p:sp>
        <p:nvSpPr>
          <p:cNvPr id="109" name="✓"/>
          <p:cNvSpPr txBox="1"/>
          <p:nvPr/>
        </p:nvSpPr>
        <p:spPr>
          <a:xfrm>
            <a:off x="14249400" y="11303000"/>
            <a:ext cx="463675" cy="647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nSpc>
                <a:spcPts val="4500"/>
              </a:lnSpc>
              <a:spcBef>
                <a:spcPts val="100"/>
              </a:spcBef>
              <a:tabLst>
                <a:tab pos="1155700" algn="l"/>
              </a:tabLst>
              <a:defRPr sz="3600">
                <a:solidFill>
                  <a:srgbClr val="005493"/>
                </a:solidFill>
              </a:defRPr>
            </a:lvl1pPr>
          </a:lstStyle>
          <a:p>
            <a:r>
              <a:t>✓</a:t>
            </a:r>
          </a:p>
        </p:txBody>
      </p:sp>
      <p:sp>
        <p:nvSpPr>
          <p:cNvPr id="110" name="✓"/>
          <p:cNvSpPr txBox="1"/>
          <p:nvPr/>
        </p:nvSpPr>
        <p:spPr>
          <a:xfrm>
            <a:off x="14249400" y="12217400"/>
            <a:ext cx="463675" cy="647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nSpc>
                <a:spcPts val="4500"/>
              </a:lnSpc>
              <a:spcBef>
                <a:spcPts val="100"/>
              </a:spcBef>
              <a:tabLst>
                <a:tab pos="1155700" algn="l"/>
              </a:tabLst>
              <a:defRPr sz="3600">
                <a:solidFill>
                  <a:srgbClr val="005493"/>
                </a:solidFill>
              </a:defRPr>
            </a:lvl1pPr>
          </a:lstStyle>
          <a:p>
            <a:r>
              <a:t>✓</a:t>
            </a:r>
          </a:p>
        </p:txBody>
      </p:sp>
      <p:pic>
        <p:nvPicPr>
          <p:cNvPr id="111" name="checklist&amp;h=294&amp;w=291&amp;tbnid=dCNYVkQIRcMsvM-&amp;zoom=1&amp;docid=oCjS_tTz50ZAYM&amp;ei=sQIaVa_5HIuSsQSM6YCgDQ&amp;tbm=isch&amp;client=safari&amp;ved=0CCwQMygQMBA.tiff" descr="checklist&amp;h=294&amp;w=291&amp;tbnid=dCNYVkQIRcMsvM-&amp;zoom=1&amp;docid=oCjS_tTz50ZAYM&amp;ei=sQIaVa_5HIuSsQSM6YCgDQ&amp;tbm=isch&amp;client=safari&amp;ved=0CCwQMygQMBA.tiff"/>
          <p:cNvPicPr>
            <a:picLocks noChangeAspect="1"/>
          </p:cNvPicPr>
          <p:nvPr/>
        </p:nvPicPr>
        <p:blipFill>
          <a:blip r:embed="rId3"/>
          <a:srcRect r="322"/>
          <a:stretch>
            <a:fillRect/>
          </a:stretch>
        </p:blipFill>
        <p:spPr>
          <a:xfrm>
            <a:off x="15002271" y="4901205"/>
            <a:ext cx="2336801" cy="2375896"/>
          </a:xfrm>
          <a:custGeom>
            <a:avLst/>
            <a:gdLst/>
            <a:ahLst/>
            <a:cxnLst>
              <a:cxn ang="0">
                <a:pos x="wd2" y="hd2"/>
              </a:cxn>
              <a:cxn ang="5400000">
                <a:pos x="wd2" y="hd2"/>
              </a:cxn>
              <a:cxn ang="10800000">
                <a:pos x="wd2" y="hd2"/>
              </a:cxn>
              <a:cxn ang="16200000">
                <a:pos x="wd2" y="hd2"/>
              </a:cxn>
            </a:cxnLst>
            <a:rect l="0" t="0" r="r" b="b"/>
            <a:pathLst>
              <a:path w="21600" h="21596" extrusionOk="0">
                <a:moveTo>
                  <a:pt x="0" y="0"/>
                </a:moveTo>
                <a:lnTo>
                  <a:pt x="0" y="10796"/>
                </a:lnTo>
                <a:lnTo>
                  <a:pt x="0" y="21596"/>
                </a:lnTo>
                <a:lnTo>
                  <a:pt x="10837" y="21596"/>
                </a:lnTo>
                <a:lnTo>
                  <a:pt x="17058" y="21596"/>
                </a:lnTo>
                <a:lnTo>
                  <a:pt x="17396" y="21318"/>
                </a:lnTo>
                <a:lnTo>
                  <a:pt x="17733" y="21040"/>
                </a:lnTo>
                <a:lnTo>
                  <a:pt x="17781" y="17520"/>
                </a:lnTo>
                <a:cubicBezTo>
                  <a:pt x="17828" y="14135"/>
                  <a:pt x="17836" y="13998"/>
                  <a:pt x="18012" y="14028"/>
                </a:cubicBezTo>
                <a:cubicBezTo>
                  <a:pt x="18140" y="14050"/>
                  <a:pt x="18183" y="14019"/>
                  <a:pt x="18144" y="13920"/>
                </a:cubicBezTo>
                <a:cubicBezTo>
                  <a:pt x="18109" y="13829"/>
                  <a:pt x="18265" y="13629"/>
                  <a:pt x="18588" y="13361"/>
                </a:cubicBezTo>
                <a:cubicBezTo>
                  <a:pt x="18864" y="13132"/>
                  <a:pt x="19113" y="12946"/>
                  <a:pt x="19142" y="12946"/>
                </a:cubicBezTo>
                <a:cubicBezTo>
                  <a:pt x="19247" y="12946"/>
                  <a:pt x="19725" y="12535"/>
                  <a:pt x="19725" y="12445"/>
                </a:cubicBezTo>
                <a:cubicBezTo>
                  <a:pt x="19725" y="12313"/>
                  <a:pt x="21085" y="11144"/>
                  <a:pt x="21156" y="11215"/>
                </a:cubicBezTo>
                <a:cubicBezTo>
                  <a:pt x="21189" y="11247"/>
                  <a:pt x="21317" y="11128"/>
                  <a:pt x="21442" y="10948"/>
                </a:cubicBezTo>
                <a:lnTo>
                  <a:pt x="21600" y="10720"/>
                </a:lnTo>
                <a:cubicBezTo>
                  <a:pt x="21595" y="10662"/>
                  <a:pt x="21591" y="10356"/>
                  <a:pt x="21585" y="10360"/>
                </a:cubicBezTo>
                <a:cubicBezTo>
                  <a:pt x="21542" y="10386"/>
                  <a:pt x="21292" y="10182"/>
                  <a:pt x="21042" y="9952"/>
                </a:cubicBezTo>
                <a:cubicBezTo>
                  <a:pt x="21004" y="9931"/>
                  <a:pt x="20960" y="9905"/>
                  <a:pt x="20943" y="9862"/>
                </a:cubicBezTo>
                <a:cubicBezTo>
                  <a:pt x="20712" y="9640"/>
                  <a:pt x="20503" y="9413"/>
                  <a:pt x="20503" y="9350"/>
                </a:cubicBezTo>
                <a:cubicBezTo>
                  <a:pt x="20503" y="9305"/>
                  <a:pt x="20441" y="9267"/>
                  <a:pt x="20364" y="9267"/>
                </a:cubicBezTo>
                <a:cubicBezTo>
                  <a:pt x="20286" y="9267"/>
                  <a:pt x="20188" y="9204"/>
                  <a:pt x="20144" y="9126"/>
                </a:cubicBezTo>
                <a:cubicBezTo>
                  <a:pt x="20079" y="9012"/>
                  <a:pt x="19946" y="9088"/>
                  <a:pt x="19494" y="9501"/>
                </a:cubicBezTo>
                <a:cubicBezTo>
                  <a:pt x="19183" y="9786"/>
                  <a:pt x="18872" y="9999"/>
                  <a:pt x="18805" y="9974"/>
                </a:cubicBezTo>
                <a:cubicBezTo>
                  <a:pt x="18737" y="9948"/>
                  <a:pt x="18657" y="10013"/>
                  <a:pt x="18629" y="10122"/>
                </a:cubicBezTo>
                <a:cubicBezTo>
                  <a:pt x="18600" y="10230"/>
                  <a:pt x="18504" y="10320"/>
                  <a:pt x="18416" y="10320"/>
                </a:cubicBezTo>
                <a:cubicBezTo>
                  <a:pt x="18327" y="10320"/>
                  <a:pt x="18281" y="10357"/>
                  <a:pt x="18309" y="10403"/>
                </a:cubicBezTo>
                <a:cubicBezTo>
                  <a:pt x="18381" y="10517"/>
                  <a:pt x="18011" y="10829"/>
                  <a:pt x="17891" y="10756"/>
                </a:cubicBezTo>
                <a:cubicBezTo>
                  <a:pt x="17831" y="10720"/>
                  <a:pt x="17791" y="9481"/>
                  <a:pt x="17785" y="7427"/>
                </a:cubicBezTo>
                <a:lnTo>
                  <a:pt x="17785" y="7297"/>
                </a:lnTo>
                <a:cubicBezTo>
                  <a:pt x="17781" y="7018"/>
                  <a:pt x="17776" y="6821"/>
                  <a:pt x="17774" y="6522"/>
                </a:cubicBezTo>
                <a:cubicBezTo>
                  <a:pt x="17768" y="5567"/>
                  <a:pt x="17748" y="4726"/>
                  <a:pt x="17730" y="4112"/>
                </a:cubicBezTo>
                <a:lnTo>
                  <a:pt x="16464" y="2860"/>
                </a:lnTo>
                <a:cubicBezTo>
                  <a:pt x="16111" y="2512"/>
                  <a:pt x="15803" y="2192"/>
                  <a:pt x="15580" y="1944"/>
                </a:cubicBezTo>
                <a:cubicBezTo>
                  <a:pt x="15496" y="1935"/>
                  <a:pt x="15419" y="1850"/>
                  <a:pt x="15389" y="1699"/>
                </a:cubicBezTo>
                <a:cubicBezTo>
                  <a:pt x="15389" y="1698"/>
                  <a:pt x="15390" y="1696"/>
                  <a:pt x="15389" y="1695"/>
                </a:cubicBezTo>
                <a:cubicBezTo>
                  <a:pt x="15335" y="1624"/>
                  <a:pt x="15218" y="1493"/>
                  <a:pt x="15228" y="1482"/>
                </a:cubicBezTo>
                <a:cubicBezTo>
                  <a:pt x="15270" y="1437"/>
                  <a:pt x="15260" y="1429"/>
                  <a:pt x="15202" y="1461"/>
                </a:cubicBezTo>
                <a:cubicBezTo>
                  <a:pt x="15145" y="1493"/>
                  <a:pt x="14748" y="1175"/>
                  <a:pt x="14325" y="757"/>
                </a:cubicBezTo>
                <a:lnTo>
                  <a:pt x="13617" y="54"/>
                </a:lnTo>
                <a:cubicBezTo>
                  <a:pt x="12685" y="-4"/>
                  <a:pt x="10912" y="0"/>
                  <a:pt x="7179" y="0"/>
                </a:cubicBezTo>
                <a:lnTo>
                  <a:pt x="0" y="0"/>
                </a:lnTo>
                <a:close/>
              </a:path>
            </a:pathLst>
          </a:custGeom>
          <a:ln w="12700">
            <a:miter lim="400000"/>
          </a:ln>
        </p:spPr>
      </p:pic>
    </p:spTree>
    <p:extLst>
      <p:ext uri="{BB962C8B-B14F-4D97-AF65-F5344CB8AC3E}">
        <p14:creationId xmlns:p14="http://schemas.microsoft.com/office/powerpoint/2010/main" val="362332374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88">
                                            <p:bg/>
                                          </p:spTgt>
                                        </p:tgtEl>
                                        <p:attrNameLst>
                                          <p:attrName>style.visibility</p:attrName>
                                        </p:attrNameLst>
                                      </p:cBhvr>
                                      <p:to>
                                        <p:strVal val="visible"/>
                                      </p:to>
                                    </p:set>
                                  </p:childTnLst>
                                </p:cTn>
                              </p:par>
                              <p:par>
                                <p:cTn id="23" presetID="1" presetClass="entr" presetSubtype="0" fill="hold" grpId="0" nodeType="withEffect">
                                  <p:stCondLst>
                                    <p:cond delay="0"/>
                                  </p:stCondLst>
                                  <p:iterate>
                                    <p:tmAbs val="0"/>
                                  </p:iterate>
                                  <p:childTnLst>
                                    <p:set>
                                      <p:cBhvr>
                                        <p:cTn id="24" fill="hold"/>
                                        <p:tgtEl>
                                          <p:spTgt spid="8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8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88">
                                            <p:txEl>
                                              <p:pRg st="2" end="2"/>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iterate>
                                    <p:tmAbs val="0"/>
                                  </p:iterate>
                                  <p:childTnLst>
                                    <p:set>
                                      <p:cBhvr>
                                        <p:cTn id="35" fill="hold"/>
                                        <p:tgtEl>
                                          <p:spTgt spid="1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p:tmAbs val="0"/>
                                  </p:iterate>
                                  <p:childTnLst>
                                    <p:set>
                                      <p:cBhvr>
                                        <p:cTn id="39" fill="hold"/>
                                        <p:tgtEl>
                                          <p:spTgt spid="10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p:tmAbs val="0"/>
                                  </p:iterate>
                                  <p:childTnLst>
                                    <p:set>
                                      <p:cBhvr>
                                        <p:cTn id="43" fill="hold"/>
                                        <p:tgtEl>
                                          <p:spTgt spid="9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101"/>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iterate>
                                    <p:tmAbs val="0"/>
                                  </p:iterate>
                                  <p:childTnLst>
                                    <p:set>
                                      <p:cBhvr>
                                        <p:cTn id="50" fill="hold"/>
                                        <p:tgtEl>
                                          <p:spTgt spid="100">
                                            <p:bg/>
                                          </p:spTgt>
                                        </p:tgtEl>
                                        <p:attrNameLst>
                                          <p:attrName>style.visibility</p:attrName>
                                        </p:attrNameLst>
                                      </p:cBhvr>
                                      <p:to>
                                        <p:strVal val="visible"/>
                                      </p:to>
                                    </p:set>
                                  </p:childTnLst>
                                </p:cTn>
                              </p:par>
                              <p:par>
                                <p:cTn id="51" presetID="1" presetClass="entr" presetSubtype="0" fill="hold" grpId="0" nodeType="withEffect">
                                  <p:stCondLst>
                                    <p:cond delay="0"/>
                                  </p:stCondLst>
                                  <p:iterate>
                                    <p:tmAbs val="0"/>
                                  </p:iterate>
                                  <p:childTnLst>
                                    <p:set>
                                      <p:cBhvr>
                                        <p:cTn id="52" fill="hold"/>
                                        <p:tgtEl>
                                          <p:spTgt spid="100">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p:tmAbs val="0"/>
                                  </p:iterate>
                                  <p:childTnLst>
                                    <p:set>
                                      <p:cBhvr>
                                        <p:cTn id="56" fill="hold"/>
                                        <p:tgtEl>
                                          <p:spTgt spid="10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p:tmAbs val="0"/>
                                  </p:iterate>
                                  <p:childTnLst>
                                    <p:set>
                                      <p:cBhvr>
                                        <p:cTn id="60" fill="hold"/>
                                        <p:tgtEl>
                                          <p:spTgt spid="103"/>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0" nodeType="afterEffect">
                                  <p:stCondLst>
                                    <p:cond delay="0"/>
                                  </p:stCondLst>
                                  <p:iterate>
                                    <p:tmAbs val="0"/>
                                  </p:iterate>
                                  <p:childTnLst>
                                    <p:set>
                                      <p:cBhvr>
                                        <p:cTn id="63" fill="hold"/>
                                        <p:tgtEl>
                                          <p:spTgt spid="102">
                                            <p:bg/>
                                          </p:spTgt>
                                        </p:tgtEl>
                                        <p:attrNameLst>
                                          <p:attrName>style.visibility</p:attrName>
                                        </p:attrNameLst>
                                      </p:cBhvr>
                                      <p:to>
                                        <p:strVal val="visible"/>
                                      </p:to>
                                    </p:set>
                                  </p:childTnLst>
                                </p:cTn>
                              </p:par>
                              <p:par>
                                <p:cTn id="64" presetID="1" presetClass="entr" presetSubtype="0" fill="hold" grpId="0" nodeType="withEffect">
                                  <p:stCondLst>
                                    <p:cond delay="0"/>
                                  </p:stCondLst>
                                  <p:iterate>
                                    <p:tmAbs val="0"/>
                                  </p:iterate>
                                  <p:childTnLst>
                                    <p:set>
                                      <p:cBhvr>
                                        <p:cTn id="65" fill="hold"/>
                                        <p:tgtEl>
                                          <p:spTgt spid="102">
                                            <p:txEl>
                                              <p:pRg st="0" end="0"/>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iterate>
                                    <p:tmAbs val="0"/>
                                  </p:iterate>
                                  <p:childTnLst>
                                    <p:set>
                                      <p:cBhvr>
                                        <p:cTn id="69" fill="hold"/>
                                        <p:tgtEl>
                                          <p:spTgt spid="100">
                                            <p:txEl>
                                              <p:pRg st="1" end="1"/>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iterate>
                                    <p:tmAbs val="0"/>
                                  </p:iterate>
                                  <p:childTnLst>
                                    <p:set>
                                      <p:cBhvr>
                                        <p:cTn id="73" fill="hold"/>
                                        <p:tgtEl>
                                          <p:spTgt spid="106"/>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iterate>
                                    <p:tmAbs val="0"/>
                                  </p:iterate>
                                  <p:childTnLst>
                                    <p:set>
                                      <p:cBhvr>
                                        <p:cTn id="77" fill="hold"/>
                                        <p:tgtEl>
                                          <p:spTgt spid="102">
                                            <p:txEl>
                                              <p:pRg st="1" end="1"/>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iterate>
                                    <p:tmAbs val="0"/>
                                  </p:iterate>
                                  <p:childTnLst>
                                    <p:set>
                                      <p:cBhvr>
                                        <p:cTn id="81" fill="hold"/>
                                        <p:tgtEl>
                                          <p:spTgt spid="100">
                                            <p:txEl>
                                              <p:pRg st="2" end="2"/>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iterate>
                                    <p:tmAbs val="0"/>
                                  </p:iterate>
                                  <p:childTnLst>
                                    <p:set>
                                      <p:cBhvr>
                                        <p:cTn id="85" fill="hold"/>
                                        <p:tgtEl>
                                          <p:spTgt spid="100">
                                            <p:txEl>
                                              <p:pRg st="3" end="3"/>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iterate>
                                    <p:tmAbs val="0"/>
                                  </p:iterate>
                                  <p:childTnLst>
                                    <p:set>
                                      <p:cBhvr>
                                        <p:cTn id="89" fill="hold"/>
                                        <p:tgtEl>
                                          <p:spTgt spid="107"/>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iterate>
                                    <p:tmAbs val="0"/>
                                  </p:iterate>
                                  <p:childTnLst>
                                    <p:set>
                                      <p:cBhvr>
                                        <p:cTn id="93" fill="hold"/>
                                        <p:tgtEl>
                                          <p:spTgt spid="102">
                                            <p:txEl>
                                              <p:pRg st="2" end="2"/>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iterate>
                                    <p:tmAbs val="0"/>
                                  </p:iterate>
                                  <p:childTnLst>
                                    <p:set>
                                      <p:cBhvr>
                                        <p:cTn id="97" fill="hold"/>
                                        <p:tgtEl>
                                          <p:spTgt spid="100">
                                            <p:txEl>
                                              <p:pRg st="4" end="4"/>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iterate>
                                    <p:tmAbs val="0"/>
                                  </p:iterate>
                                  <p:childTnLst>
                                    <p:set>
                                      <p:cBhvr>
                                        <p:cTn id="101" fill="hold"/>
                                        <p:tgtEl>
                                          <p:spTgt spid="108"/>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iterate>
                                    <p:tmAbs val="0"/>
                                  </p:iterate>
                                  <p:childTnLst>
                                    <p:set>
                                      <p:cBhvr>
                                        <p:cTn id="105" fill="hold"/>
                                        <p:tgtEl>
                                          <p:spTgt spid="102">
                                            <p:txEl>
                                              <p:pRg st="3" end="3"/>
                                            </p:txEl>
                                          </p:spTgt>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iterate>
                                    <p:tmAbs val="0"/>
                                  </p:iterate>
                                  <p:childTnLst>
                                    <p:set>
                                      <p:cBhvr>
                                        <p:cTn id="109" fill="hold"/>
                                        <p:tgtEl>
                                          <p:spTgt spid="100">
                                            <p:txEl>
                                              <p:pRg st="5" end="5"/>
                                            </p:txEl>
                                          </p:spTgt>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iterate>
                                    <p:tmAbs val="0"/>
                                  </p:iterate>
                                  <p:childTnLst>
                                    <p:set>
                                      <p:cBhvr>
                                        <p:cTn id="113" fill="hold"/>
                                        <p:tgtEl>
                                          <p:spTgt spid="100">
                                            <p:txEl>
                                              <p:pRg st="6" end="6"/>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iterate>
                                    <p:tmAbs val="0"/>
                                  </p:iterate>
                                  <p:childTnLst>
                                    <p:set>
                                      <p:cBhvr>
                                        <p:cTn id="117" fill="hold"/>
                                        <p:tgtEl>
                                          <p:spTgt spid="109"/>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iterate>
                                    <p:tmAbs val="0"/>
                                  </p:iterate>
                                  <p:childTnLst>
                                    <p:set>
                                      <p:cBhvr>
                                        <p:cTn id="121" fill="hold"/>
                                        <p:tgtEl>
                                          <p:spTgt spid="102">
                                            <p:txEl>
                                              <p:pRg st="4" end="4"/>
                                            </p:txEl>
                                          </p:spTgt>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iterate>
                                    <p:tmAbs val="0"/>
                                  </p:iterate>
                                  <p:childTnLst>
                                    <p:set>
                                      <p:cBhvr>
                                        <p:cTn id="125" fill="hold"/>
                                        <p:tgtEl>
                                          <p:spTgt spid="100">
                                            <p:txEl>
                                              <p:pRg st="7" end="7"/>
                                            </p:txEl>
                                          </p:spTgt>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iterate>
                                    <p:tmAbs val="0"/>
                                  </p:iterate>
                                  <p:childTnLst>
                                    <p:set>
                                      <p:cBhvr>
                                        <p:cTn id="129" fill="hold"/>
                                        <p:tgtEl>
                                          <p:spTgt spid="100">
                                            <p:txEl>
                                              <p:pRg st="8" end="8"/>
                                            </p:txEl>
                                          </p:spTgt>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iterate>
                                    <p:tmAbs val="0"/>
                                  </p:iterate>
                                  <p:childTnLst>
                                    <p:set>
                                      <p:cBhvr>
                                        <p:cTn id="133" fill="hold"/>
                                        <p:tgtEl>
                                          <p:spTgt spid="110"/>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iterate>
                                    <p:tmAbs val="0"/>
                                  </p:iterate>
                                  <p:childTnLst>
                                    <p:set>
                                      <p:cBhvr>
                                        <p:cTn id="137" fill="hold"/>
                                        <p:tgtEl>
                                          <p:spTgt spid="102">
                                            <p:txEl>
                                              <p:pRg st="5" end="5"/>
                                            </p:txEl>
                                          </p:spTgt>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0" nodeType="clickEffect">
                                  <p:stCondLst>
                                    <p:cond delay="0"/>
                                  </p:stCondLst>
                                  <p:iterate>
                                    <p:tmAbs val="0"/>
                                  </p:iterate>
                                  <p:childTnLst>
                                    <p:set>
                                      <p:cBhvr>
                                        <p:cTn id="141" fill="hold"/>
                                        <p:tgtEl>
                                          <p:spTgt spid="100">
                                            <p:txEl>
                                              <p:pRg st="9" end="9"/>
                                            </p:txEl>
                                          </p:spTgt>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iterate>
                                    <p:tmAbs val="0"/>
                                  </p:iterate>
                                  <p:childTnLst>
                                    <p:set>
                                      <p:cBhvr>
                                        <p:cTn id="145" fill="hold"/>
                                        <p:tgtEl>
                                          <p:spTgt spid="10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build="p" bldLvl="5" animBg="1" advAuto="0"/>
      <p:bldP spid="89" grpId="0" animBg="1" advAuto="0"/>
      <p:bldP spid="92" grpId="0" animBg="1" advAuto="0"/>
      <p:bldP spid="93" grpId="0" animBg="1" advAuto="0"/>
      <p:bldP spid="96" grpId="0" animBg="1" advAuto="0"/>
      <p:bldP spid="99" grpId="0" animBg="1" advAuto="0"/>
      <p:bldP spid="100" grpId="0" build="p" bldLvl="5" animBg="1" advAuto="0"/>
      <p:bldP spid="101" grpId="0" animBg="1" advAuto="0"/>
      <p:bldP spid="102" grpId="0" build="p" bldLvl="5" animBg="1" advAuto="0"/>
      <p:bldP spid="103" grpId="0" animBg="1" advAuto="0"/>
      <p:bldP spid="104" grpId="0" animBg="1" advAuto="0"/>
      <p:bldP spid="105" grpId="0" animBg="1" advAuto="0"/>
      <p:bldP spid="106" grpId="0" animBg="1" advAuto="0"/>
      <p:bldP spid="107" grpId="0" animBg="1" advAuto="0"/>
      <p:bldP spid="108" grpId="0" animBg="1" advAuto="0"/>
      <p:bldP spid="109" grpId="0" animBg="1" advAuto="0"/>
      <p:bldP spid="110" grpId="0" animBg="1" advAuto="0"/>
      <p:bldP spid="111"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 name="Table"/>
          <p:cNvGraphicFramePr/>
          <p:nvPr/>
        </p:nvGraphicFramePr>
        <p:xfrm>
          <a:off x="15722136" y="1828800"/>
          <a:ext cx="3747757" cy="11328400"/>
        </p:xfrm>
        <a:graphic>
          <a:graphicData uri="http://schemas.openxmlformats.org/drawingml/2006/table">
            <a:tbl>
              <a:tblPr firstRow="1" firstCol="1">
                <a:tableStyleId>{8F44A2F1-9E1F-4B54-A3A2-5F16C0AD49E2}</a:tableStyleId>
              </a:tblPr>
              <a:tblGrid>
                <a:gridCol w="862409">
                  <a:extLst>
                    <a:ext uri="{9D8B030D-6E8A-4147-A177-3AD203B41FA5}">
                      <a16:colId xmlns:a16="http://schemas.microsoft.com/office/drawing/2014/main" val="20000"/>
                    </a:ext>
                  </a:extLst>
                </a:gridCol>
                <a:gridCol w="2885348">
                  <a:extLst>
                    <a:ext uri="{9D8B030D-6E8A-4147-A177-3AD203B41FA5}">
                      <a16:colId xmlns:a16="http://schemas.microsoft.com/office/drawing/2014/main" val="20001"/>
                    </a:ext>
                  </a:extLst>
                </a:gridCol>
              </a:tblGrid>
              <a:tr h="708025">
                <a:tc>
                  <a:txBody>
                    <a:bodyPr/>
                    <a:lstStyle/>
                    <a:p>
                      <a:pPr defTabSz="914400">
                        <a:defRPr sz="1800" i="0"/>
                      </a:pPr>
                      <a:r>
                        <a:rPr sz="2400" i="1">
                          <a:latin typeface="Helvetica"/>
                          <a:ea typeface="Helvetica"/>
                          <a:cs typeface="Helvetica"/>
                          <a:sym typeface="Helvetica"/>
                        </a:rPr>
                        <a:t>i</a:t>
                      </a:r>
                    </a:p>
                  </a:txBody>
                  <a:tcPr marL="0" marR="0" marT="0" marB="0" anchor="ctr" horzOverflow="overflow"/>
                </a:tc>
                <a:tc>
                  <a:txBody>
                    <a:bodyPr/>
                    <a:lstStyle/>
                    <a:p>
                      <a:pPr defTabSz="914400">
                        <a:defRPr sz="1800" i="0"/>
                      </a:pPr>
                      <a:r>
                        <a:rPr sz="2400">
                          <a:latin typeface="Helvetica"/>
                          <a:ea typeface="Helvetica"/>
                          <a:cs typeface="Helvetica"/>
                          <a:sym typeface="Helvetica"/>
                        </a:rPr>
                        <a:t>a[i]</a:t>
                      </a:r>
                    </a:p>
                  </a:txBody>
                  <a:tcPr marL="0" marR="0" marT="0" marB="0" anchor="ctr" horzOverflow="overflow"/>
                </a:tc>
                <a:extLst>
                  <a:ext uri="{0D108BD9-81ED-4DB2-BD59-A6C34878D82A}">
                    <a16:rowId xmlns:a16="http://schemas.microsoft.com/office/drawing/2014/main" val="10000"/>
                  </a:ext>
                </a:extLst>
              </a:tr>
              <a:tr h="708025">
                <a:tc>
                  <a:txBody>
                    <a:bodyPr/>
                    <a:lstStyle/>
                    <a:p>
                      <a:pPr defTabSz="914400">
                        <a:defRPr sz="1800"/>
                      </a:pPr>
                      <a:r>
                        <a:rPr sz="2400">
                          <a:solidFill>
                            <a:srgbClr val="005493"/>
                          </a:solidFill>
                          <a:latin typeface="Helvetica"/>
                          <a:ea typeface="Helvetica"/>
                          <a:cs typeface="Helvetica"/>
                          <a:sym typeface="Helvetica"/>
                        </a:rPr>
                        <a:t>0</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alice</a:t>
                      </a:r>
                    </a:p>
                  </a:txBody>
                  <a:tcPr marL="0" marR="0" marT="0" marB="0" anchor="ctr" horzOverflow="overflow"/>
                </a:tc>
                <a:extLst>
                  <a:ext uri="{0D108BD9-81ED-4DB2-BD59-A6C34878D82A}">
                    <a16:rowId xmlns:a16="http://schemas.microsoft.com/office/drawing/2014/main" val="10001"/>
                  </a:ext>
                </a:extLst>
              </a:tr>
              <a:tr h="708025">
                <a:tc>
                  <a:txBody>
                    <a:bodyPr/>
                    <a:lstStyle/>
                    <a:p>
                      <a:pPr defTabSz="914400">
                        <a:defRPr sz="1800"/>
                      </a:pPr>
                      <a:r>
                        <a:rPr sz="2400">
                          <a:solidFill>
                            <a:srgbClr val="005493"/>
                          </a:solidFill>
                          <a:latin typeface="Helvetica"/>
                          <a:ea typeface="Helvetica"/>
                          <a:cs typeface="Helvetica"/>
                          <a:sym typeface="Helvetica"/>
                        </a:rPr>
                        <a:t>1</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bob</a:t>
                      </a:r>
                    </a:p>
                  </a:txBody>
                  <a:tcPr marL="0" marR="0" marT="0" marB="0" anchor="ctr" horzOverflow="overflow"/>
                </a:tc>
                <a:extLst>
                  <a:ext uri="{0D108BD9-81ED-4DB2-BD59-A6C34878D82A}">
                    <a16:rowId xmlns:a16="http://schemas.microsoft.com/office/drawing/2014/main" val="10002"/>
                  </a:ext>
                </a:extLst>
              </a:tr>
              <a:tr h="708025">
                <a:tc>
                  <a:txBody>
                    <a:bodyPr/>
                    <a:lstStyle/>
                    <a:p>
                      <a:pPr defTabSz="914400">
                        <a:defRPr sz="1800"/>
                      </a:pPr>
                      <a:r>
                        <a:rPr sz="2400">
                          <a:solidFill>
                            <a:srgbClr val="005493"/>
                          </a:solidFill>
                          <a:latin typeface="Helvetica"/>
                          <a:ea typeface="Helvetica"/>
                          <a:cs typeface="Helvetica"/>
                          <a:sym typeface="Helvetica"/>
                        </a:rPr>
                        <a:t>2</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carlos</a:t>
                      </a:r>
                    </a:p>
                  </a:txBody>
                  <a:tcPr marL="0" marR="0" marT="0" marB="0" anchor="ctr" horzOverflow="overflow"/>
                </a:tc>
                <a:extLst>
                  <a:ext uri="{0D108BD9-81ED-4DB2-BD59-A6C34878D82A}">
                    <a16:rowId xmlns:a16="http://schemas.microsoft.com/office/drawing/2014/main" val="10003"/>
                  </a:ext>
                </a:extLst>
              </a:tr>
              <a:tr h="708025">
                <a:tc>
                  <a:txBody>
                    <a:bodyPr/>
                    <a:lstStyle/>
                    <a:p>
                      <a:pPr defTabSz="914400">
                        <a:defRPr sz="1800"/>
                      </a:pPr>
                      <a:r>
                        <a:rPr sz="2400">
                          <a:solidFill>
                            <a:srgbClr val="005493"/>
                          </a:solidFill>
                          <a:latin typeface="Helvetica"/>
                          <a:ea typeface="Helvetica"/>
                          <a:cs typeface="Helvetica"/>
                          <a:sym typeface="Helvetica"/>
                        </a:rPr>
                        <a:t>3</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carol</a:t>
                      </a:r>
                    </a:p>
                  </a:txBody>
                  <a:tcPr marL="0" marR="0" marT="0" marB="0" anchor="ctr" horzOverflow="overflow"/>
                </a:tc>
                <a:extLst>
                  <a:ext uri="{0D108BD9-81ED-4DB2-BD59-A6C34878D82A}">
                    <a16:rowId xmlns:a16="http://schemas.microsoft.com/office/drawing/2014/main" val="10004"/>
                  </a:ext>
                </a:extLst>
              </a:tr>
              <a:tr h="708025">
                <a:tc>
                  <a:txBody>
                    <a:bodyPr/>
                    <a:lstStyle/>
                    <a:p>
                      <a:pPr defTabSz="914400">
                        <a:defRPr sz="1800"/>
                      </a:pPr>
                      <a:r>
                        <a:rPr sz="2400">
                          <a:solidFill>
                            <a:srgbClr val="005493"/>
                          </a:solidFill>
                          <a:latin typeface="Helvetica"/>
                          <a:ea typeface="Helvetica"/>
                          <a:cs typeface="Helvetica"/>
                          <a:sym typeface="Helvetica"/>
                        </a:rPr>
                        <a:t>4</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craig</a:t>
                      </a:r>
                    </a:p>
                  </a:txBody>
                  <a:tcPr marL="0" marR="0" marT="0" marB="0" anchor="ctr" horzOverflow="overflow"/>
                </a:tc>
                <a:extLst>
                  <a:ext uri="{0D108BD9-81ED-4DB2-BD59-A6C34878D82A}">
                    <a16:rowId xmlns:a16="http://schemas.microsoft.com/office/drawing/2014/main" val="10005"/>
                  </a:ext>
                </a:extLst>
              </a:tr>
              <a:tr h="708025">
                <a:tc>
                  <a:txBody>
                    <a:bodyPr/>
                    <a:lstStyle/>
                    <a:p>
                      <a:pPr defTabSz="914400">
                        <a:defRPr sz="1800"/>
                      </a:pPr>
                      <a:r>
                        <a:rPr sz="2400">
                          <a:solidFill>
                            <a:srgbClr val="005493"/>
                          </a:solidFill>
                          <a:latin typeface="Helvetica"/>
                          <a:ea typeface="Helvetica"/>
                          <a:cs typeface="Helvetica"/>
                          <a:sym typeface="Helvetica"/>
                        </a:rPr>
                        <a:t>5</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dave</a:t>
                      </a:r>
                    </a:p>
                  </a:txBody>
                  <a:tcPr marL="0" marR="0" marT="0" marB="0" anchor="ctr" horzOverflow="overflow"/>
                </a:tc>
                <a:extLst>
                  <a:ext uri="{0D108BD9-81ED-4DB2-BD59-A6C34878D82A}">
                    <a16:rowId xmlns:a16="http://schemas.microsoft.com/office/drawing/2014/main" val="10006"/>
                  </a:ext>
                </a:extLst>
              </a:tr>
              <a:tr h="708025">
                <a:tc>
                  <a:txBody>
                    <a:bodyPr/>
                    <a:lstStyle/>
                    <a:p>
                      <a:pPr defTabSz="914400">
                        <a:defRPr sz="1800"/>
                      </a:pPr>
                      <a:r>
                        <a:rPr sz="2400">
                          <a:solidFill>
                            <a:srgbClr val="005493"/>
                          </a:solidFill>
                          <a:latin typeface="Helvetica"/>
                          <a:ea typeface="Helvetica"/>
                          <a:cs typeface="Helvetica"/>
                          <a:sym typeface="Helvetica"/>
                        </a:rPr>
                        <a:t>6</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erin</a:t>
                      </a:r>
                    </a:p>
                  </a:txBody>
                  <a:tcPr marL="0" marR="0" marT="0" marB="0" anchor="ctr" horzOverflow="overflow"/>
                </a:tc>
                <a:extLst>
                  <a:ext uri="{0D108BD9-81ED-4DB2-BD59-A6C34878D82A}">
                    <a16:rowId xmlns:a16="http://schemas.microsoft.com/office/drawing/2014/main" val="10007"/>
                  </a:ext>
                </a:extLst>
              </a:tr>
              <a:tr h="708025">
                <a:tc>
                  <a:txBody>
                    <a:bodyPr/>
                    <a:lstStyle/>
                    <a:p>
                      <a:pPr defTabSz="914400">
                        <a:defRPr sz="1800"/>
                      </a:pPr>
                      <a:r>
                        <a:rPr sz="2400">
                          <a:solidFill>
                            <a:srgbClr val="005493"/>
                          </a:solidFill>
                          <a:latin typeface="Helvetica"/>
                          <a:ea typeface="Helvetica"/>
                          <a:cs typeface="Helvetica"/>
                          <a:sym typeface="Helvetica"/>
                        </a:rPr>
                        <a:t>7</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eve</a:t>
                      </a:r>
                    </a:p>
                  </a:txBody>
                  <a:tcPr marL="0" marR="0" marT="0" marB="0" anchor="ctr" horzOverflow="overflow"/>
                </a:tc>
                <a:extLst>
                  <a:ext uri="{0D108BD9-81ED-4DB2-BD59-A6C34878D82A}">
                    <a16:rowId xmlns:a16="http://schemas.microsoft.com/office/drawing/2014/main" val="10008"/>
                  </a:ext>
                </a:extLst>
              </a:tr>
              <a:tr h="708025">
                <a:tc>
                  <a:txBody>
                    <a:bodyPr/>
                    <a:lstStyle/>
                    <a:p>
                      <a:pPr defTabSz="914400">
                        <a:defRPr sz="1800"/>
                      </a:pPr>
                      <a:r>
                        <a:rPr sz="2400">
                          <a:solidFill>
                            <a:srgbClr val="005493"/>
                          </a:solidFill>
                          <a:latin typeface="Helvetica"/>
                          <a:ea typeface="Helvetica"/>
                          <a:cs typeface="Helvetica"/>
                          <a:sym typeface="Helvetica"/>
                        </a:rPr>
                        <a:t>8</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frank</a:t>
                      </a:r>
                    </a:p>
                  </a:txBody>
                  <a:tcPr marL="0" marR="0" marT="0" marB="0" anchor="ctr" horzOverflow="overflow"/>
                </a:tc>
                <a:extLst>
                  <a:ext uri="{0D108BD9-81ED-4DB2-BD59-A6C34878D82A}">
                    <a16:rowId xmlns:a16="http://schemas.microsoft.com/office/drawing/2014/main" val="10009"/>
                  </a:ext>
                </a:extLst>
              </a:tr>
              <a:tr h="708025">
                <a:tc>
                  <a:txBody>
                    <a:bodyPr/>
                    <a:lstStyle/>
                    <a:p>
                      <a:pPr defTabSz="914400">
                        <a:defRPr sz="1800"/>
                      </a:pPr>
                      <a:r>
                        <a:rPr sz="2400">
                          <a:solidFill>
                            <a:srgbClr val="005493"/>
                          </a:solidFill>
                          <a:latin typeface="Helvetica"/>
                          <a:ea typeface="Helvetica"/>
                          <a:cs typeface="Helvetica"/>
                          <a:sym typeface="Helvetica"/>
                        </a:rPr>
                        <a:t>9</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mallory</a:t>
                      </a:r>
                    </a:p>
                  </a:txBody>
                  <a:tcPr marL="0" marR="0" marT="0" marB="0" anchor="ctr" horzOverflow="overflow"/>
                </a:tc>
                <a:extLst>
                  <a:ext uri="{0D108BD9-81ED-4DB2-BD59-A6C34878D82A}">
                    <a16:rowId xmlns:a16="http://schemas.microsoft.com/office/drawing/2014/main" val="10010"/>
                  </a:ext>
                </a:extLst>
              </a:tr>
              <a:tr h="708025">
                <a:tc>
                  <a:txBody>
                    <a:bodyPr/>
                    <a:lstStyle/>
                    <a:p>
                      <a:pPr defTabSz="914400">
                        <a:defRPr sz="1800"/>
                      </a:pPr>
                      <a:r>
                        <a:rPr sz="2400">
                          <a:solidFill>
                            <a:srgbClr val="005493"/>
                          </a:solidFill>
                          <a:latin typeface="Helvetica"/>
                          <a:ea typeface="Helvetica"/>
                          <a:cs typeface="Helvetica"/>
                          <a:sym typeface="Helvetica"/>
                        </a:rPr>
                        <a:t>10</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oscar</a:t>
                      </a:r>
                    </a:p>
                  </a:txBody>
                  <a:tcPr marL="0" marR="0" marT="0" marB="0" anchor="ctr" horzOverflow="overflow"/>
                </a:tc>
                <a:extLst>
                  <a:ext uri="{0D108BD9-81ED-4DB2-BD59-A6C34878D82A}">
                    <a16:rowId xmlns:a16="http://schemas.microsoft.com/office/drawing/2014/main" val="10011"/>
                  </a:ext>
                </a:extLst>
              </a:tr>
              <a:tr h="708025">
                <a:tc>
                  <a:txBody>
                    <a:bodyPr/>
                    <a:lstStyle/>
                    <a:p>
                      <a:pPr defTabSz="914400">
                        <a:defRPr sz="1800"/>
                      </a:pPr>
                      <a:r>
                        <a:rPr sz="2400">
                          <a:solidFill>
                            <a:srgbClr val="005493"/>
                          </a:solidFill>
                          <a:latin typeface="Helvetica"/>
                          <a:ea typeface="Helvetica"/>
                          <a:cs typeface="Helvetica"/>
                          <a:sym typeface="Helvetica"/>
                        </a:rPr>
                        <a:t>11</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peggy</a:t>
                      </a:r>
                    </a:p>
                  </a:txBody>
                  <a:tcPr marL="0" marR="0" marT="0" marB="0" anchor="ctr" horzOverflow="overflow"/>
                </a:tc>
                <a:extLst>
                  <a:ext uri="{0D108BD9-81ED-4DB2-BD59-A6C34878D82A}">
                    <a16:rowId xmlns:a16="http://schemas.microsoft.com/office/drawing/2014/main" val="10012"/>
                  </a:ext>
                </a:extLst>
              </a:tr>
              <a:tr h="708025">
                <a:tc>
                  <a:txBody>
                    <a:bodyPr/>
                    <a:lstStyle/>
                    <a:p>
                      <a:pPr defTabSz="914400">
                        <a:defRPr sz="1800"/>
                      </a:pPr>
                      <a:r>
                        <a:rPr sz="2400">
                          <a:solidFill>
                            <a:srgbClr val="005493"/>
                          </a:solidFill>
                          <a:latin typeface="Helvetica"/>
                          <a:ea typeface="Helvetica"/>
                          <a:cs typeface="Helvetica"/>
                          <a:sym typeface="Helvetica"/>
                        </a:rPr>
                        <a:t>12</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trent</a:t>
                      </a:r>
                    </a:p>
                  </a:txBody>
                  <a:tcPr marL="0" marR="0" marT="0" marB="0" anchor="ctr" horzOverflow="overflow"/>
                </a:tc>
                <a:extLst>
                  <a:ext uri="{0D108BD9-81ED-4DB2-BD59-A6C34878D82A}">
                    <a16:rowId xmlns:a16="http://schemas.microsoft.com/office/drawing/2014/main" val="10013"/>
                  </a:ext>
                </a:extLst>
              </a:tr>
              <a:tr h="708025">
                <a:tc>
                  <a:txBody>
                    <a:bodyPr/>
                    <a:lstStyle/>
                    <a:p>
                      <a:pPr defTabSz="914400">
                        <a:defRPr sz="1800"/>
                      </a:pPr>
                      <a:r>
                        <a:rPr sz="2400">
                          <a:solidFill>
                            <a:srgbClr val="005493"/>
                          </a:solidFill>
                          <a:latin typeface="Helvetica"/>
                          <a:ea typeface="Helvetica"/>
                          <a:cs typeface="Helvetica"/>
                          <a:sym typeface="Helvetica"/>
                        </a:rPr>
                        <a:t>13</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walter</a:t>
                      </a:r>
                    </a:p>
                  </a:txBody>
                  <a:tcPr marL="0" marR="0" marT="0" marB="0" anchor="ctr" horzOverflow="overflow"/>
                </a:tc>
                <a:extLst>
                  <a:ext uri="{0D108BD9-81ED-4DB2-BD59-A6C34878D82A}">
                    <a16:rowId xmlns:a16="http://schemas.microsoft.com/office/drawing/2014/main" val="10014"/>
                  </a:ext>
                </a:extLst>
              </a:tr>
              <a:tr h="708025">
                <a:tc>
                  <a:txBody>
                    <a:bodyPr/>
                    <a:lstStyle/>
                    <a:p>
                      <a:pPr defTabSz="914400">
                        <a:defRPr sz="1800"/>
                      </a:pPr>
                      <a:r>
                        <a:rPr sz="2400">
                          <a:solidFill>
                            <a:srgbClr val="005493"/>
                          </a:solidFill>
                          <a:latin typeface="Helvetica"/>
                          <a:ea typeface="Helvetica"/>
                          <a:cs typeface="Helvetica"/>
                          <a:sym typeface="Helvetica"/>
                        </a:rPr>
                        <a:t>14</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wendy</a:t>
                      </a:r>
                    </a:p>
                  </a:txBody>
                  <a:tcPr marL="0" marR="0" marT="0" marB="0" anchor="ctr" horzOverflow="overflow"/>
                </a:tc>
                <a:extLst>
                  <a:ext uri="{0D108BD9-81ED-4DB2-BD59-A6C34878D82A}">
                    <a16:rowId xmlns:a16="http://schemas.microsoft.com/office/drawing/2014/main" val="10015"/>
                  </a:ext>
                </a:extLst>
              </a:tr>
            </a:tbl>
          </a:graphicData>
        </a:graphic>
      </p:graphicFrame>
      <p:sp>
        <p:nvSpPr>
          <p:cNvPr id="236" name="Binary search"/>
          <p:cNvSpPr txBox="1">
            <a:spLocks noGrp="1"/>
          </p:cNvSpPr>
          <p:nvPr>
            <p:ph type="title"/>
          </p:nvPr>
        </p:nvSpPr>
        <p:spPr>
          <a:prstGeom prst="rect">
            <a:avLst/>
          </a:prstGeom>
        </p:spPr>
        <p:txBody>
          <a:bodyPr/>
          <a:lstStyle/>
          <a:p>
            <a:r>
              <a:t>Binary search</a:t>
            </a:r>
          </a:p>
        </p:txBody>
      </p:sp>
      <p:sp>
        <p:nvSpPr>
          <p:cNvPr id="2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sp>
        <p:nvSpPr>
          <p:cNvPr id="239" name="Binary search…"/>
          <p:cNvSpPr txBox="1"/>
          <p:nvPr/>
        </p:nvSpPr>
        <p:spPr>
          <a:xfrm>
            <a:off x="1270000" y="2019300"/>
            <a:ext cx="12979400" cy="496272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algn="l">
              <a:lnSpc>
                <a:spcPts val="5500"/>
              </a:lnSpc>
              <a:spcBef>
                <a:spcPts val="600"/>
              </a:spcBef>
              <a:tabLst>
                <a:tab pos="1168400" algn="l"/>
              </a:tabLst>
              <a:defRPr sz="3600">
                <a:solidFill>
                  <a:srgbClr val="005493"/>
                </a:solidFill>
              </a:defRPr>
            </a:pPr>
            <a:r>
              <a:rPr dirty="0"/>
              <a:t>Binary search</a:t>
            </a:r>
            <a:endParaRPr i="1" dirty="0"/>
          </a:p>
          <a:p>
            <a:pPr marL="838200" lvl="1" indent="-381000" algn="l">
              <a:lnSpc>
                <a:spcPts val="5500"/>
              </a:lnSpc>
              <a:spcBef>
                <a:spcPts val="600"/>
              </a:spcBef>
              <a:buSzPct val="125000"/>
              <a:buFont typeface="Gill Sans"/>
              <a:buChar char="•"/>
              <a:tabLst>
                <a:tab pos="2476500" algn="l"/>
              </a:tabLst>
              <a:defRPr sz="3600"/>
            </a:pPr>
            <a:r>
              <a:rPr dirty="0"/>
              <a:t>Keep the array in </a:t>
            </a:r>
            <a:r>
              <a:rPr dirty="0">
                <a:solidFill>
                  <a:srgbClr val="005493"/>
                </a:solidFill>
              </a:rPr>
              <a:t>sorted order</a:t>
            </a:r>
            <a:r>
              <a:rPr dirty="0"/>
              <a:t> (stay tuned).</a:t>
            </a:r>
          </a:p>
          <a:p>
            <a:pPr marL="838200" lvl="1" indent="-381000" algn="l">
              <a:lnSpc>
                <a:spcPts val="5500"/>
              </a:lnSpc>
              <a:spcBef>
                <a:spcPts val="600"/>
              </a:spcBef>
              <a:buSzPct val="125000"/>
              <a:buFont typeface="Gill Sans"/>
              <a:buChar char="•"/>
              <a:tabLst>
                <a:tab pos="2476500" algn="l"/>
              </a:tabLst>
              <a:defRPr sz="3600"/>
            </a:pPr>
            <a:r>
              <a:rPr dirty="0"/>
              <a:t>Examine the middle key.</a:t>
            </a:r>
          </a:p>
          <a:p>
            <a:pPr marL="838200" lvl="1" indent="-381000" algn="l">
              <a:lnSpc>
                <a:spcPts val="5500"/>
              </a:lnSpc>
              <a:spcBef>
                <a:spcPts val="600"/>
              </a:spcBef>
              <a:buSzPct val="125000"/>
              <a:buFont typeface="Gill Sans"/>
              <a:buChar char="•"/>
              <a:tabLst>
                <a:tab pos="2476500" algn="l"/>
              </a:tabLst>
              <a:defRPr sz="3600"/>
            </a:pPr>
            <a:r>
              <a:rPr dirty="0"/>
              <a:t>If it matches, return its index.</a:t>
            </a:r>
          </a:p>
          <a:p>
            <a:pPr marL="838200" lvl="1" indent="-381000" algn="l">
              <a:lnSpc>
                <a:spcPts val="5500"/>
              </a:lnSpc>
              <a:spcBef>
                <a:spcPts val="600"/>
              </a:spcBef>
              <a:buSzPct val="125000"/>
              <a:buFont typeface="Gill Sans"/>
              <a:buChar char="•"/>
              <a:tabLst>
                <a:tab pos="2476500" algn="l"/>
              </a:tabLst>
              <a:defRPr sz="3600"/>
            </a:pPr>
            <a:r>
              <a:rPr dirty="0"/>
              <a:t>If it is larger, search the half with lower indices. </a:t>
            </a:r>
          </a:p>
          <a:p>
            <a:pPr marL="838200" lvl="1" indent="-381000" algn="l">
              <a:lnSpc>
                <a:spcPts val="5500"/>
              </a:lnSpc>
              <a:spcBef>
                <a:spcPts val="600"/>
              </a:spcBef>
              <a:buSzPct val="125000"/>
              <a:buFont typeface="Gill Sans"/>
              <a:buChar char="•"/>
              <a:tabLst>
                <a:tab pos="2476500" algn="l"/>
              </a:tabLst>
              <a:defRPr sz="3600"/>
            </a:pPr>
            <a:r>
              <a:rPr dirty="0"/>
              <a:t>If it is smaller, search the half with upper indices.</a:t>
            </a:r>
          </a:p>
        </p:txBody>
      </p:sp>
      <p:sp>
        <p:nvSpPr>
          <p:cNvPr id="240" name="Rectangle"/>
          <p:cNvSpPr/>
          <p:nvPr/>
        </p:nvSpPr>
        <p:spPr>
          <a:xfrm>
            <a:off x="15709900" y="1828800"/>
            <a:ext cx="4216400" cy="6375400"/>
          </a:xfrm>
          <a:prstGeom prst="rect">
            <a:avLst/>
          </a:prstGeom>
          <a:solidFill>
            <a:srgbClr val="F2F6F9">
              <a:alpha val="79000"/>
            </a:srgbClr>
          </a:solidFill>
          <a:ln w="12700"/>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grpSp>
        <p:nvGrpSpPr>
          <p:cNvPr id="243" name="Group"/>
          <p:cNvGrpSpPr/>
          <p:nvPr/>
        </p:nvGrpSpPr>
        <p:grpSpPr>
          <a:xfrm>
            <a:off x="19596100" y="7429500"/>
            <a:ext cx="2095500" cy="838200"/>
            <a:chOff x="0" y="0"/>
            <a:chExt cx="2095500" cy="838200"/>
          </a:xfrm>
        </p:grpSpPr>
        <p:sp>
          <p:nvSpPr>
            <p:cNvPr id="241" name="Arrow"/>
            <p:cNvSpPr/>
            <p:nvPr/>
          </p:nvSpPr>
          <p:spPr>
            <a:xfrm flipH="1">
              <a:off x="0" y="0"/>
              <a:ext cx="2095500" cy="838200"/>
            </a:xfrm>
            <a:prstGeom prst="rightArrow">
              <a:avLst>
                <a:gd name="adj1" fmla="val 62200"/>
                <a:gd name="adj2" fmla="val 65254"/>
              </a:avLst>
            </a:prstGeom>
            <a:solidFill>
              <a:srgbClr val="8D3124"/>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242" name="oscar?"/>
            <p:cNvSpPr txBox="1"/>
            <p:nvPr/>
          </p:nvSpPr>
          <p:spPr>
            <a:xfrm>
              <a:off x="628370" y="177800"/>
              <a:ext cx="1257859" cy="558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nSpc>
                  <a:spcPts val="4200"/>
                </a:lnSpc>
                <a:defRPr sz="3000">
                  <a:solidFill>
                    <a:srgbClr val="FFFFFF"/>
                  </a:solidFill>
                  <a:latin typeface="Helvetica"/>
                  <a:ea typeface="Helvetica"/>
                  <a:cs typeface="Helvetica"/>
                  <a:sym typeface="Helvetica"/>
                </a:defRPr>
              </a:lvl1pPr>
            </a:lstStyle>
            <a:p>
              <a:pPr defTabSz="914400"/>
              <a:r>
                <a:t>oscar?</a:t>
              </a:r>
            </a:p>
          </p:txBody>
        </p:sp>
      </p:grpSp>
      <p:sp>
        <p:nvSpPr>
          <p:cNvPr id="244" name="Rectangle"/>
          <p:cNvSpPr/>
          <p:nvPr/>
        </p:nvSpPr>
        <p:spPr>
          <a:xfrm>
            <a:off x="15709900" y="10287000"/>
            <a:ext cx="4216400" cy="3124200"/>
          </a:xfrm>
          <a:prstGeom prst="rect">
            <a:avLst/>
          </a:prstGeom>
          <a:solidFill>
            <a:srgbClr val="F2F6F9">
              <a:alpha val="79000"/>
            </a:srgbClr>
          </a:solidFill>
          <a:ln w="12700"/>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245" name="Rectangle"/>
          <p:cNvSpPr/>
          <p:nvPr/>
        </p:nvSpPr>
        <p:spPr>
          <a:xfrm>
            <a:off x="15582900" y="8140700"/>
            <a:ext cx="4216400" cy="1460500"/>
          </a:xfrm>
          <a:prstGeom prst="rect">
            <a:avLst/>
          </a:prstGeom>
          <a:solidFill>
            <a:srgbClr val="F2F6F9">
              <a:alpha val="79000"/>
            </a:srgbClr>
          </a:solidFill>
          <a:ln w="12700"/>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grpSp>
        <p:nvGrpSpPr>
          <p:cNvPr id="248" name="Group"/>
          <p:cNvGrpSpPr/>
          <p:nvPr/>
        </p:nvGrpSpPr>
        <p:grpSpPr>
          <a:xfrm>
            <a:off x="10820400" y="9944100"/>
            <a:ext cx="5064125" cy="990600"/>
            <a:chOff x="0" y="0"/>
            <a:chExt cx="5064125" cy="990600"/>
          </a:xfrm>
        </p:grpSpPr>
        <p:sp>
          <p:nvSpPr>
            <p:cNvPr id="246" name="Line"/>
            <p:cNvSpPr/>
            <p:nvPr/>
          </p:nvSpPr>
          <p:spPr>
            <a:xfrm flipH="1">
              <a:off x="3055937" y="21365"/>
              <a:ext cx="2008188" cy="483659"/>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247" name="Match found.…"/>
            <p:cNvSpPr txBox="1"/>
            <p:nvPr/>
          </p:nvSpPr>
          <p:spPr>
            <a:xfrm>
              <a:off x="0" y="0"/>
              <a:ext cx="3238500" cy="990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lnSpc>
                  <a:spcPts val="4300"/>
                </a:lnSpc>
                <a:spcBef>
                  <a:spcPts val="100"/>
                </a:spcBef>
                <a:tabLst>
                  <a:tab pos="1168400" algn="l"/>
                </a:tabLst>
                <a:defRPr sz="3200">
                  <a:solidFill>
                    <a:srgbClr val="005493"/>
                  </a:solidFill>
                </a:defRPr>
              </a:pPr>
              <a:r>
                <a:rPr dirty="0"/>
                <a:t>Match found.</a:t>
              </a:r>
            </a:p>
            <a:p>
              <a:pPr>
                <a:lnSpc>
                  <a:spcPts val="4300"/>
                </a:lnSpc>
                <a:spcBef>
                  <a:spcPts val="100"/>
                </a:spcBef>
                <a:tabLst>
                  <a:tab pos="1168400" algn="l"/>
                </a:tabLst>
                <a:defRPr sz="3200">
                  <a:solidFill>
                    <a:srgbClr val="005493"/>
                  </a:solidFill>
                </a:defRPr>
              </a:pPr>
              <a:r>
                <a:rPr dirty="0"/>
                <a:t>Return 10</a:t>
              </a:r>
            </a:p>
          </p:txBody>
        </p:sp>
      </p:grpSp>
    </p:spTree>
    <p:extLst>
      <p:ext uri="{BB962C8B-B14F-4D97-AF65-F5344CB8AC3E}">
        <p14:creationId xmlns:p14="http://schemas.microsoft.com/office/powerpoint/2010/main" val="177230112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2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2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2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iterate>
                                    <p:tmAbs val="0"/>
                                  </p:iterate>
                                  <p:childTnLst>
                                    <p:set>
                                      <p:cBhvr>
                                        <p:cTn id="40" fill="hold"/>
                                        <p:tgtEl>
                                          <p:spTgt spid="240"/>
                                        </p:tgtEl>
                                        <p:attrNameLst>
                                          <p:attrName>style.visibility</p:attrName>
                                        </p:attrNameLst>
                                      </p:cBhvr>
                                      <p:to>
                                        <p:strVal val="visible"/>
                                      </p:to>
                                    </p:set>
                                    <p:animEffect transition="in" filter="wipe(up)">
                                      <p:cBhvr>
                                        <p:cTn id="41" dur="1000"/>
                                        <p:tgtEl>
                                          <p:spTgt spid="240"/>
                                        </p:tgtEl>
                                      </p:cBhvr>
                                    </p:animEffect>
                                  </p:childTnLst>
                                </p:cTn>
                              </p:par>
                            </p:childTnLst>
                          </p:cTn>
                        </p:par>
                        <p:par>
                          <p:cTn id="42" fill="hold">
                            <p:stCondLst>
                              <p:cond delay="0"/>
                            </p:stCondLst>
                            <p:childTnLst>
                              <p:par>
                                <p:cTn id="43" presetID="-1" presetClass="path" presetSubtype="0" accel="50000" decel="50000" fill="hold" nodeType="afterEffect">
                                  <p:stCondLst>
                                    <p:cond delay="0"/>
                                  </p:stCondLst>
                                  <p:childTnLst>
                                    <p:animMotion origin="layout" path="M 0.000000 0.000000 L 0.000260 0.206481" pathEditMode="relative">
                                      <p:cBhvr>
                                        <p:cTn id="44" dur="1000" fill="hold"/>
                                        <p:tgtEl>
                                          <p:spTgt spid="243"/>
                                        </p:tgtEl>
                                        <p:attrNameLst>
                                          <p:attrName>ppt_x</p:attrName>
                                          <p:attrName>ppt_y</p:attrName>
                                        </p:attrNameLst>
                                      </p:cBhvr>
                                    </p:animMotion>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iterate>
                                    <p:tmAbs val="0"/>
                                  </p:iterate>
                                  <p:childTnLst>
                                    <p:set>
                                      <p:cBhvr>
                                        <p:cTn id="48" fill="hold"/>
                                        <p:tgtEl>
                                          <p:spTgt spid="244"/>
                                        </p:tgtEl>
                                        <p:attrNameLst>
                                          <p:attrName>style.visibility</p:attrName>
                                        </p:attrNameLst>
                                      </p:cBhvr>
                                      <p:to>
                                        <p:strVal val="visible"/>
                                      </p:to>
                                    </p:set>
                                    <p:animEffect transition="in" filter="wipe(down)">
                                      <p:cBhvr>
                                        <p:cTn id="49" dur="1000"/>
                                        <p:tgtEl>
                                          <p:spTgt spid="244"/>
                                        </p:tgtEl>
                                      </p:cBhvr>
                                    </p:animEffect>
                                  </p:childTnLst>
                                </p:cTn>
                              </p:par>
                            </p:childTnLst>
                          </p:cTn>
                        </p:par>
                        <p:par>
                          <p:cTn id="50" fill="hold">
                            <p:stCondLst>
                              <p:cond delay="0"/>
                            </p:stCondLst>
                            <p:childTnLst>
                              <p:par>
                                <p:cTn id="51" presetID="-1" presetClass="path" presetSubtype="0" accel="50000" decel="50000" fill="hold" nodeType="afterEffect">
                                  <p:stCondLst>
                                    <p:cond delay="0"/>
                                  </p:stCondLst>
                                  <p:childTnLst>
                                    <p:animMotion origin="layout" path="M 0.000260 0.206481 L 0.000260 0.104630" pathEditMode="relative">
                                      <p:cBhvr>
                                        <p:cTn id="52" dur="1000" fill="hold"/>
                                        <p:tgtEl>
                                          <p:spTgt spid="243"/>
                                        </p:tgtEl>
                                        <p:attrNameLst>
                                          <p:attrName>ppt_x</p:attrName>
                                          <p:attrName>ppt_y</p:attrName>
                                        </p:attrNameLst>
                                      </p:cBhvr>
                                    </p:animMotion>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iterate>
                                    <p:tmAbs val="0"/>
                                  </p:iterate>
                                  <p:childTnLst>
                                    <p:set>
                                      <p:cBhvr>
                                        <p:cTn id="56" fill="hold"/>
                                        <p:tgtEl>
                                          <p:spTgt spid="245"/>
                                        </p:tgtEl>
                                        <p:attrNameLst>
                                          <p:attrName>style.visibility</p:attrName>
                                        </p:attrNameLst>
                                      </p:cBhvr>
                                      <p:to>
                                        <p:strVal val="visible"/>
                                      </p:to>
                                    </p:set>
                                    <p:animEffect transition="in" filter="wipe(up)">
                                      <p:cBhvr>
                                        <p:cTn id="57" dur="1000"/>
                                        <p:tgtEl>
                                          <p:spTgt spid="245"/>
                                        </p:tgtEl>
                                      </p:cBhvr>
                                    </p:animEffect>
                                  </p:childTnLst>
                                </p:cTn>
                              </p:par>
                            </p:childTnLst>
                          </p:cTn>
                        </p:par>
                        <p:par>
                          <p:cTn id="58" fill="hold">
                            <p:stCondLst>
                              <p:cond delay="0"/>
                            </p:stCondLst>
                            <p:childTnLst>
                              <p:par>
                                <p:cTn id="59" presetID="-1" presetClass="path" presetSubtype="0" accel="50000" decel="50000" fill="hold" nodeType="afterEffect">
                                  <p:stCondLst>
                                    <p:cond delay="0"/>
                                  </p:stCondLst>
                                  <p:childTnLst>
                                    <p:animMotion origin="layout" path="M 0.000260 0.104630 L -0.000260 0.154630" pathEditMode="relative">
                                      <p:cBhvr>
                                        <p:cTn id="60" dur="1000" fill="hold"/>
                                        <p:tgtEl>
                                          <p:spTgt spid="243"/>
                                        </p:tgtEl>
                                        <p:attrNameLst>
                                          <p:attrName>ppt_x</p:attrName>
                                          <p:attrName>ppt_y</p:attrName>
                                        </p:attrNameLst>
                                      </p:cBhvr>
                                    </p:animMotion>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iterate>
                                    <p:tmAbs val="0"/>
                                  </p:iterate>
                                  <p:childTnLst>
                                    <p:set>
                                      <p:cBhvr>
                                        <p:cTn id="64" fill="hold"/>
                                        <p:tgtEl>
                                          <p:spTgt spid="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advAuto="0"/>
      <p:bldP spid="239" grpId="0" build="p" bldLvl="5" animBg="1" advAuto="0"/>
      <p:bldP spid="240" grpId="0" animBg="1" advAuto="0"/>
      <p:bldP spid="243" grpId="0" animBg="1" advAuto="0"/>
      <p:bldP spid="244" grpId="0" animBg="1" advAuto="0"/>
      <p:bldP spid="245" grpId="0" animBg="1" advAuto="0"/>
      <p:bldP spid="248"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Recursion trace for binary search"/>
          <p:cNvSpPr txBox="1">
            <a:spLocks noGrp="1"/>
          </p:cNvSpPr>
          <p:nvPr>
            <p:ph type="title"/>
          </p:nvPr>
        </p:nvSpPr>
        <p:spPr>
          <a:prstGeom prst="rect">
            <a:avLst/>
          </a:prstGeom>
        </p:spPr>
        <p:txBody>
          <a:bodyPr/>
          <a:lstStyle/>
          <a:p>
            <a:r>
              <a:rPr lang="en-US" dirty="0"/>
              <a:t>Best, worst and average case of binary search</a:t>
            </a:r>
            <a:endParaRPr dirty="0"/>
          </a:p>
        </p:txBody>
      </p:sp>
      <p:sp>
        <p:nvSpPr>
          <p:cNvPr id="30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sp>
        <p:nvSpPr>
          <p:cNvPr id="321" name="Rectangle"/>
          <p:cNvSpPr/>
          <p:nvPr/>
        </p:nvSpPr>
        <p:spPr>
          <a:xfrm>
            <a:off x="19850100" y="9906000"/>
            <a:ext cx="3149600" cy="2959100"/>
          </a:xfrm>
          <a:prstGeom prst="rect">
            <a:avLst/>
          </a:prstGeom>
          <a:solidFill>
            <a:srgbClr val="F3F6F9"/>
          </a:solidFill>
          <a:ln w="12700"/>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322" name="Rectangle"/>
          <p:cNvSpPr/>
          <p:nvPr/>
        </p:nvSpPr>
        <p:spPr>
          <a:xfrm>
            <a:off x="19850100" y="7747000"/>
            <a:ext cx="3149600" cy="1549400"/>
          </a:xfrm>
          <a:prstGeom prst="rect">
            <a:avLst/>
          </a:prstGeom>
          <a:solidFill>
            <a:srgbClr val="F3F6F9"/>
          </a:solidFill>
          <a:ln w="12700"/>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10" name="Model…">
            <a:extLst>
              <a:ext uri="{FF2B5EF4-FFF2-40B4-BE49-F238E27FC236}">
                <a16:creationId xmlns:a16="http://schemas.microsoft.com/office/drawing/2014/main" id="{595A8E90-4BF2-4E03-A0D2-D47DAC1B01B0}"/>
              </a:ext>
            </a:extLst>
          </p:cNvPr>
          <p:cNvSpPr txBox="1"/>
          <p:nvPr/>
        </p:nvSpPr>
        <p:spPr>
          <a:xfrm>
            <a:off x="582865" y="2508250"/>
            <a:ext cx="13756590" cy="33401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algn="l">
              <a:lnSpc>
                <a:spcPts val="5500"/>
              </a:lnSpc>
              <a:spcBef>
                <a:spcPts val="600"/>
              </a:spcBef>
              <a:tabLst>
                <a:tab pos="1168400" algn="l"/>
              </a:tabLst>
              <a:defRPr sz="3600">
                <a:solidFill>
                  <a:srgbClr val="005493"/>
                </a:solidFill>
              </a:defRPr>
            </a:pPr>
            <a:r>
              <a:rPr lang="en-US" dirty="0"/>
              <a:t>Best case.  </a:t>
            </a:r>
            <a:r>
              <a:rPr lang="en-US" dirty="0">
                <a:solidFill>
                  <a:schemeClr val="tx1"/>
                </a:solidFill>
              </a:rPr>
              <a:t>Oscar is the first record  (log N comparison)</a:t>
            </a:r>
          </a:p>
          <a:p>
            <a:pPr>
              <a:lnSpc>
                <a:spcPts val="5500"/>
              </a:lnSpc>
              <a:spcBef>
                <a:spcPts val="600"/>
              </a:spcBef>
              <a:tabLst>
                <a:tab pos="1168400" algn="l"/>
              </a:tabLst>
              <a:defRPr sz="3600">
                <a:solidFill>
                  <a:srgbClr val="005493"/>
                </a:solidFill>
              </a:defRPr>
            </a:pPr>
            <a:r>
              <a:rPr lang="en-US" dirty="0"/>
              <a:t>Worst case.  </a:t>
            </a:r>
            <a:r>
              <a:rPr lang="en-US" dirty="0">
                <a:solidFill>
                  <a:schemeClr val="tx1"/>
                </a:solidFill>
              </a:rPr>
              <a:t>Oscar is the last record (log N comparisons)</a:t>
            </a:r>
          </a:p>
          <a:p>
            <a:pPr>
              <a:lnSpc>
                <a:spcPts val="5500"/>
              </a:lnSpc>
              <a:spcBef>
                <a:spcPts val="600"/>
              </a:spcBef>
              <a:tabLst>
                <a:tab pos="1168400" algn="l"/>
              </a:tabLst>
              <a:defRPr sz="3600">
                <a:solidFill>
                  <a:srgbClr val="005493"/>
                </a:solidFill>
              </a:defRPr>
            </a:pPr>
            <a:r>
              <a:rPr lang="en-US" dirty="0"/>
              <a:t>Average case.  </a:t>
            </a:r>
            <a:r>
              <a:rPr lang="en-US" dirty="0">
                <a:solidFill>
                  <a:schemeClr val="tx1"/>
                </a:solidFill>
              </a:rPr>
              <a:t>Oscar is the “middle” record (log N comparisons)</a:t>
            </a:r>
          </a:p>
          <a:p>
            <a:pPr>
              <a:lnSpc>
                <a:spcPts val="5500"/>
              </a:lnSpc>
              <a:spcBef>
                <a:spcPts val="600"/>
              </a:spcBef>
              <a:tabLst>
                <a:tab pos="1168400" algn="l"/>
              </a:tabLst>
              <a:defRPr sz="3600">
                <a:solidFill>
                  <a:srgbClr val="005493"/>
                </a:solidFill>
              </a:defRPr>
            </a:pPr>
            <a:endParaRPr lang="en-US" dirty="0">
              <a:solidFill>
                <a:schemeClr val="tx1"/>
              </a:solidFill>
            </a:endParaRPr>
          </a:p>
          <a:p>
            <a:pPr>
              <a:lnSpc>
                <a:spcPts val="5500"/>
              </a:lnSpc>
              <a:spcBef>
                <a:spcPts val="600"/>
              </a:spcBef>
              <a:tabLst>
                <a:tab pos="1168400" algn="l"/>
              </a:tabLst>
              <a:defRPr sz="3600">
                <a:solidFill>
                  <a:srgbClr val="005493"/>
                </a:solidFill>
              </a:defRPr>
            </a:pPr>
            <a:endParaRPr lang="en-US" dirty="0">
              <a:solidFill>
                <a:schemeClr val="tx1"/>
              </a:solidFill>
            </a:endParaRPr>
          </a:p>
          <a:p>
            <a:pPr algn="l">
              <a:lnSpc>
                <a:spcPts val="5500"/>
              </a:lnSpc>
              <a:spcBef>
                <a:spcPts val="600"/>
              </a:spcBef>
              <a:tabLst>
                <a:tab pos="1168400" algn="l"/>
              </a:tabLst>
              <a:defRPr sz="3600">
                <a:solidFill>
                  <a:srgbClr val="005493"/>
                </a:solidFill>
              </a:defRPr>
            </a:pPr>
            <a:endParaRPr dirty="0">
              <a:solidFill>
                <a:schemeClr val="tx1"/>
              </a:solidFill>
            </a:endParaRPr>
          </a:p>
        </p:txBody>
      </p:sp>
      <p:sp>
        <p:nvSpPr>
          <p:cNvPr id="11" name="TextBox 10">
            <a:extLst>
              <a:ext uri="{FF2B5EF4-FFF2-40B4-BE49-F238E27FC236}">
                <a16:creationId xmlns:a16="http://schemas.microsoft.com/office/drawing/2014/main" id="{87DAAB01-3260-468A-84E6-D45A9257F5B6}"/>
              </a:ext>
            </a:extLst>
          </p:cNvPr>
          <p:cNvSpPr txBox="1"/>
          <p:nvPr/>
        </p:nvSpPr>
        <p:spPr>
          <a:xfrm>
            <a:off x="21882874" y="334008"/>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12.1e</a:t>
            </a:r>
          </a:p>
        </p:txBody>
      </p:sp>
    </p:spTree>
    <p:extLst>
      <p:ext uri="{BB962C8B-B14F-4D97-AF65-F5344CB8AC3E}">
        <p14:creationId xmlns:p14="http://schemas.microsoft.com/office/powerpoint/2010/main" val="277482979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Empirical tests of binary search"/>
          <p:cNvSpPr txBox="1">
            <a:spLocks noGrp="1"/>
          </p:cNvSpPr>
          <p:nvPr>
            <p:ph type="title"/>
          </p:nvPr>
        </p:nvSpPr>
        <p:spPr>
          <a:prstGeom prst="rect">
            <a:avLst/>
          </a:prstGeom>
        </p:spPr>
        <p:txBody>
          <a:bodyPr/>
          <a:lstStyle/>
          <a:p>
            <a:r>
              <a:t>Empirical tests of binary search</a:t>
            </a:r>
          </a:p>
        </p:txBody>
      </p:sp>
      <p:sp>
        <p:nvSpPr>
          <p:cNvPr id="39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sp>
        <p:nvSpPr>
          <p:cNvPr id="391" name="Whitelist filter scenario…"/>
          <p:cNvSpPr txBox="1"/>
          <p:nvPr/>
        </p:nvSpPr>
        <p:spPr>
          <a:xfrm>
            <a:off x="1270000" y="2146300"/>
            <a:ext cx="6159500" cy="25781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algn="l">
              <a:lnSpc>
                <a:spcPts val="5500"/>
              </a:lnSpc>
              <a:spcBef>
                <a:spcPts val="600"/>
              </a:spcBef>
              <a:tabLst>
                <a:tab pos="1168400" algn="l"/>
              </a:tabLst>
              <a:defRPr sz="3600">
                <a:solidFill>
                  <a:srgbClr val="005493"/>
                </a:solidFill>
              </a:defRPr>
            </a:pPr>
            <a:r>
              <a:rPr lang="en-US" dirty="0" err="1"/>
              <a:t>acceptList</a:t>
            </a:r>
            <a:r>
              <a:rPr dirty="0"/>
              <a:t> filter scenario</a:t>
            </a:r>
            <a:endParaRPr i="1" dirty="0"/>
          </a:p>
          <a:p>
            <a:pPr marL="838200" lvl="1" indent="-381000" algn="l">
              <a:lnSpc>
                <a:spcPts val="5500"/>
              </a:lnSpc>
              <a:spcBef>
                <a:spcPts val="600"/>
              </a:spcBef>
              <a:buSzPct val="125000"/>
              <a:buFont typeface="Gill Sans"/>
              <a:buChar char="•"/>
              <a:tabLst>
                <a:tab pos="2476500" algn="l"/>
              </a:tabLst>
              <a:defRPr sz="3600"/>
            </a:pPr>
            <a:r>
              <a:rPr lang="en-US" dirty="0" err="1"/>
              <a:t>acceptList</a:t>
            </a:r>
            <a:r>
              <a:rPr dirty="0"/>
              <a:t> of size </a:t>
            </a:r>
            <a:r>
              <a:rPr i="1" dirty="0"/>
              <a:t>N</a:t>
            </a:r>
            <a:r>
              <a:rPr dirty="0"/>
              <a:t>.</a:t>
            </a:r>
          </a:p>
          <a:p>
            <a:pPr marL="838200" lvl="1" indent="-381000" algn="l">
              <a:lnSpc>
                <a:spcPts val="5500"/>
              </a:lnSpc>
              <a:spcBef>
                <a:spcPts val="600"/>
              </a:spcBef>
              <a:buSzPct val="125000"/>
              <a:buFont typeface="Gill Sans"/>
              <a:buChar char="•"/>
              <a:tabLst>
                <a:tab pos="2476500" algn="l"/>
              </a:tabLst>
              <a:defRPr sz="3600"/>
            </a:pPr>
            <a:r>
              <a:rPr dirty="0"/>
              <a:t>10</a:t>
            </a:r>
            <a:r>
              <a:rPr i="1" dirty="0"/>
              <a:t>N</a:t>
            </a:r>
            <a:r>
              <a:rPr dirty="0"/>
              <a:t> transactions.</a:t>
            </a:r>
          </a:p>
        </p:txBody>
      </p:sp>
      <p:sp>
        <p:nvSpPr>
          <p:cNvPr id="392" name="Validates hypothesis that order of growth is NlogN."/>
          <p:cNvSpPr txBox="1"/>
          <p:nvPr/>
        </p:nvSpPr>
        <p:spPr>
          <a:xfrm>
            <a:off x="1193800" y="10414000"/>
            <a:ext cx="12293600" cy="1041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algn="l">
              <a:lnSpc>
                <a:spcPts val="5500"/>
              </a:lnSpc>
              <a:spcBef>
                <a:spcPts val="1200"/>
              </a:spcBef>
              <a:tabLst>
                <a:tab pos="1168400" algn="l"/>
              </a:tabLst>
              <a:defRPr sz="3600">
                <a:solidFill>
                  <a:srgbClr val="005493"/>
                </a:solidFill>
              </a:defRPr>
            </a:pPr>
            <a:r>
              <a:rPr>
                <a:solidFill>
                  <a:srgbClr val="000000"/>
                </a:solidFill>
              </a:rPr>
              <a:t>Validates hypothesis that order of growth is </a:t>
            </a:r>
            <a:r>
              <a:rPr i="1" spc="324">
                <a:solidFill>
                  <a:srgbClr val="000000"/>
                </a:solidFill>
              </a:rPr>
              <a:t>N</a:t>
            </a:r>
            <a:r>
              <a:rPr>
                <a:solidFill>
                  <a:srgbClr val="000000"/>
                </a:solidFill>
              </a:rPr>
              <a:t>log</a:t>
            </a:r>
            <a:r>
              <a:rPr i="1">
                <a:solidFill>
                  <a:srgbClr val="000000"/>
                </a:solidFill>
              </a:rPr>
              <a:t>N.</a:t>
            </a:r>
          </a:p>
        </p:txBody>
      </p:sp>
      <p:grpSp>
        <p:nvGrpSpPr>
          <p:cNvPr id="395" name="Group"/>
          <p:cNvGrpSpPr/>
          <p:nvPr/>
        </p:nvGrpSpPr>
        <p:grpSpPr>
          <a:xfrm>
            <a:off x="11239501" y="11351264"/>
            <a:ext cx="3543301" cy="1272536"/>
            <a:chOff x="0" y="0"/>
            <a:chExt cx="3543300" cy="1272535"/>
          </a:xfrm>
        </p:grpSpPr>
        <p:sp>
          <p:nvSpPr>
            <p:cNvPr id="393" name="Line"/>
            <p:cNvSpPr/>
            <p:nvPr/>
          </p:nvSpPr>
          <p:spPr>
            <a:xfrm flipH="1">
              <a:off x="836748" y="0"/>
              <a:ext cx="1" cy="787025"/>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94" name="Will scale."/>
            <p:cNvSpPr txBox="1"/>
            <p:nvPr/>
          </p:nvSpPr>
          <p:spPr>
            <a:xfrm>
              <a:off x="0" y="840735"/>
              <a:ext cx="3543300" cy="431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algn="l">
                <a:lnSpc>
                  <a:spcPts val="4300"/>
                </a:lnSpc>
                <a:spcBef>
                  <a:spcPts val="100"/>
                </a:spcBef>
                <a:tabLst>
                  <a:tab pos="1168400" algn="l"/>
                </a:tabLst>
                <a:defRPr sz="3200">
                  <a:solidFill>
                    <a:srgbClr val="005493"/>
                  </a:solidFill>
                </a:defRPr>
              </a:lvl1pPr>
            </a:lstStyle>
            <a:p>
              <a:r>
                <a:t>Will scale.</a:t>
              </a:r>
            </a:p>
          </p:txBody>
        </p:sp>
      </p:grpSp>
      <p:sp>
        <p:nvSpPr>
          <p:cNvPr id="396" name="% java Generator 100000 ...…"/>
          <p:cNvSpPr/>
          <p:nvPr/>
        </p:nvSpPr>
        <p:spPr>
          <a:xfrm>
            <a:off x="17399000" y="2095500"/>
            <a:ext cx="5626100" cy="4711700"/>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0" tIns="228600" rIns="228600" bIns="228600" anchor="ctr"/>
          <a:lstStyle/>
          <a:p>
            <a:pPr algn="l">
              <a:lnSpc>
                <a:spcPts val="3600"/>
              </a:lnSpc>
              <a:defRPr sz="2400">
                <a:latin typeface="Helvetica"/>
                <a:ea typeface="Helvetica"/>
                <a:cs typeface="Helvetica"/>
                <a:sym typeface="Helvetica"/>
              </a:defRPr>
            </a:pPr>
            <a:r>
              <a:t>% java Generator 100000 ...</a:t>
            </a:r>
          </a:p>
          <a:p>
            <a:pPr algn="l">
              <a:lnSpc>
                <a:spcPts val="3600"/>
              </a:lnSpc>
              <a:defRPr sz="2400">
                <a:latin typeface="Helvetica"/>
                <a:ea typeface="Helvetica"/>
                <a:cs typeface="Helvetica"/>
                <a:sym typeface="Helvetica"/>
              </a:defRPr>
            </a:pPr>
            <a:r>
              <a:t>1 seconds</a:t>
            </a:r>
          </a:p>
          <a:p>
            <a:pPr algn="l">
              <a:lnSpc>
                <a:spcPts val="3600"/>
              </a:lnSpc>
              <a:defRPr sz="2400">
                <a:latin typeface="Helvetica"/>
                <a:ea typeface="Helvetica"/>
                <a:cs typeface="Helvetica"/>
                <a:sym typeface="Helvetica"/>
              </a:defRPr>
            </a:pPr>
            <a:r>
              <a:t>% java Generator 200000 ...</a:t>
            </a:r>
          </a:p>
          <a:p>
            <a:pPr algn="l">
              <a:lnSpc>
                <a:spcPts val="3600"/>
              </a:lnSpc>
              <a:defRPr sz="2400">
                <a:latin typeface="Helvetica"/>
                <a:ea typeface="Helvetica"/>
                <a:cs typeface="Helvetica"/>
                <a:sym typeface="Helvetica"/>
              </a:defRPr>
            </a:pPr>
            <a:r>
              <a:t>3 seconds</a:t>
            </a:r>
          </a:p>
          <a:p>
            <a:pPr algn="l">
              <a:lnSpc>
                <a:spcPts val="3600"/>
              </a:lnSpc>
              <a:defRPr sz="2400">
                <a:latin typeface="Helvetica"/>
                <a:ea typeface="Helvetica"/>
                <a:cs typeface="Helvetica"/>
                <a:sym typeface="Helvetica"/>
              </a:defRPr>
            </a:pPr>
            <a:r>
              <a:t>% java Generator 400000 ...</a:t>
            </a:r>
          </a:p>
          <a:p>
            <a:pPr algn="l">
              <a:lnSpc>
                <a:spcPts val="3600"/>
              </a:lnSpc>
              <a:defRPr sz="2400">
                <a:latin typeface="Helvetica"/>
                <a:ea typeface="Helvetica"/>
                <a:cs typeface="Helvetica"/>
                <a:sym typeface="Helvetica"/>
              </a:defRPr>
            </a:pPr>
            <a:r>
              <a:t>6 seconds</a:t>
            </a:r>
          </a:p>
          <a:p>
            <a:pPr algn="l">
              <a:lnSpc>
                <a:spcPts val="3600"/>
              </a:lnSpc>
              <a:defRPr sz="2400">
                <a:latin typeface="Helvetica"/>
                <a:ea typeface="Helvetica"/>
                <a:cs typeface="Helvetica"/>
                <a:sym typeface="Helvetica"/>
              </a:defRPr>
            </a:pPr>
            <a:r>
              <a:t>% java Generator 800000 ...</a:t>
            </a:r>
          </a:p>
          <a:p>
            <a:pPr algn="l">
              <a:lnSpc>
                <a:spcPts val="3600"/>
              </a:lnSpc>
              <a:defRPr sz="2400">
                <a:latin typeface="Helvetica"/>
                <a:ea typeface="Helvetica"/>
                <a:cs typeface="Helvetica"/>
                <a:sym typeface="Helvetica"/>
              </a:defRPr>
            </a:pPr>
            <a:r>
              <a:t>14 seconds</a:t>
            </a:r>
          </a:p>
          <a:p>
            <a:pPr algn="l">
              <a:lnSpc>
                <a:spcPts val="3600"/>
              </a:lnSpc>
              <a:defRPr sz="2400">
                <a:latin typeface="Helvetica"/>
                <a:ea typeface="Helvetica"/>
                <a:cs typeface="Helvetica"/>
                <a:sym typeface="Helvetica"/>
              </a:defRPr>
            </a:pPr>
            <a:r>
              <a:t>% java Generator 1600000 ...</a:t>
            </a:r>
          </a:p>
          <a:p>
            <a:pPr algn="l">
              <a:lnSpc>
                <a:spcPts val="3600"/>
              </a:lnSpc>
              <a:defRPr sz="2400">
                <a:latin typeface="Helvetica"/>
                <a:ea typeface="Helvetica"/>
                <a:cs typeface="Helvetica"/>
                <a:sym typeface="Helvetica"/>
              </a:defRPr>
            </a:pPr>
            <a:r>
              <a:t>33 seconds</a:t>
            </a:r>
          </a:p>
        </p:txBody>
      </p:sp>
      <p:grpSp>
        <p:nvGrpSpPr>
          <p:cNvPr id="399" name="Group"/>
          <p:cNvGrpSpPr/>
          <p:nvPr/>
        </p:nvGrpSpPr>
        <p:grpSpPr>
          <a:xfrm>
            <a:off x="17424400" y="7073900"/>
            <a:ext cx="4789984" cy="901700"/>
            <a:chOff x="0" y="0"/>
            <a:chExt cx="4789983" cy="901700"/>
          </a:xfrm>
        </p:grpSpPr>
        <p:sp>
          <p:nvSpPr>
            <p:cNvPr id="397" name="... = 10 a-z | java TestBS"/>
            <p:cNvSpPr txBox="1"/>
            <p:nvPr/>
          </p:nvSpPr>
          <p:spPr>
            <a:xfrm>
              <a:off x="0" y="0"/>
              <a:ext cx="3415457" cy="469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l">
                <a:lnSpc>
                  <a:spcPts val="3600"/>
                </a:lnSpc>
                <a:defRPr sz="2400">
                  <a:latin typeface="Helvetica"/>
                  <a:ea typeface="Helvetica"/>
                  <a:cs typeface="Helvetica"/>
                  <a:sym typeface="Helvetica"/>
                </a:defRPr>
              </a:lvl1pPr>
            </a:lstStyle>
            <a:p>
              <a:r>
                <a:t>... = 10 a-z | java TestBS</a:t>
              </a:r>
            </a:p>
          </p:txBody>
        </p:sp>
        <p:sp>
          <p:nvSpPr>
            <p:cNvPr id="398" name="a-z = abcdefghijklmnopqrstuvwxyz"/>
            <p:cNvSpPr txBox="1"/>
            <p:nvPr/>
          </p:nvSpPr>
          <p:spPr>
            <a:xfrm>
              <a:off x="25400" y="431800"/>
              <a:ext cx="4764584" cy="469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l">
                <a:lnSpc>
                  <a:spcPts val="3600"/>
                </a:lnSpc>
                <a:defRPr sz="2400">
                  <a:latin typeface="Helvetica"/>
                  <a:ea typeface="Helvetica"/>
                  <a:cs typeface="Helvetica"/>
                  <a:sym typeface="Helvetica"/>
                </a:defRPr>
              </a:lvl1pPr>
            </a:lstStyle>
            <a:p>
              <a:r>
                <a:t>a-z = abcdefghijklmnopqrstuvwxyz</a:t>
              </a:r>
            </a:p>
          </p:txBody>
        </p:sp>
      </p:grpSp>
      <p:graphicFrame>
        <p:nvGraphicFramePr>
          <p:cNvPr id="400" name="Table"/>
          <p:cNvGraphicFramePr/>
          <p:nvPr/>
        </p:nvGraphicFramePr>
        <p:xfrm>
          <a:off x="7949340" y="1684139"/>
          <a:ext cx="8402372" cy="7738628"/>
        </p:xfrm>
        <a:graphic>
          <a:graphicData uri="http://schemas.openxmlformats.org/drawingml/2006/table">
            <a:tbl>
              <a:tblPr firstRow="1">
                <a:tableStyleId>{8F44A2F1-9E1F-4B54-A3A2-5F16C0AD49E2}</a:tableStyleId>
              </a:tblPr>
              <a:tblGrid>
                <a:gridCol w="2562622">
                  <a:extLst>
                    <a:ext uri="{9D8B030D-6E8A-4147-A177-3AD203B41FA5}">
                      <a16:colId xmlns:a16="http://schemas.microsoft.com/office/drawing/2014/main" val="20000"/>
                    </a:ext>
                  </a:extLst>
                </a:gridCol>
                <a:gridCol w="1743509">
                  <a:extLst>
                    <a:ext uri="{9D8B030D-6E8A-4147-A177-3AD203B41FA5}">
                      <a16:colId xmlns:a16="http://schemas.microsoft.com/office/drawing/2014/main" val="20001"/>
                    </a:ext>
                  </a:extLst>
                </a:gridCol>
                <a:gridCol w="1916908">
                  <a:extLst>
                    <a:ext uri="{9D8B030D-6E8A-4147-A177-3AD203B41FA5}">
                      <a16:colId xmlns:a16="http://schemas.microsoft.com/office/drawing/2014/main" val="20002"/>
                    </a:ext>
                  </a:extLst>
                </a:gridCol>
                <a:gridCol w="2179333">
                  <a:extLst>
                    <a:ext uri="{9D8B030D-6E8A-4147-A177-3AD203B41FA5}">
                      <a16:colId xmlns:a16="http://schemas.microsoft.com/office/drawing/2014/main" val="20003"/>
                    </a:ext>
                  </a:extLst>
                </a:gridCol>
              </a:tblGrid>
              <a:tr h="1520045">
                <a:tc>
                  <a:txBody>
                    <a:bodyPr/>
                    <a:lstStyle/>
                    <a:p>
                      <a:pPr defTabSz="914400">
                        <a:lnSpc>
                          <a:spcPts val="3200"/>
                        </a:lnSpc>
                        <a:defRPr sz="1800" i="0"/>
                      </a:pPr>
                      <a:r>
                        <a:rPr sz="2700" i="1">
                          <a:sym typeface="Lucida Sans"/>
                        </a:rPr>
                        <a:t>N</a:t>
                      </a:r>
                    </a:p>
                  </a:txBody>
                  <a:tcPr marL="25400" marR="25400" marT="25400" marB="25400" anchor="ctr" horzOverflow="overflow"/>
                </a:tc>
                <a:tc>
                  <a:txBody>
                    <a:bodyPr/>
                    <a:lstStyle/>
                    <a:p>
                      <a:pPr defTabSz="914400">
                        <a:lnSpc>
                          <a:spcPts val="3400"/>
                        </a:lnSpc>
                        <a:defRPr sz="2900">
                          <a:sym typeface="Lucida Sans"/>
                        </a:defRPr>
                      </a:pPr>
                      <a:r>
                        <a:t>T</a:t>
                      </a:r>
                      <a:r>
                        <a:rPr baseline="-5999"/>
                        <a:t>N</a:t>
                      </a:r>
                      <a:r>
                        <a:rPr i="0"/>
                        <a:t> (</a:t>
                      </a:r>
                      <a:r>
                        <a:t>seconds</a:t>
                      </a:r>
                      <a:r>
                        <a:rPr i="0"/>
                        <a:t>)</a:t>
                      </a:r>
                    </a:p>
                  </a:txBody>
                  <a:tcPr marL="25400" marR="25400" marT="25400" marB="25400" anchor="ctr" horzOverflow="overflow"/>
                </a:tc>
                <a:tc>
                  <a:txBody>
                    <a:bodyPr/>
                    <a:lstStyle/>
                    <a:p>
                      <a:pPr>
                        <a:lnSpc>
                          <a:spcPts val="4900"/>
                        </a:lnSpc>
                        <a:spcBef>
                          <a:spcPts val="1200"/>
                        </a:spcBef>
                        <a:tabLst>
                          <a:tab pos="1168400" algn="l"/>
                        </a:tabLst>
                        <a:defRPr sz="3100" i="0">
                          <a:solidFill>
                            <a:srgbClr val="005493"/>
                          </a:solidFill>
                          <a:sym typeface="Lucida Sans"/>
                        </a:defRPr>
                      </a:pPr>
                      <a:r>
                        <a:rPr i="1">
                          <a:solidFill>
                            <a:srgbClr val="000000"/>
                          </a:solidFill>
                        </a:rPr>
                        <a:t>T</a:t>
                      </a:r>
                      <a:r>
                        <a:rPr i="1" baseline="-5999">
                          <a:solidFill>
                            <a:srgbClr val="000000"/>
                          </a:solidFill>
                        </a:rPr>
                        <a:t>N</a:t>
                      </a:r>
                      <a:r>
                        <a:rPr>
                          <a:solidFill>
                            <a:srgbClr val="000000"/>
                          </a:solidFill>
                        </a:rPr>
                        <a:t>/</a:t>
                      </a:r>
                      <a:r>
                        <a:rPr i="1">
                          <a:solidFill>
                            <a:srgbClr val="000000"/>
                          </a:solidFill>
                        </a:rPr>
                        <a:t>T</a:t>
                      </a:r>
                      <a:r>
                        <a:rPr i="1" baseline="-5999">
                          <a:solidFill>
                            <a:srgbClr val="000000"/>
                          </a:solidFill>
                        </a:rPr>
                        <a:t>N/2</a:t>
                      </a:r>
                    </a:p>
                  </a:txBody>
                  <a:tcPr marL="25400" marR="25400" marT="25400" marB="25400" anchor="ctr" horzOverflow="overflow"/>
                </a:tc>
                <a:tc>
                  <a:txBody>
                    <a:bodyPr/>
                    <a:lstStyle/>
                    <a:p>
                      <a:pPr>
                        <a:lnSpc>
                          <a:spcPts val="3600"/>
                        </a:lnSpc>
                        <a:tabLst>
                          <a:tab pos="1168400" algn="l"/>
                        </a:tabLst>
                        <a:defRPr sz="1800" i="0"/>
                      </a:pPr>
                      <a:r>
                        <a:rPr sz="2700" i="1">
                          <a:solidFill>
                            <a:srgbClr val="005493"/>
                          </a:solidFill>
                          <a:sym typeface="Lucida Sans"/>
                        </a:rPr>
                        <a:t>transactions per second</a:t>
                      </a:r>
                    </a:p>
                  </a:txBody>
                  <a:tcPr marL="25400" marR="25400" marT="25400" marB="25400" anchor="ctr" horzOverflow="overflow"/>
                </a:tc>
                <a:extLst>
                  <a:ext uri="{0D108BD9-81ED-4DB2-BD59-A6C34878D82A}">
                    <a16:rowId xmlns:a16="http://schemas.microsoft.com/office/drawing/2014/main" val="10000"/>
                  </a:ext>
                </a:extLst>
              </a:tr>
              <a:tr h="888369">
                <a:tc>
                  <a:txBody>
                    <a:bodyPr/>
                    <a:lstStyle/>
                    <a:p>
                      <a:pPr defTabSz="914400">
                        <a:lnSpc>
                          <a:spcPts val="4200"/>
                        </a:lnSpc>
                        <a:defRPr sz="1800"/>
                      </a:pPr>
                      <a:r>
                        <a:rPr sz="3000">
                          <a:sym typeface="Lucida Sans"/>
                        </a:rPr>
                        <a:t>100,000</a:t>
                      </a:r>
                    </a:p>
                  </a:txBody>
                  <a:tcPr marL="38100" marR="38100" marT="38100" marB="38100" anchor="ctr" horzOverflow="overflow"/>
                </a:tc>
                <a:tc>
                  <a:txBody>
                    <a:bodyPr/>
                    <a:lstStyle/>
                    <a:p>
                      <a:pPr defTabSz="914400">
                        <a:lnSpc>
                          <a:spcPts val="4200"/>
                        </a:lnSpc>
                        <a:defRPr sz="1800"/>
                      </a:pPr>
                      <a:r>
                        <a:rPr sz="3000">
                          <a:sym typeface="Lucida Sans"/>
                        </a:rPr>
                        <a:t>1</a:t>
                      </a:r>
                    </a:p>
                  </a:txBody>
                  <a:tcPr marL="38100" marR="38100" marT="38100" marB="38100" anchor="ctr" horzOverflow="overflow"/>
                </a:tc>
                <a:tc>
                  <a:txBody>
                    <a:bodyPr/>
                    <a:lstStyle/>
                    <a:p>
                      <a:pPr defTabSz="914400">
                        <a:lnSpc>
                          <a:spcPts val="4200"/>
                        </a:lnSpc>
                        <a:defRPr sz="3000">
                          <a:sym typeface="Lucida Sans"/>
                        </a:defRPr>
                      </a:pPr>
                      <a:endParaRPr/>
                    </a:p>
                  </a:txBody>
                  <a:tcPr marL="38100" marR="38100" marT="38100" marB="38100" anchor="ctr" horzOverflow="overflow"/>
                </a:tc>
                <a:tc>
                  <a:txBody>
                    <a:bodyPr/>
                    <a:lstStyle/>
                    <a:p>
                      <a:pPr defTabSz="914400">
                        <a:lnSpc>
                          <a:spcPts val="4200"/>
                        </a:lnSpc>
                        <a:defRPr sz="3000">
                          <a:sym typeface="Lucida Sans"/>
                        </a:defRPr>
                      </a:pPr>
                      <a:endParaRPr/>
                    </a:p>
                  </a:txBody>
                  <a:tcPr marL="38100" marR="38100" marT="38100" marB="38100" anchor="ctr" horzOverflow="overflow">
                    <a:solidFill>
                      <a:srgbClr val="F3F6F9"/>
                    </a:solidFill>
                  </a:tcPr>
                </a:tc>
                <a:extLst>
                  <a:ext uri="{0D108BD9-81ED-4DB2-BD59-A6C34878D82A}">
                    <a16:rowId xmlns:a16="http://schemas.microsoft.com/office/drawing/2014/main" val="10001"/>
                  </a:ext>
                </a:extLst>
              </a:tr>
              <a:tr h="888369">
                <a:tc>
                  <a:txBody>
                    <a:bodyPr/>
                    <a:lstStyle/>
                    <a:p>
                      <a:pPr defTabSz="914400">
                        <a:lnSpc>
                          <a:spcPts val="4200"/>
                        </a:lnSpc>
                        <a:defRPr sz="1800"/>
                      </a:pPr>
                      <a:r>
                        <a:rPr sz="3000">
                          <a:sym typeface="Lucida Sans"/>
                        </a:rPr>
                        <a:t>200,000</a:t>
                      </a:r>
                    </a:p>
                  </a:txBody>
                  <a:tcPr marL="38100" marR="38100" marT="38100" marB="38100" anchor="ctr" horzOverflow="overflow"/>
                </a:tc>
                <a:tc>
                  <a:txBody>
                    <a:bodyPr/>
                    <a:lstStyle/>
                    <a:p>
                      <a:pPr defTabSz="914400">
                        <a:lnSpc>
                          <a:spcPts val="4200"/>
                        </a:lnSpc>
                        <a:defRPr sz="1800"/>
                      </a:pPr>
                      <a:r>
                        <a:rPr sz="3000">
                          <a:sym typeface="Lucida Sans"/>
                        </a:rPr>
                        <a:t>3</a:t>
                      </a:r>
                    </a:p>
                  </a:txBody>
                  <a:tcPr marL="38100" marR="38100" marT="38100" marB="38100" anchor="ctr" horzOverflow="overflow"/>
                </a:tc>
                <a:tc>
                  <a:txBody>
                    <a:bodyPr/>
                    <a:lstStyle/>
                    <a:p>
                      <a:pPr defTabSz="914400">
                        <a:lnSpc>
                          <a:spcPts val="4200"/>
                        </a:lnSpc>
                        <a:defRPr sz="3000">
                          <a:sym typeface="Lucida Sans"/>
                        </a:defRPr>
                      </a:pPr>
                      <a:endParaRPr/>
                    </a:p>
                  </a:txBody>
                  <a:tcPr marL="38100" marR="38100" marT="38100" marB="38100" anchor="ctr" horzOverflow="overflow"/>
                </a:tc>
                <a:tc>
                  <a:txBody>
                    <a:bodyPr/>
                    <a:lstStyle/>
                    <a:p>
                      <a:pPr defTabSz="914400">
                        <a:lnSpc>
                          <a:spcPts val="4200"/>
                        </a:lnSpc>
                        <a:defRPr sz="3000">
                          <a:sym typeface="Lucida Sans"/>
                        </a:defRPr>
                      </a:pPr>
                      <a:endParaRPr/>
                    </a:p>
                  </a:txBody>
                  <a:tcPr marL="38100" marR="38100" marT="38100" marB="38100" anchor="ctr" horzOverflow="overflow">
                    <a:solidFill>
                      <a:srgbClr val="F3F6F9"/>
                    </a:solidFill>
                  </a:tcPr>
                </a:tc>
                <a:extLst>
                  <a:ext uri="{0D108BD9-81ED-4DB2-BD59-A6C34878D82A}">
                    <a16:rowId xmlns:a16="http://schemas.microsoft.com/office/drawing/2014/main" val="10002"/>
                  </a:ext>
                </a:extLst>
              </a:tr>
              <a:tr h="888369">
                <a:tc>
                  <a:txBody>
                    <a:bodyPr/>
                    <a:lstStyle/>
                    <a:p>
                      <a:pPr defTabSz="914400">
                        <a:lnSpc>
                          <a:spcPts val="4200"/>
                        </a:lnSpc>
                        <a:defRPr sz="1800"/>
                      </a:pPr>
                      <a:r>
                        <a:rPr sz="3000">
                          <a:sym typeface="Lucida Sans"/>
                        </a:rPr>
                        <a:t>400,000</a:t>
                      </a:r>
                    </a:p>
                  </a:txBody>
                  <a:tcPr marL="38100" marR="38100" marT="38100" marB="38100" anchor="ctr" horzOverflow="overflow"/>
                </a:tc>
                <a:tc>
                  <a:txBody>
                    <a:bodyPr/>
                    <a:lstStyle/>
                    <a:p>
                      <a:pPr defTabSz="914400">
                        <a:lnSpc>
                          <a:spcPts val="4200"/>
                        </a:lnSpc>
                        <a:defRPr sz="1800"/>
                      </a:pPr>
                      <a:r>
                        <a:rPr sz="3000">
                          <a:sym typeface="Lucida Sans"/>
                        </a:rPr>
                        <a:t>6</a:t>
                      </a:r>
                    </a:p>
                  </a:txBody>
                  <a:tcPr marL="38100" marR="38100" marT="38100" marB="38100" anchor="ctr" horzOverflow="overflow"/>
                </a:tc>
                <a:tc>
                  <a:txBody>
                    <a:bodyPr/>
                    <a:lstStyle/>
                    <a:p>
                      <a:pPr defTabSz="914400">
                        <a:lnSpc>
                          <a:spcPts val="4200"/>
                        </a:lnSpc>
                        <a:defRPr sz="1800"/>
                      </a:pPr>
                      <a:r>
                        <a:rPr sz="3000">
                          <a:sym typeface="Lucida Sans"/>
                        </a:rPr>
                        <a:t>2</a:t>
                      </a:r>
                    </a:p>
                  </a:txBody>
                  <a:tcPr marL="38100" marR="38100" marT="38100" marB="38100" anchor="ctr" horzOverflow="overflow"/>
                </a:tc>
                <a:tc>
                  <a:txBody>
                    <a:bodyPr/>
                    <a:lstStyle/>
                    <a:p>
                      <a:pPr defTabSz="914400">
                        <a:lnSpc>
                          <a:spcPts val="4200"/>
                        </a:lnSpc>
                        <a:defRPr sz="1800"/>
                      </a:pPr>
                      <a:r>
                        <a:rPr sz="3000">
                          <a:sym typeface="Lucida Sans"/>
                        </a:rPr>
                        <a:t>67,000</a:t>
                      </a:r>
                    </a:p>
                  </a:txBody>
                  <a:tcPr marL="38100" marR="38100" marT="38100" marB="38100" anchor="ctr" horzOverflow="overflow">
                    <a:solidFill>
                      <a:srgbClr val="F3F6F9"/>
                    </a:solidFill>
                  </a:tcPr>
                </a:tc>
                <a:extLst>
                  <a:ext uri="{0D108BD9-81ED-4DB2-BD59-A6C34878D82A}">
                    <a16:rowId xmlns:a16="http://schemas.microsoft.com/office/drawing/2014/main" val="10003"/>
                  </a:ext>
                </a:extLst>
              </a:tr>
              <a:tr h="888369">
                <a:tc>
                  <a:txBody>
                    <a:bodyPr/>
                    <a:lstStyle/>
                    <a:p>
                      <a:pPr defTabSz="914400">
                        <a:lnSpc>
                          <a:spcPts val="4200"/>
                        </a:lnSpc>
                        <a:defRPr sz="1800"/>
                      </a:pPr>
                      <a:r>
                        <a:rPr sz="3000">
                          <a:sym typeface="Lucida Sans"/>
                        </a:rPr>
                        <a:t>800,000</a:t>
                      </a:r>
                    </a:p>
                  </a:txBody>
                  <a:tcPr marL="38100" marR="38100" marT="38100" marB="38100" anchor="ctr" horzOverflow="overflow"/>
                </a:tc>
                <a:tc>
                  <a:txBody>
                    <a:bodyPr/>
                    <a:lstStyle/>
                    <a:p>
                      <a:pPr defTabSz="914400">
                        <a:lnSpc>
                          <a:spcPts val="4200"/>
                        </a:lnSpc>
                        <a:defRPr sz="1800"/>
                      </a:pPr>
                      <a:r>
                        <a:rPr sz="3000">
                          <a:sym typeface="Lucida Sans"/>
                        </a:rPr>
                        <a:t>14</a:t>
                      </a:r>
                    </a:p>
                  </a:txBody>
                  <a:tcPr marL="38100" marR="38100" marT="38100" marB="38100" anchor="ctr" horzOverflow="overflow"/>
                </a:tc>
                <a:tc>
                  <a:txBody>
                    <a:bodyPr/>
                    <a:lstStyle/>
                    <a:p>
                      <a:pPr defTabSz="914400">
                        <a:lnSpc>
                          <a:spcPts val="4200"/>
                        </a:lnSpc>
                        <a:defRPr sz="1800"/>
                      </a:pPr>
                      <a:r>
                        <a:rPr sz="3000">
                          <a:sym typeface="Lucida Sans"/>
                        </a:rPr>
                        <a:t>2.35</a:t>
                      </a:r>
                    </a:p>
                  </a:txBody>
                  <a:tcPr marL="38100" marR="38100" marT="38100" marB="38100" anchor="ctr" horzOverflow="overflow"/>
                </a:tc>
                <a:tc>
                  <a:txBody>
                    <a:bodyPr/>
                    <a:lstStyle/>
                    <a:p>
                      <a:pPr defTabSz="914400">
                        <a:lnSpc>
                          <a:spcPts val="4200"/>
                        </a:lnSpc>
                        <a:defRPr sz="1800"/>
                      </a:pPr>
                      <a:r>
                        <a:rPr sz="3000">
                          <a:sym typeface="Lucida Sans"/>
                        </a:rPr>
                        <a:t>57,000</a:t>
                      </a:r>
                    </a:p>
                  </a:txBody>
                  <a:tcPr marL="38100" marR="38100" marT="38100" marB="38100" anchor="ctr" horzOverflow="overflow">
                    <a:solidFill>
                      <a:srgbClr val="F3F6F9"/>
                    </a:solidFill>
                  </a:tcPr>
                </a:tc>
                <a:extLst>
                  <a:ext uri="{0D108BD9-81ED-4DB2-BD59-A6C34878D82A}">
                    <a16:rowId xmlns:a16="http://schemas.microsoft.com/office/drawing/2014/main" val="10004"/>
                  </a:ext>
                </a:extLst>
              </a:tr>
              <a:tr h="888369">
                <a:tc>
                  <a:txBody>
                    <a:bodyPr/>
                    <a:lstStyle/>
                    <a:p>
                      <a:pPr defTabSz="914400">
                        <a:lnSpc>
                          <a:spcPts val="4200"/>
                        </a:lnSpc>
                        <a:defRPr sz="1800"/>
                      </a:pPr>
                      <a:r>
                        <a:rPr sz="3000">
                          <a:sym typeface="Lucida Sans"/>
                        </a:rPr>
                        <a:t>1,600,000</a:t>
                      </a:r>
                    </a:p>
                  </a:txBody>
                  <a:tcPr marL="38100" marR="38100" marT="38100" marB="38100" anchor="ctr" horzOverflow="overflow"/>
                </a:tc>
                <a:tc>
                  <a:txBody>
                    <a:bodyPr/>
                    <a:lstStyle/>
                    <a:p>
                      <a:pPr defTabSz="914400">
                        <a:lnSpc>
                          <a:spcPts val="4200"/>
                        </a:lnSpc>
                        <a:defRPr sz="1800"/>
                      </a:pPr>
                      <a:r>
                        <a:rPr sz="3000">
                          <a:sym typeface="Lucida Sans"/>
                        </a:rPr>
                        <a:t>33</a:t>
                      </a:r>
                    </a:p>
                  </a:txBody>
                  <a:tcPr marL="38100" marR="38100" marT="38100" marB="38100" anchor="ctr" horzOverflow="overflow"/>
                </a:tc>
                <a:tc>
                  <a:txBody>
                    <a:bodyPr/>
                    <a:lstStyle/>
                    <a:p>
                      <a:pPr defTabSz="914400">
                        <a:lnSpc>
                          <a:spcPts val="4200"/>
                        </a:lnSpc>
                        <a:defRPr sz="1800"/>
                      </a:pPr>
                      <a:r>
                        <a:rPr sz="3000">
                          <a:sym typeface="Lucida Sans"/>
                        </a:rPr>
                        <a:t>2.33</a:t>
                      </a:r>
                    </a:p>
                  </a:txBody>
                  <a:tcPr marL="38100" marR="38100" marT="38100" marB="38100" anchor="ctr" horzOverflow="overflow"/>
                </a:tc>
                <a:tc>
                  <a:txBody>
                    <a:bodyPr/>
                    <a:lstStyle/>
                    <a:p>
                      <a:pPr defTabSz="914400">
                        <a:lnSpc>
                          <a:spcPts val="4200"/>
                        </a:lnSpc>
                        <a:defRPr sz="1800"/>
                      </a:pPr>
                      <a:r>
                        <a:rPr sz="3000">
                          <a:sym typeface="Lucida Sans"/>
                        </a:rPr>
                        <a:t>48,000</a:t>
                      </a:r>
                    </a:p>
                  </a:txBody>
                  <a:tcPr marL="38100" marR="38100" marT="38100" marB="38100" anchor="ctr" horzOverflow="overflow">
                    <a:solidFill>
                      <a:srgbClr val="F3F6F9"/>
                    </a:solidFill>
                  </a:tcPr>
                </a:tc>
                <a:extLst>
                  <a:ext uri="{0D108BD9-81ED-4DB2-BD59-A6C34878D82A}">
                    <a16:rowId xmlns:a16="http://schemas.microsoft.com/office/drawing/2014/main" val="10005"/>
                  </a:ext>
                </a:extLst>
              </a:tr>
              <a:tr h="888369">
                <a:tc>
                  <a:txBody>
                    <a:bodyPr/>
                    <a:lstStyle/>
                    <a:p>
                      <a:pPr defTabSz="914400">
                        <a:lnSpc>
                          <a:spcPts val="4200"/>
                        </a:lnSpc>
                        <a:defRPr sz="3000">
                          <a:sym typeface="Lucida Sans"/>
                        </a:defRPr>
                      </a:pPr>
                      <a:endParaRPr/>
                    </a:p>
                  </a:txBody>
                  <a:tcPr marL="38100" marR="38100" marT="38100" marB="38100" anchor="ctr" horzOverflow="overflow"/>
                </a:tc>
                <a:tc>
                  <a:txBody>
                    <a:bodyPr/>
                    <a:lstStyle/>
                    <a:p>
                      <a:pPr defTabSz="914400">
                        <a:lnSpc>
                          <a:spcPts val="4200"/>
                        </a:lnSpc>
                        <a:defRPr sz="3000">
                          <a:sym typeface="Lucida Sans"/>
                        </a:defRPr>
                      </a:pPr>
                      <a:endParaRPr/>
                    </a:p>
                  </a:txBody>
                  <a:tcPr marL="38100" marR="38100" marT="38100" marB="38100" anchor="ctr" horzOverflow="overflow"/>
                </a:tc>
                <a:tc>
                  <a:txBody>
                    <a:bodyPr/>
                    <a:lstStyle/>
                    <a:p>
                      <a:pPr defTabSz="914400">
                        <a:lnSpc>
                          <a:spcPts val="4200"/>
                        </a:lnSpc>
                        <a:defRPr sz="3000">
                          <a:sym typeface="Lucida Sans"/>
                        </a:defRPr>
                      </a:pPr>
                      <a:endParaRPr/>
                    </a:p>
                  </a:txBody>
                  <a:tcPr marL="38100" marR="38100" marT="38100" marB="38100" anchor="ctr" horzOverflow="overflow"/>
                </a:tc>
                <a:tc>
                  <a:txBody>
                    <a:bodyPr/>
                    <a:lstStyle/>
                    <a:p>
                      <a:pPr defTabSz="914400">
                        <a:lnSpc>
                          <a:spcPts val="4200"/>
                        </a:lnSpc>
                        <a:defRPr sz="3000">
                          <a:sym typeface="Lucida Sans"/>
                        </a:defRPr>
                      </a:pPr>
                      <a:endParaRPr/>
                    </a:p>
                  </a:txBody>
                  <a:tcPr marL="38100" marR="38100" marT="38100" marB="38100" anchor="ctr" horzOverflow="overflow">
                    <a:solidFill>
                      <a:srgbClr val="F3F6F9"/>
                    </a:solidFill>
                  </a:tcPr>
                </a:tc>
                <a:extLst>
                  <a:ext uri="{0D108BD9-81ED-4DB2-BD59-A6C34878D82A}">
                    <a16:rowId xmlns:a16="http://schemas.microsoft.com/office/drawing/2014/main" val="10006"/>
                  </a:ext>
                </a:extLst>
              </a:tr>
              <a:tr h="888369">
                <a:tc>
                  <a:txBody>
                    <a:bodyPr/>
                    <a:lstStyle/>
                    <a:p>
                      <a:pPr defTabSz="914400">
                        <a:lnSpc>
                          <a:spcPts val="4200"/>
                        </a:lnSpc>
                        <a:defRPr sz="1800"/>
                      </a:pPr>
                      <a:r>
                        <a:rPr sz="3000">
                          <a:solidFill>
                            <a:srgbClr val="8D3124"/>
                          </a:solidFill>
                          <a:sym typeface="Lucida Sans"/>
                        </a:rPr>
                        <a:t>10.28 million</a:t>
                      </a:r>
                    </a:p>
                  </a:txBody>
                  <a:tcPr marL="38100" marR="38100" marT="38100" marB="38100" anchor="ctr" horzOverflow="overflow"/>
                </a:tc>
                <a:tc>
                  <a:txBody>
                    <a:bodyPr/>
                    <a:lstStyle/>
                    <a:p>
                      <a:pPr defTabSz="914400">
                        <a:lnSpc>
                          <a:spcPts val="4200"/>
                        </a:lnSpc>
                        <a:defRPr sz="1800"/>
                      </a:pPr>
                      <a:r>
                        <a:rPr sz="3000" dirty="0">
                          <a:sym typeface="Lucida Sans"/>
                        </a:rPr>
                        <a:t>264</a:t>
                      </a:r>
                    </a:p>
                  </a:txBody>
                  <a:tcPr marL="38100" marR="38100" marT="38100" marB="38100" anchor="ctr" horzOverflow="overflow"/>
                </a:tc>
                <a:tc>
                  <a:txBody>
                    <a:bodyPr/>
                    <a:lstStyle/>
                    <a:p>
                      <a:pPr defTabSz="914400">
                        <a:lnSpc>
                          <a:spcPts val="4200"/>
                        </a:lnSpc>
                        <a:defRPr sz="1800"/>
                      </a:pPr>
                      <a:r>
                        <a:rPr sz="3000">
                          <a:solidFill>
                            <a:srgbClr val="8D3124"/>
                          </a:solidFill>
                          <a:sym typeface="Lucida Sans"/>
                        </a:rPr>
                        <a:t>2</a:t>
                      </a:r>
                    </a:p>
                  </a:txBody>
                  <a:tcPr marL="38100" marR="38100" marT="38100" marB="38100" anchor="ctr" horzOverflow="overflow"/>
                </a:tc>
                <a:tc>
                  <a:txBody>
                    <a:bodyPr/>
                    <a:lstStyle/>
                    <a:p>
                      <a:pPr defTabSz="914400">
                        <a:lnSpc>
                          <a:spcPts val="4200"/>
                        </a:lnSpc>
                        <a:defRPr sz="1800"/>
                      </a:pPr>
                      <a:r>
                        <a:rPr sz="3000" dirty="0">
                          <a:solidFill>
                            <a:srgbClr val="8D3124"/>
                          </a:solidFill>
                          <a:sym typeface="Lucida Sans"/>
                        </a:rPr>
                        <a:t>48,000</a:t>
                      </a:r>
                    </a:p>
                  </a:txBody>
                  <a:tcPr marL="38100" marR="38100" marT="38100" marB="38100" anchor="ctr" horzOverflow="overflow">
                    <a:solidFill>
                      <a:srgbClr val="F3F6F9"/>
                    </a:solidFill>
                  </a:tcPr>
                </a:tc>
                <a:extLst>
                  <a:ext uri="{0D108BD9-81ED-4DB2-BD59-A6C34878D82A}">
                    <a16:rowId xmlns:a16="http://schemas.microsoft.com/office/drawing/2014/main" val="10007"/>
                  </a:ext>
                </a:extLst>
              </a:tr>
            </a:tbl>
          </a:graphicData>
        </a:graphic>
      </p:graphicFrame>
      <p:grpSp>
        <p:nvGrpSpPr>
          <p:cNvPr id="403" name="Group"/>
          <p:cNvGrpSpPr/>
          <p:nvPr/>
        </p:nvGrpSpPr>
        <p:grpSpPr>
          <a:xfrm>
            <a:off x="15926593" y="8928100"/>
            <a:ext cx="6542740" cy="1066800"/>
            <a:chOff x="0" y="0"/>
            <a:chExt cx="6542739" cy="1066800"/>
          </a:xfrm>
        </p:grpSpPr>
        <p:sp>
          <p:nvSpPr>
            <p:cNvPr id="401" name="nearly 50,000 transactions…"/>
            <p:cNvSpPr txBox="1"/>
            <p:nvPr/>
          </p:nvSpPr>
          <p:spPr>
            <a:xfrm>
              <a:off x="1355074" y="0"/>
              <a:ext cx="5187666" cy="1066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defTabSz="914400">
                <a:lnSpc>
                  <a:spcPts val="4200"/>
                </a:lnSpc>
                <a:defRPr sz="3000">
                  <a:solidFill>
                    <a:srgbClr val="8D3124"/>
                  </a:solidFill>
                </a:defRPr>
              </a:pPr>
              <a:r>
                <a:t>nearly 50,000 transactions</a:t>
              </a:r>
            </a:p>
            <a:p>
              <a:pPr defTabSz="914400">
                <a:lnSpc>
                  <a:spcPts val="4200"/>
                </a:lnSpc>
                <a:defRPr sz="3000">
                  <a:solidFill>
                    <a:srgbClr val="8D3124"/>
                  </a:solidFill>
                </a:defRPr>
              </a:pPr>
              <a:r>
                <a:t>per second, and holding</a:t>
              </a:r>
            </a:p>
          </p:txBody>
        </p:sp>
        <p:sp>
          <p:nvSpPr>
            <p:cNvPr id="402" name="Line"/>
            <p:cNvSpPr/>
            <p:nvPr/>
          </p:nvSpPr>
          <p:spPr>
            <a:xfrm>
              <a:off x="0" y="140493"/>
              <a:ext cx="1252538" cy="289191"/>
            </a:xfrm>
            <a:prstGeom prst="line">
              <a:avLst/>
            </a:prstGeom>
            <a:noFill/>
            <a:ln w="381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grpSp>
      <p:grpSp>
        <p:nvGrpSpPr>
          <p:cNvPr id="406" name="Group"/>
          <p:cNvGrpSpPr/>
          <p:nvPr/>
        </p:nvGrpSpPr>
        <p:grpSpPr>
          <a:xfrm>
            <a:off x="15602123" y="10448925"/>
            <a:ext cx="7494944" cy="3013075"/>
            <a:chOff x="0" y="0"/>
            <a:chExt cx="7494942" cy="3013074"/>
          </a:xfrm>
        </p:grpSpPr>
        <p:sp>
          <p:nvSpPr>
            <p:cNvPr id="404" name="Great! But how do I get the list into sorted order at the beginning?"/>
            <p:cNvSpPr/>
            <p:nvPr/>
          </p:nvSpPr>
          <p:spPr>
            <a:xfrm>
              <a:off x="2264923" y="0"/>
              <a:ext cx="5230020" cy="1299369"/>
            </a:xfrm>
            <a:custGeom>
              <a:avLst/>
              <a:gdLst/>
              <a:ahLst/>
              <a:cxnLst>
                <a:cxn ang="0">
                  <a:pos x="wd2" y="hd2"/>
                </a:cxn>
                <a:cxn ang="5400000">
                  <a:pos x="wd2" y="hd2"/>
                </a:cxn>
                <a:cxn ang="10800000">
                  <a:pos x="wd2" y="hd2"/>
                </a:cxn>
                <a:cxn ang="16200000">
                  <a:pos x="wd2" y="hd2"/>
                </a:cxn>
              </a:cxnLst>
              <a:rect l="0" t="0" r="r" b="b"/>
              <a:pathLst>
                <a:path w="21600" h="21600" extrusionOk="0">
                  <a:moveTo>
                    <a:pt x="6302" y="0"/>
                  </a:moveTo>
                  <a:cubicBezTo>
                    <a:pt x="4873" y="0"/>
                    <a:pt x="3714" y="4664"/>
                    <a:pt x="3714" y="10417"/>
                  </a:cubicBezTo>
                  <a:lnTo>
                    <a:pt x="3714" y="11183"/>
                  </a:lnTo>
                  <a:cubicBezTo>
                    <a:pt x="3714" y="12855"/>
                    <a:pt x="3822" y="14407"/>
                    <a:pt x="3996" y="15807"/>
                  </a:cubicBezTo>
                  <a:lnTo>
                    <a:pt x="0" y="20096"/>
                  </a:lnTo>
                  <a:lnTo>
                    <a:pt x="4421" y="18295"/>
                  </a:lnTo>
                  <a:cubicBezTo>
                    <a:pt x="4893" y="20316"/>
                    <a:pt x="5559" y="21600"/>
                    <a:pt x="6302" y="21600"/>
                  </a:cubicBezTo>
                  <a:lnTo>
                    <a:pt x="19012" y="21600"/>
                  </a:lnTo>
                  <a:cubicBezTo>
                    <a:pt x="20441" y="21600"/>
                    <a:pt x="21600" y="16936"/>
                    <a:pt x="21600" y="11183"/>
                  </a:cubicBezTo>
                  <a:lnTo>
                    <a:pt x="21600" y="10417"/>
                  </a:lnTo>
                  <a:cubicBezTo>
                    <a:pt x="21600" y="4664"/>
                    <a:pt x="20441" y="0"/>
                    <a:pt x="19012" y="0"/>
                  </a:cubicBezTo>
                  <a:lnTo>
                    <a:pt x="6302" y="0"/>
                  </a:lnTo>
                  <a:close/>
                </a:path>
              </a:pathLst>
            </a:cu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noAutofit/>
            </a:bodyPr>
            <a:lstStyle>
              <a:lvl1pPr>
                <a:lnSpc>
                  <a:spcPts val="3200"/>
                </a:lnSpc>
                <a:defRPr sz="2400"/>
              </a:lvl1pPr>
            </a:lstStyle>
            <a:p>
              <a:r>
                <a:t>Great! But how do I get the list into sorted order at the beginning?</a:t>
              </a:r>
            </a:p>
          </p:txBody>
        </p:sp>
        <p:pic>
          <p:nvPicPr>
            <p:cNvPr id="405" name="girlhead-3.png" descr="girlhead-3.png"/>
            <p:cNvPicPr>
              <a:picLocks noChangeAspect="1"/>
            </p:cNvPicPr>
            <p:nvPr/>
          </p:nvPicPr>
          <p:blipFill>
            <a:blip r:embed="rId3"/>
            <a:stretch>
              <a:fillRect/>
            </a:stretch>
          </p:blipFill>
          <p:spPr>
            <a:xfrm>
              <a:off x="0" y="1080833"/>
              <a:ext cx="2489200" cy="1932242"/>
            </a:xfrm>
            <a:prstGeom prst="rect">
              <a:avLst/>
            </a:prstGeom>
            <a:ln w="12700" cap="flat">
              <a:noFill/>
              <a:miter lim="400000"/>
            </a:ln>
            <a:effectLst/>
          </p:spPr>
        </p:pic>
      </p:grpSp>
    </p:spTree>
    <p:extLst>
      <p:ext uri="{BB962C8B-B14F-4D97-AF65-F5344CB8AC3E}">
        <p14:creationId xmlns:p14="http://schemas.microsoft.com/office/powerpoint/2010/main" val="148671754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D0D86-7D7D-CD4E-8D73-1CBC133AC118}"/>
              </a:ext>
            </a:extLst>
          </p:cNvPr>
          <p:cNvSpPr>
            <a:spLocks noGrp="1"/>
          </p:cNvSpPr>
          <p:nvPr>
            <p:ph type="title"/>
          </p:nvPr>
        </p:nvSpPr>
        <p:spPr/>
        <p:txBody>
          <a:bodyPr/>
          <a:lstStyle/>
          <a:p>
            <a:r>
              <a:rPr lang="en-US" dirty="0"/>
              <a:t>Recursive Searches</a:t>
            </a:r>
          </a:p>
        </p:txBody>
      </p:sp>
      <p:sp>
        <p:nvSpPr>
          <p:cNvPr id="3" name="Content Placeholder 2">
            <a:extLst>
              <a:ext uri="{FF2B5EF4-FFF2-40B4-BE49-F238E27FC236}">
                <a16:creationId xmlns:a16="http://schemas.microsoft.com/office/drawing/2014/main" id="{5CE0AF2D-2661-7C4B-8DE5-040602CA21E7}"/>
              </a:ext>
            </a:extLst>
          </p:cNvPr>
          <p:cNvSpPr>
            <a:spLocks noGrp="1"/>
          </p:cNvSpPr>
          <p:nvPr>
            <p:ph idx="1"/>
          </p:nvPr>
        </p:nvSpPr>
        <p:spPr/>
        <p:txBody>
          <a:bodyPr/>
          <a:lstStyle/>
          <a:p>
            <a:r>
              <a:rPr lang="en-US" dirty="0"/>
              <a:t>Recursion eats up memory because it has to create local copies of all the parameters. </a:t>
            </a:r>
          </a:p>
          <a:p>
            <a:r>
              <a:rPr lang="en-US" dirty="0"/>
              <a:t>We have to pass parameters because they change at the recursive step. </a:t>
            </a:r>
          </a:p>
          <a:p>
            <a:r>
              <a:rPr lang="en-US" dirty="0"/>
              <a:t>Same algorithm as non-recursive (same </a:t>
            </a:r>
            <a:r>
              <a:rPr lang="en-US" i="1" dirty="0"/>
              <a:t>big picture)</a:t>
            </a:r>
            <a:endParaRPr lang="en-US" dirty="0"/>
          </a:p>
        </p:txBody>
      </p:sp>
      <p:sp>
        <p:nvSpPr>
          <p:cNvPr id="4" name="Footer Placeholder 3">
            <a:extLst>
              <a:ext uri="{FF2B5EF4-FFF2-40B4-BE49-F238E27FC236}">
                <a16:creationId xmlns:a16="http://schemas.microsoft.com/office/drawing/2014/main" id="{761FCE81-22D2-8F4F-8297-E0ED45F388D2}"/>
              </a:ext>
            </a:extLst>
          </p:cNvPr>
          <p:cNvSpPr>
            <a:spLocks noGrp="1"/>
          </p:cNvSpPr>
          <p:nvPr>
            <p:ph type="ftr" sz="quarter" idx="11"/>
          </p:nvPr>
        </p:nvSpPr>
        <p:spPr/>
        <p:txBody>
          <a:bodyPr/>
          <a:lstStyle/>
          <a:p>
            <a:r>
              <a:rPr lang="en-US"/>
              <a:t>CS111: Centeno-Trees</a:t>
            </a:r>
          </a:p>
        </p:txBody>
      </p:sp>
      <p:sp>
        <p:nvSpPr>
          <p:cNvPr id="5" name="Slide Number Placeholder 4">
            <a:extLst>
              <a:ext uri="{FF2B5EF4-FFF2-40B4-BE49-F238E27FC236}">
                <a16:creationId xmlns:a16="http://schemas.microsoft.com/office/drawing/2014/main" id="{576246D9-C99E-BA4E-8A8A-1BB202E37AB9}"/>
              </a:ext>
            </a:extLst>
          </p:cNvPr>
          <p:cNvSpPr>
            <a:spLocks noGrp="1"/>
          </p:cNvSpPr>
          <p:nvPr>
            <p:ph type="sldNum" sz="quarter" idx="12"/>
          </p:nvPr>
        </p:nvSpPr>
        <p:spPr>
          <a:xfrm>
            <a:off x="23704618" y="13066304"/>
            <a:ext cx="384721" cy="436017"/>
          </a:xfrm>
        </p:spPr>
        <p:txBody>
          <a:bodyPr/>
          <a:lstStyle/>
          <a:p>
            <a:fld id="{57AA7839-675C-6747-A686-716F746AE238}" type="slidenum">
              <a:rPr lang="en-US" smtClean="0"/>
              <a:t>33</a:t>
            </a:fld>
            <a:endParaRPr lang="en-US"/>
          </a:p>
        </p:txBody>
      </p:sp>
    </p:spTree>
    <p:extLst>
      <p:ext uri="{BB962C8B-B14F-4D97-AF65-F5344CB8AC3E}">
        <p14:creationId xmlns:p14="http://schemas.microsoft.com/office/powerpoint/2010/main" val="407621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Analysis</a:t>
            </a:r>
          </a:p>
        </p:txBody>
      </p:sp>
      <p:sp>
        <p:nvSpPr>
          <p:cNvPr id="4" name="Footer Placeholder 3"/>
          <p:cNvSpPr>
            <a:spLocks noGrp="1"/>
          </p:cNvSpPr>
          <p:nvPr>
            <p:ph type="ftr" sz="quarter" idx="11"/>
          </p:nvPr>
        </p:nvSpPr>
        <p:spPr/>
        <p:txBody>
          <a:bodyPr/>
          <a:lstStyle/>
          <a:p>
            <a:r>
              <a:rPr lang="en-US"/>
              <a:t>CS111: Centeno-Trees</a:t>
            </a:r>
          </a:p>
        </p:txBody>
      </p:sp>
      <p:sp>
        <p:nvSpPr>
          <p:cNvPr id="5" name="Slide Number Placeholder 4"/>
          <p:cNvSpPr>
            <a:spLocks noGrp="1"/>
          </p:cNvSpPr>
          <p:nvPr>
            <p:ph type="sldNum" sz="quarter" idx="12"/>
          </p:nvPr>
        </p:nvSpPr>
        <p:spPr>
          <a:xfrm>
            <a:off x="23704618" y="13066304"/>
            <a:ext cx="384721" cy="436017"/>
          </a:xfrm>
        </p:spPr>
        <p:txBody>
          <a:bodyPr/>
          <a:lstStyle/>
          <a:p>
            <a:fld id="{A4EAD70E-8058-2045-8876-F3F18BAC1751}" type="slidenum">
              <a:rPr lang="en-US" smtClean="0"/>
              <a:t>34</a:t>
            </a:fld>
            <a:endParaRPr lang="en-US"/>
          </a:p>
        </p:txBody>
      </p:sp>
      <p:sp>
        <p:nvSpPr>
          <p:cNvPr id="7" name="Content Placeholder 6"/>
          <p:cNvSpPr>
            <a:spLocks noGrp="1"/>
          </p:cNvSpPr>
          <p:nvPr>
            <p:ph idx="1"/>
          </p:nvPr>
        </p:nvSpPr>
        <p:spPr>
          <a:xfrm>
            <a:off x="10834263" y="3497764"/>
            <a:ext cx="12773874" cy="4547116"/>
          </a:xfrm>
        </p:spPr>
        <p:txBody>
          <a:bodyPr>
            <a:noAutofit/>
          </a:bodyPr>
          <a:lstStyle/>
          <a:p>
            <a:r>
              <a:rPr lang="en-US" dirty="0"/>
              <a:t>Linear Search: </a:t>
            </a:r>
            <a:r>
              <a:rPr lang="en-US" dirty="0">
                <a:solidFill>
                  <a:schemeClr val="accent5">
                    <a:lumMod val="75000"/>
                  </a:schemeClr>
                </a:solidFill>
              </a:rPr>
              <a:t>O(n) linear growth</a:t>
            </a:r>
          </a:p>
          <a:p>
            <a:r>
              <a:rPr lang="en-US" dirty="0"/>
              <a:t>Binary Search: </a:t>
            </a:r>
            <a:r>
              <a:rPr lang="en-US" dirty="0">
                <a:solidFill>
                  <a:srgbClr val="FF0000"/>
                </a:solidFill>
              </a:rPr>
              <a:t>O(log n) logarithmic growth</a:t>
            </a:r>
          </a:p>
        </p:txBody>
      </p:sp>
      <p:sp>
        <p:nvSpPr>
          <p:cNvPr id="3" name="Cloud 2"/>
          <p:cNvSpPr/>
          <p:nvPr/>
        </p:nvSpPr>
        <p:spPr>
          <a:xfrm>
            <a:off x="14873148" y="7118360"/>
            <a:ext cx="7511363" cy="3817863"/>
          </a:xfrm>
          <a:prstGeom prst="cloud">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90"/>
                </a:solidFill>
              </a:rPr>
              <a:t>O(log n) grows slower than O(n) therefore Binary Search is faster than Linear Search</a:t>
            </a:r>
          </a:p>
        </p:txBody>
      </p:sp>
      <p:sp>
        <p:nvSpPr>
          <p:cNvPr id="10" name="TextBox 9"/>
          <p:cNvSpPr txBox="1"/>
          <p:nvPr/>
        </p:nvSpPr>
        <p:spPr>
          <a:xfrm flipH="1">
            <a:off x="11444039" y="8680021"/>
            <a:ext cx="5696442" cy="461665"/>
          </a:xfrm>
          <a:prstGeom prst="rect">
            <a:avLst/>
          </a:prstGeom>
          <a:noFill/>
        </p:spPr>
        <p:txBody>
          <a:bodyPr wrap="square" rtlCol="0">
            <a:spAutoFit/>
          </a:bodyPr>
          <a:lstStyle/>
          <a:p>
            <a:r>
              <a:rPr lang="en-US" sz="2400" dirty="0"/>
              <a:t>Input size (n)</a:t>
            </a:r>
          </a:p>
        </p:txBody>
      </p:sp>
      <p:pic>
        <p:nvPicPr>
          <p:cNvPr id="6" name="Picture 5">
            <a:extLst>
              <a:ext uri="{FF2B5EF4-FFF2-40B4-BE49-F238E27FC236}">
                <a16:creationId xmlns:a16="http://schemas.microsoft.com/office/drawing/2014/main" id="{66CE5C6A-A8E4-214B-8CCD-D21ECCAA65EE}"/>
              </a:ext>
            </a:extLst>
          </p:cNvPr>
          <p:cNvPicPr>
            <a:picLocks noChangeAspect="1"/>
          </p:cNvPicPr>
          <p:nvPr/>
        </p:nvPicPr>
        <p:blipFill>
          <a:blip r:embed="rId3"/>
          <a:stretch>
            <a:fillRect/>
          </a:stretch>
        </p:blipFill>
        <p:spPr>
          <a:xfrm>
            <a:off x="937493" y="3442063"/>
            <a:ext cx="9154250" cy="915425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01D5B099-C098-A540-A332-FA10324F2661}"/>
                  </a:ext>
                </a:extLst>
              </p14:cNvPr>
              <p14:cNvContentPartPr/>
              <p14:nvPr/>
            </p14:nvContentPartPr>
            <p14:xfrm>
              <a:off x="12708000" y="9004680"/>
              <a:ext cx="360" cy="360"/>
            </p14:xfrm>
          </p:contentPart>
        </mc:Choice>
        <mc:Fallback xmlns="">
          <p:pic>
            <p:nvPicPr>
              <p:cNvPr id="8" name="Ink 7">
                <a:extLst>
                  <a:ext uri="{FF2B5EF4-FFF2-40B4-BE49-F238E27FC236}">
                    <a16:creationId xmlns:a16="http://schemas.microsoft.com/office/drawing/2014/main" id="{01D5B099-C098-A540-A332-FA10324F2661}"/>
                  </a:ext>
                </a:extLst>
              </p:cNvPr>
              <p:cNvPicPr/>
              <p:nvPr/>
            </p:nvPicPr>
            <p:blipFill>
              <a:blip r:embed="rId5"/>
              <a:stretch>
                <a:fillRect/>
              </a:stretch>
            </p:blipFill>
            <p:spPr>
              <a:xfrm>
                <a:off x="12698640" y="8995320"/>
                <a:ext cx="19080" cy="19080"/>
              </a:xfrm>
              <a:prstGeom prst="rect">
                <a:avLst/>
              </a:prstGeom>
            </p:spPr>
          </p:pic>
        </mc:Fallback>
      </mc:AlternateContent>
    </p:spTree>
    <p:extLst>
      <p:ext uri="{BB962C8B-B14F-4D97-AF65-F5344CB8AC3E}">
        <p14:creationId xmlns:p14="http://schemas.microsoft.com/office/powerpoint/2010/main" val="1987851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1. Basic Programming Concepts"/>
          <p:cNvSpPr txBox="1">
            <a:spLocks noGrp="1"/>
          </p:cNvSpPr>
          <p:nvPr>
            <p:ph type="title"/>
          </p:nvPr>
        </p:nvSpPr>
        <p:spPr>
          <a:prstGeom prst="rect">
            <a:avLst/>
          </a:prstGeom>
        </p:spPr>
        <p:txBody>
          <a:bodyPr/>
          <a:lstStyle/>
          <a:p>
            <a:r>
              <a:rPr lang="en-US" dirty="0"/>
              <a:t>12</a:t>
            </a:r>
            <a:r>
              <a:rPr dirty="0"/>
              <a:t>. </a:t>
            </a:r>
            <a:r>
              <a:rPr lang="en-US" dirty="0"/>
              <a:t>Searching and Sorting</a:t>
            </a:r>
            <a:endParaRPr dirty="0"/>
          </a:p>
        </p:txBody>
      </p:sp>
      <p:sp>
        <p:nvSpPr>
          <p:cNvPr id="92" name="Why programming?…"/>
          <p:cNvSpPr txBox="1">
            <a:spLocks noGrp="1"/>
          </p:cNvSpPr>
          <p:nvPr>
            <p:ph type="body" sz="half" idx="1"/>
          </p:nvPr>
        </p:nvSpPr>
        <p:spPr>
          <a:prstGeom prst="rect">
            <a:avLst/>
          </a:prstGeom>
        </p:spPr>
        <p:txBody>
          <a:bodyPr/>
          <a:lstStyle/>
          <a:p>
            <a:pPr>
              <a:defRPr>
                <a:solidFill>
                  <a:srgbClr val="000000"/>
                </a:solidFill>
              </a:defRPr>
            </a:pPr>
            <a:r>
              <a:rPr lang="en-US" dirty="0">
                <a:solidFill>
                  <a:schemeClr val="bg2"/>
                </a:solidFill>
              </a:rPr>
              <a:t>A typical client</a:t>
            </a:r>
          </a:p>
          <a:p>
            <a:pPr>
              <a:defRPr>
                <a:solidFill>
                  <a:srgbClr val="929292"/>
                </a:solidFill>
              </a:defRPr>
            </a:pPr>
            <a:r>
              <a:rPr lang="en-US" dirty="0">
                <a:solidFill>
                  <a:schemeClr val="bg2"/>
                </a:solidFill>
              </a:rPr>
              <a:t>Linear/Sequential search</a:t>
            </a:r>
          </a:p>
          <a:p>
            <a:pPr>
              <a:defRPr>
                <a:solidFill>
                  <a:srgbClr val="929292"/>
                </a:solidFill>
              </a:defRPr>
            </a:pPr>
            <a:r>
              <a:rPr lang="en-US" dirty="0">
                <a:solidFill>
                  <a:schemeClr val="bg2"/>
                </a:solidFill>
              </a:rPr>
              <a:t>Binary search</a:t>
            </a:r>
          </a:p>
          <a:p>
            <a:pPr>
              <a:defRPr>
                <a:solidFill>
                  <a:srgbClr val="929292"/>
                </a:solidFill>
              </a:defRPr>
            </a:pPr>
            <a:r>
              <a:rPr lang="en-US" dirty="0">
                <a:solidFill>
                  <a:schemeClr val="tx1"/>
                </a:solidFill>
              </a:rPr>
              <a:t>Selection sort</a:t>
            </a:r>
          </a:p>
          <a:p>
            <a:pPr>
              <a:defRPr>
                <a:solidFill>
                  <a:srgbClr val="929292"/>
                </a:solidFill>
              </a:defRPr>
            </a:pPr>
            <a:r>
              <a:rPr lang="en-US" dirty="0"/>
              <a:t>Insertion sort</a:t>
            </a:r>
          </a:p>
          <a:p>
            <a:pPr marL="152400" indent="0">
              <a:buNone/>
              <a:defRPr>
                <a:solidFill>
                  <a:srgbClr val="A9A9A9"/>
                </a:solidFill>
              </a:defRPr>
            </a:pPr>
            <a:endParaRPr dirty="0"/>
          </a:p>
          <a:p>
            <a:pPr>
              <a:defRPr>
                <a:solidFill>
                  <a:srgbClr val="A9A9A9"/>
                </a:solidFill>
              </a:defRPr>
            </a:pPr>
            <a:endParaRPr dirty="0"/>
          </a:p>
        </p:txBody>
      </p:sp>
    </p:spTree>
    <p:extLst>
      <p:ext uri="{BB962C8B-B14F-4D97-AF65-F5344CB8AC3E}">
        <p14:creationId xmlns:p14="http://schemas.microsoft.com/office/powerpoint/2010/main" val="359329008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74E6D8-E643-400D-812F-9F5707AFF352}"/>
              </a:ext>
            </a:extLst>
          </p:cNvPr>
          <p:cNvSpPr>
            <a:spLocks noGrp="1"/>
          </p:cNvSpPr>
          <p:nvPr>
            <p:ph type="title"/>
          </p:nvPr>
        </p:nvSpPr>
        <p:spPr/>
        <p:txBody>
          <a:bodyPr/>
          <a:lstStyle/>
          <a:p>
            <a:r>
              <a:rPr lang="en-US" dirty="0"/>
              <a:t>Selection sort</a:t>
            </a:r>
          </a:p>
        </p:txBody>
      </p:sp>
      <p:sp>
        <p:nvSpPr>
          <p:cNvPr id="3" name="Insertion sort…">
            <a:extLst>
              <a:ext uri="{FF2B5EF4-FFF2-40B4-BE49-F238E27FC236}">
                <a16:creationId xmlns:a16="http://schemas.microsoft.com/office/drawing/2014/main" id="{5D20FD8F-468A-4C1B-90F1-D1E4FC91BAF8}"/>
              </a:ext>
            </a:extLst>
          </p:cNvPr>
          <p:cNvSpPr txBox="1"/>
          <p:nvPr/>
        </p:nvSpPr>
        <p:spPr>
          <a:xfrm>
            <a:off x="1269999" y="1562100"/>
            <a:ext cx="15667183" cy="334240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algn="l">
              <a:lnSpc>
                <a:spcPts val="5500"/>
              </a:lnSpc>
              <a:spcBef>
                <a:spcPts val="600"/>
              </a:spcBef>
              <a:tabLst>
                <a:tab pos="1168400" algn="l"/>
              </a:tabLst>
              <a:defRPr sz="3600">
                <a:solidFill>
                  <a:srgbClr val="005493"/>
                </a:solidFill>
              </a:defRPr>
            </a:pPr>
            <a:r>
              <a:rPr lang="en-US" dirty="0"/>
              <a:t>Main idea</a:t>
            </a:r>
            <a:endParaRPr i="1" dirty="0"/>
          </a:p>
          <a:p>
            <a:pPr marL="838200" lvl="1" indent="-381000" algn="l">
              <a:lnSpc>
                <a:spcPts val="5500"/>
              </a:lnSpc>
              <a:spcBef>
                <a:spcPts val="600"/>
              </a:spcBef>
              <a:buSzPct val="125000"/>
              <a:buFont typeface="Gill Sans"/>
              <a:buChar char="•"/>
              <a:tabLst>
                <a:tab pos="2476500" algn="l"/>
              </a:tabLst>
              <a:defRPr sz="3600"/>
            </a:pPr>
            <a:r>
              <a:rPr lang="en-US" dirty="0"/>
              <a:t>In iteration </a:t>
            </a:r>
            <a:r>
              <a:rPr lang="en-US" dirty="0" err="1"/>
              <a:t>i</a:t>
            </a:r>
            <a:r>
              <a:rPr lang="en-US" dirty="0"/>
              <a:t>, find the index min of the smallest remaining entry</a:t>
            </a:r>
            <a:r>
              <a:rPr dirty="0"/>
              <a:t>.</a:t>
            </a:r>
          </a:p>
          <a:p>
            <a:pPr marL="838200" lvl="1" indent="-381000" algn="l">
              <a:lnSpc>
                <a:spcPts val="5500"/>
              </a:lnSpc>
              <a:spcBef>
                <a:spcPts val="600"/>
              </a:spcBef>
              <a:buSzPct val="125000"/>
              <a:buFont typeface="Gill Sans"/>
              <a:buChar char="•"/>
              <a:tabLst>
                <a:tab pos="2476500" algn="l"/>
              </a:tabLst>
              <a:defRPr sz="3600"/>
            </a:pPr>
            <a:r>
              <a:rPr lang="en-US" dirty="0"/>
              <a:t>Swap a[</a:t>
            </a:r>
            <a:r>
              <a:rPr lang="en-US" dirty="0" err="1"/>
              <a:t>i</a:t>
            </a:r>
            <a:r>
              <a:rPr lang="en-US" dirty="0"/>
              <a:t>] and a[min]</a:t>
            </a:r>
            <a:endParaRPr dirty="0"/>
          </a:p>
        </p:txBody>
      </p:sp>
      <p:pic>
        <p:nvPicPr>
          <p:cNvPr id="2" name="Picture 1">
            <a:extLst>
              <a:ext uri="{FF2B5EF4-FFF2-40B4-BE49-F238E27FC236}">
                <a16:creationId xmlns:a16="http://schemas.microsoft.com/office/drawing/2014/main" id="{E6DE7F64-7ABC-4869-9958-9BA9DCF9FACC}"/>
              </a:ext>
            </a:extLst>
          </p:cNvPr>
          <p:cNvPicPr>
            <a:picLocks noChangeAspect="1"/>
          </p:cNvPicPr>
          <p:nvPr/>
        </p:nvPicPr>
        <p:blipFill>
          <a:blip r:embed="rId2"/>
          <a:stretch>
            <a:fillRect/>
          </a:stretch>
        </p:blipFill>
        <p:spPr>
          <a:xfrm>
            <a:off x="1667307" y="5894244"/>
            <a:ext cx="11115675" cy="5086350"/>
          </a:xfrm>
          <a:prstGeom prst="rect">
            <a:avLst/>
          </a:prstGeom>
        </p:spPr>
      </p:pic>
      <p:pic>
        <p:nvPicPr>
          <p:cNvPr id="1026" name="Picture 2" descr="Image result for algs4.cs.princeton.edu selection sort">
            <a:extLst>
              <a:ext uri="{FF2B5EF4-FFF2-40B4-BE49-F238E27FC236}">
                <a16:creationId xmlns:a16="http://schemas.microsoft.com/office/drawing/2014/main" id="{BAB05BCA-0FA2-420D-AD11-7153BD6F3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0012" y="5894244"/>
            <a:ext cx="6210733" cy="47484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A025B15-A3ED-4452-B027-3A92A0B0B535}"/>
              </a:ext>
            </a:extLst>
          </p:cNvPr>
          <p:cNvSpPr txBox="1"/>
          <p:nvPr/>
        </p:nvSpPr>
        <p:spPr>
          <a:xfrm>
            <a:off x="21413207" y="236815"/>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12.2a</a:t>
            </a:r>
          </a:p>
        </p:txBody>
      </p:sp>
      <p:sp>
        <p:nvSpPr>
          <p:cNvPr id="8" name="TextBox 7">
            <a:extLst>
              <a:ext uri="{FF2B5EF4-FFF2-40B4-BE49-F238E27FC236}">
                <a16:creationId xmlns:a16="http://schemas.microsoft.com/office/drawing/2014/main" id="{B7935CA1-1931-4930-9072-60D9343BE48B}"/>
              </a:ext>
            </a:extLst>
          </p:cNvPr>
          <p:cNvSpPr txBox="1"/>
          <p:nvPr/>
        </p:nvSpPr>
        <p:spPr>
          <a:xfrm>
            <a:off x="16077172" y="134779"/>
            <a:ext cx="4787773"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600" dirty="0"/>
              <a:t>Given an array of values, give a step-by-step illustration of executing the </a:t>
            </a:r>
            <a:r>
              <a:rPr lang="en-US" sz="1600" b="1" i="1" dirty="0"/>
              <a:t>selection sort </a:t>
            </a:r>
            <a:r>
              <a:rPr lang="en-US" sz="1600" dirty="0"/>
              <a:t>on the array. State the array contents after each pass of the sort.</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30030002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74E6D8-E643-400D-812F-9F5707AFF352}"/>
              </a:ext>
            </a:extLst>
          </p:cNvPr>
          <p:cNvSpPr>
            <a:spLocks noGrp="1"/>
          </p:cNvSpPr>
          <p:nvPr>
            <p:ph type="title"/>
          </p:nvPr>
        </p:nvSpPr>
        <p:spPr/>
        <p:txBody>
          <a:bodyPr/>
          <a:lstStyle/>
          <a:p>
            <a:r>
              <a:rPr lang="en-US" dirty="0"/>
              <a:t>Selection sort implementation (comparable objects)</a:t>
            </a:r>
          </a:p>
        </p:txBody>
      </p:sp>
      <p:pic>
        <p:nvPicPr>
          <p:cNvPr id="5" name="Picture 4">
            <a:extLst>
              <a:ext uri="{FF2B5EF4-FFF2-40B4-BE49-F238E27FC236}">
                <a16:creationId xmlns:a16="http://schemas.microsoft.com/office/drawing/2014/main" id="{93B81CD4-4F9A-4623-94FB-6F8C1B184F97}"/>
              </a:ext>
            </a:extLst>
          </p:cNvPr>
          <p:cNvPicPr>
            <a:picLocks noChangeAspect="1"/>
          </p:cNvPicPr>
          <p:nvPr/>
        </p:nvPicPr>
        <p:blipFill>
          <a:blip r:embed="rId3"/>
          <a:stretch>
            <a:fillRect/>
          </a:stretch>
        </p:blipFill>
        <p:spPr>
          <a:xfrm>
            <a:off x="1270000" y="1798491"/>
            <a:ext cx="13960621" cy="6882247"/>
          </a:xfrm>
          <a:prstGeom prst="rect">
            <a:avLst/>
          </a:prstGeom>
        </p:spPr>
      </p:pic>
      <p:sp>
        <p:nvSpPr>
          <p:cNvPr id="7" name="TextBox 6">
            <a:extLst>
              <a:ext uri="{FF2B5EF4-FFF2-40B4-BE49-F238E27FC236}">
                <a16:creationId xmlns:a16="http://schemas.microsoft.com/office/drawing/2014/main" id="{A878C8A9-A024-4E9E-95B3-EF96257A1335}"/>
              </a:ext>
            </a:extLst>
          </p:cNvPr>
          <p:cNvSpPr txBox="1"/>
          <p:nvPr/>
        </p:nvSpPr>
        <p:spPr>
          <a:xfrm>
            <a:off x="332509" y="13191371"/>
            <a:ext cx="6754091"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hlinkClick r:id="rId4"/>
              </a:rPr>
              <a:t>https://algs4.cs.princeton.edu/21elementary/Selection.java.html</a:t>
            </a:r>
            <a:endParaRPr kumimoji="0" lang="en-US" sz="12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6" name="TextBox 5">
            <a:extLst>
              <a:ext uri="{FF2B5EF4-FFF2-40B4-BE49-F238E27FC236}">
                <a16:creationId xmlns:a16="http://schemas.microsoft.com/office/drawing/2014/main" id="{F1D9E7DA-A2B5-4901-809B-A928EC89F908}"/>
              </a:ext>
            </a:extLst>
          </p:cNvPr>
          <p:cNvSpPr txBox="1"/>
          <p:nvPr/>
        </p:nvSpPr>
        <p:spPr>
          <a:xfrm>
            <a:off x="21413207" y="236815"/>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12.2a</a:t>
            </a:r>
          </a:p>
        </p:txBody>
      </p:sp>
      <p:sp>
        <p:nvSpPr>
          <p:cNvPr id="8" name="TextBox 7">
            <a:extLst>
              <a:ext uri="{FF2B5EF4-FFF2-40B4-BE49-F238E27FC236}">
                <a16:creationId xmlns:a16="http://schemas.microsoft.com/office/drawing/2014/main" id="{F889B999-2078-4410-BABB-40F92DF666E2}"/>
              </a:ext>
            </a:extLst>
          </p:cNvPr>
          <p:cNvSpPr txBox="1"/>
          <p:nvPr/>
        </p:nvSpPr>
        <p:spPr>
          <a:xfrm>
            <a:off x="16077172" y="319445"/>
            <a:ext cx="4787773"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a:t>Write a program that sorts an array of objects using the selection/insertion sort.</a:t>
            </a:r>
            <a:endParaRPr kumimoji="0" lang="en-US" sz="20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9" name="TextBox 8">
            <a:extLst>
              <a:ext uri="{FF2B5EF4-FFF2-40B4-BE49-F238E27FC236}">
                <a16:creationId xmlns:a16="http://schemas.microsoft.com/office/drawing/2014/main" id="{8B62AFAF-1581-4794-A629-73DA31B8F6F4}"/>
              </a:ext>
            </a:extLst>
          </p:cNvPr>
          <p:cNvSpPr txBox="1"/>
          <p:nvPr/>
        </p:nvSpPr>
        <p:spPr>
          <a:xfrm>
            <a:off x="4176118" y="8960567"/>
            <a:ext cx="768337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400" dirty="0"/>
              <a:t>Sorting an array of comparable using selection sort</a:t>
            </a:r>
            <a:endParaRPr kumimoji="0" lang="en-US" sz="2400" b="0" i="0" u="none" strike="noStrike" cap="none" spc="0" normalizeH="0" baseline="0" dirty="0">
              <a:ln>
                <a:noFill/>
              </a:ln>
              <a:solidFill>
                <a:srgbClr val="000000"/>
              </a:solidFill>
              <a:effectLst/>
              <a:uFillTx/>
              <a:latin typeface="Helvetica"/>
              <a:ea typeface="Helvetica"/>
              <a:cs typeface="Helvetica"/>
              <a:sym typeface="Helvetica"/>
            </a:endParaRPr>
          </a:p>
        </p:txBody>
      </p:sp>
      <p:pic>
        <p:nvPicPr>
          <p:cNvPr id="10" name="Picture 9">
            <a:extLst>
              <a:ext uri="{FF2B5EF4-FFF2-40B4-BE49-F238E27FC236}">
                <a16:creationId xmlns:a16="http://schemas.microsoft.com/office/drawing/2014/main" id="{94D536AD-B01F-4443-A55D-53DC4A5947E4}"/>
              </a:ext>
            </a:extLst>
          </p:cNvPr>
          <p:cNvPicPr>
            <a:picLocks noChangeAspect="1"/>
          </p:cNvPicPr>
          <p:nvPr/>
        </p:nvPicPr>
        <p:blipFill>
          <a:blip r:embed="rId5"/>
          <a:stretch>
            <a:fillRect/>
          </a:stretch>
        </p:blipFill>
        <p:spPr>
          <a:xfrm>
            <a:off x="1031730" y="10043390"/>
            <a:ext cx="10630316" cy="1981922"/>
          </a:xfrm>
          <a:prstGeom prst="rect">
            <a:avLst/>
          </a:prstGeom>
        </p:spPr>
      </p:pic>
      <p:pic>
        <p:nvPicPr>
          <p:cNvPr id="11" name="Picture 10">
            <a:extLst>
              <a:ext uri="{FF2B5EF4-FFF2-40B4-BE49-F238E27FC236}">
                <a16:creationId xmlns:a16="http://schemas.microsoft.com/office/drawing/2014/main" id="{7E8A75D0-5382-45B8-BE4F-A5095DE569E1}"/>
              </a:ext>
            </a:extLst>
          </p:cNvPr>
          <p:cNvPicPr>
            <a:picLocks noChangeAspect="1"/>
          </p:cNvPicPr>
          <p:nvPr/>
        </p:nvPicPr>
        <p:blipFill>
          <a:blip r:embed="rId6"/>
          <a:stretch>
            <a:fillRect/>
          </a:stretch>
        </p:blipFill>
        <p:spPr>
          <a:xfrm>
            <a:off x="12192000" y="10043391"/>
            <a:ext cx="10601292" cy="2737428"/>
          </a:xfrm>
          <a:prstGeom prst="rect">
            <a:avLst/>
          </a:prstGeom>
        </p:spPr>
      </p:pic>
      <p:sp>
        <p:nvSpPr>
          <p:cNvPr id="12" name="TextBox 11">
            <a:extLst>
              <a:ext uri="{FF2B5EF4-FFF2-40B4-BE49-F238E27FC236}">
                <a16:creationId xmlns:a16="http://schemas.microsoft.com/office/drawing/2014/main" id="{2AA037CC-255F-4567-B727-639AE394FE7F}"/>
              </a:ext>
            </a:extLst>
          </p:cNvPr>
          <p:cNvSpPr txBox="1"/>
          <p:nvPr/>
        </p:nvSpPr>
        <p:spPr>
          <a:xfrm>
            <a:off x="6168032" y="12124229"/>
            <a:ext cx="449720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t>Class of object has implemented a compare to method</a:t>
            </a:r>
            <a:endParaRPr kumimoji="0" lang="en-US" sz="1800" b="0" i="0" u="none" strike="noStrike" cap="none" spc="0" normalizeH="0" baseline="0" dirty="0">
              <a:ln>
                <a:noFill/>
              </a:ln>
              <a:solidFill>
                <a:srgbClr val="000000"/>
              </a:solidFill>
              <a:effectLst/>
              <a:uFillTx/>
              <a:latin typeface="Helvetica"/>
              <a:ea typeface="Helvetica"/>
              <a:cs typeface="Helvetica"/>
              <a:sym typeface="Helvetica"/>
            </a:endParaRPr>
          </a:p>
        </p:txBody>
      </p:sp>
      <p:cxnSp>
        <p:nvCxnSpPr>
          <p:cNvPr id="13" name="Straight Arrow Connector 12">
            <a:extLst>
              <a:ext uri="{FF2B5EF4-FFF2-40B4-BE49-F238E27FC236}">
                <a16:creationId xmlns:a16="http://schemas.microsoft.com/office/drawing/2014/main" id="{DB808A3B-B80E-4E96-9E66-F4ACD7A5166D}"/>
              </a:ext>
            </a:extLst>
          </p:cNvPr>
          <p:cNvCxnSpPr>
            <a:cxnSpLocks/>
          </p:cNvCxnSpPr>
          <p:nvPr/>
        </p:nvCxnSpPr>
        <p:spPr>
          <a:xfrm flipH="1" flipV="1">
            <a:off x="4687860" y="11762509"/>
            <a:ext cx="1215196" cy="690016"/>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26427427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0262-DD30-BF4F-8E69-2F2D5FD20BCA}"/>
              </a:ext>
            </a:extLst>
          </p:cNvPr>
          <p:cNvSpPr>
            <a:spLocks noGrp="1"/>
          </p:cNvSpPr>
          <p:nvPr>
            <p:ph type="title"/>
          </p:nvPr>
        </p:nvSpPr>
        <p:spPr>
          <a:xfrm>
            <a:off x="1426630" y="417576"/>
            <a:ext cx="20688300" cy="901700"/>
          </a:xfrm>
        </p:spPr>
        <p:txBody>
          <a:bodyPr/>
          <a:lstStyle/>
          <a:p>
            <a:r>
              <a:rPr lang="en-US" dirty="0"/>
              <a:t>Consider the following array:</a:t>
            </a:r>
          </a:p>
        </p:txBody>
      </p:sp>
      <p:sp>
        <p:nvSpPr>
          <p:cNvPr id="4" name="Footer Placeholder 3">
            <a:extLst>
              <a:ext uri="{FF2B5EF4-FFF2-40B4-BE49-F238E27FC236}">
                <a16:creationId xmlns:a16="http://schemas.microsoft.com/office/drawing/2014/main" id="{1075A773-919D-DF42-B72F-897FB0631B99}"/>
              </a:ext>
            </a:extLst>
          </p:cNvPr>
          <p:cNvSpPr>
            <a:spLocks noGrp="1"/>
          </p:cNvSpPr>
          <p:nvPr>
            <p:ph type="ftr" sz="quarter" idx="11"/>
          </p:nvPr>
        </p:nvSpPr>
        <p:spPr/>
        <p:txBody>
          <a:bodyPr/>
          <a:lstStyle/>
          <a:p>
            <a:r>
              <a:rPr lang="en-US" dirty="0"/>
              <a:t>CS111: Centeno-Trees</a:t>
            </a:r>
          </a:p>
        </p:txBody>
      </p:sp>
      <p:sp>
        <p:nvSpPr>
          <p:cNvPr id="5" name="Slide Number Placeholder 4">
            <a:extLst>
              <a:ext uri="{FF2B5EF4-FFF2-40B4-BE49-F238E27FC236}">
                <a16:creationId xmlns:a16="http://schemas.microsoft.com/office/drawing/2014/main" id="{7A1E9F6A-B5A3-EE40-958F-1345B6544F9F}"/>
              </a:ext>
            </a:extLst>
          </p:cNvPr>
          <p:cNvSpPr>
            <a:spLocks noGrp="1"/>
          </p:cNvSpPr>
          <p:nvPr>
            <p:ph type="sldNum" sz="quarter" idx="12"/>
          </p:nvPr>
        </p:nvSpPr>
        <p:spPr>
          <a:xfrm>
            <a:off x="23704618" y="13066304"/>
            <a:ext cx="384721" cy="436017"/>
          </a:xfrm>
        </p:spPr>
        <p:txBody>
          <a:bodyPr/>
          <a:lstStyle/>
          <a:p>
            <a:fld id="{57AA7839-675C-6747-A686-716F746AE238}" type="slidenum">
              <a:rPr lang="en-US" smtClean="0"/>
              <a:t>38</a:t>
            </a:fld>
            <a:endParaRPr lang="en-US"/>
          </a:p>
        </p:txBody>
      </p:sp>
      <p:graphicFrame>
        <p:nvGraphicFramePr>
          <p:cNvPr id="7" name="Table 6">
            <a:extLst>
              <a:ext uri="{FF2B5EF4-FFF2-40B4-BE49-F238E27FC236}">
                <a16:creationId xmlns:a16="http://schemas.microsoft.com/office/drawing/2014/main" id="{036EDDC3-DD3F-DB4C-A340-3A5465AA6C71}"/>
              </a:ext>
            </a:extLst>
          </p:cNvPr>
          <p:cNvGraphicFramePr>
            <a:graphicFrameLocks noGrp="1"/>
          </p:cNvGraphicFramePr>
          <p:nvPr/>
        </p:nvGraphicFramePr>
        <p:xfrm>
          <a:off x="1426630" y="2004065"/>
          <a:ext cx="19845860" cy="1270430"/>
        </p:xfrm>
        <a:graphic>
          <a:graphicData uri="http://schemas.openxmlformats.org/drawingml/2006/table">
            <a:tbl>
              <a:tblPr firstRow="1" bandRow="1">
                <a:tableStyleId>{5C22544A-7EE6-4342-B048-85BDC9FD1C3A}</a:tableStyleId>
              </a:tblPr>
              <a:tblGrid>
                <a:gridCol w="1984586">
                  <a:extLst>
                    <a:ext uri="{9D8B030D-6E8A-4147-A177-3AD203B41FA5}">
                      <a16:colId xmlns:a16="http://schemas.microsoft.com/office/drawing/2014/main" val="989644541"/>
                    </a:ext>
                  </a:extLst>
                </a:gridCol>
                <a:gridCol w="1984586">
                  <a:extLst>
                    <a:ext uri="{9D8B030D-6E8A-4147-A177-3AD203B41FA5}">
                      <a16:colId xmlns:a16="http://schemas.microsoft.com/office/drawing/2014/main" val="975614618"/>
                    </a:ext>
                  </a:extLst>
                </a:gridCol>
                <a:gridCol w="1984586">
                  <a:extLst>
                    <a:ext uri="{9D8B030D-6E8A-4147-A177-3AD203B41FA5}">
                      <a16:colId xmlns:a16="http://schemas.microsoft.com/office/drawing/2014/main" val="4226837879"/>
                    </a:ext>
                  </a:extLst>
                </a:gridCol>
                <a:gridCol w="1984586">
                  <a:extLst>
                    <a:ext uri="{9D8B030D-6E8A-4147-A177-3AD203B41FA5}">
                      <a16:colId xmlns:a16="http://schemas.microsoft.com/office/drawing/2014/main" val="4264234257"/>
                    </a:ext>
                  </a:extLst>
                </a:gridCol>
                <a:gridCol w="1984586">
                  <a:extLst>
                    <a:ext uri="{9D8B030D-6E8A-4147-A177-3AD203B41FA5}">
                      <a16:colId xmlns:a16="http://schemas.microsoft.com/office/drawing/2014/main" val="1314181301"/>
                    </a:ext>
                  </a:extLst>
                </a:gridCol>
                <a:gridCol w="1984586">
                  <a:extLst>
                    <a:ext uri="{9D8B030D-6E8A-4147-A177-3AD203B41FA5}">
                      <a16:colId xmlns:a16="http://schemas.microsoft.com/office/drawing/2014/main" val="708789168"/>
                    </a:ext>
                  </a:extLst>
                </a:gridCol>
                <a:gridCol w="1984586">
                  <a:extLst>
                    <a:ext uri="{9D8B030D-6E8A-4147-A177-3AD203B41FA5}">
                      <a16:colId xmlns:a16="http://schemas.microsoft.com/office/drawing/2014/main" val="3642318668"/>
                    </a:ext>
                  </a:extLst>
                </a:gridCol>
                <a:gridCol w="1984586">
                  <a:extLst>
                    <a:ext uri="{9D8B030D-6E8A-4147-A177-3AD203B41FA5}">
                      <a16:colId xmlns:a16="http://schemas.microsoft.com/office/drawing/2014/main" val="2588511580"/>
                    </a:ext>
                  </a:extLst>
                </a:gridCol>
                <a:gridCol w="1984586">
                  <a:extLst>
                    <a:ext uri="{9D8B030D-6E8A-4147-A177-3AD203B41FA5}">
                      <a16:colId xmlns:a16="http://schemas.microsoft.com/office/drawing/2014/main" val="1197599291"/>
                    </a:ext>
                  </a:extLst>
                </a:gridCol>
                <a:gridCol w="1984586">
                  <a:extLst>
                    <a:ext uri="{9D8B030D-6E8A-4147-A177-3AD203B41FA5}">
                      <a16:colId xmlns:a16="http://schemas.microsoft.com/office/drawing/2014/main" val="1163089288"/>
                    </a:ext>
                  </a:extLst>
                </a:gridCol>
              </a:tblGrid>
              <a:tr h="1270430">
                <a:tc>
                  <a:txBody>
                    <a:bodyPr/>
                    <a:lstStyle/>
                    <a:p>
                      <a:pPr algn="ctr"/>
                      <a:r>
                        <a:rPr lang="en-US" sz="4800" dirty="0">
                          <a:solidFill>
                            <a:schemeClr val="bg2"/>
                          </a:solidFill>
                        </a:rPr>
                        <a:t>11</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4800" dirty="0">
                          <a:solidFill>
                            <a:schemeClr val="bg2"/>
                          </a:solidFill>
                        </a:rPr>
                        <a:t>7</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4800" dirty="0">
                          <a:solidFill>
                            <a:schemeClr val="bg2"/>
                          </a:solidFill>
                        </a:rPr>
                        <a:t>12</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4800" dirty="0">
                          <a:solidFill>
                            <a:schemeClr val="bg2"/>
                          </a:solidFill>
                        </a:rPr>
                        <a:t>14</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4800" dirty="0">
                          <a:solidFill>
                            <a:schemeClr val="bg2"/>
                          </a:solidFill>
                        </a:rPr>
                        <a:t>19</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4800" dirty="0">
                          <a:solidFill>
                            <a:schemeClr val="bg2"/>
                          </a:solidFill>
                        </a:rPr>
                        <a:t>1</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4800" dirty="0">
                          <a:solidFill>
                            <a:schemeClr val="bg2"/>
                          </a:solidFill>
                        </a:rPr>
                        <a:t>6</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4800" dirty="0">
                          <a:solidFill>
                            <a:schemeClr val="bg2"/>
                          </a:solidFill>
                        </a:rPr>
                        <a:t>18</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4800" dirty="0">
                          <a:solidFill>
                            <a:schemeClr val="bg2"/>
                          </a:solidFill>
                        </a:rPr>
                        <a:t>8</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4800" dirty="0">
                          <a:solidFill>
                            <a:schemeClr val="bg2"/>
                          </a:solidFill>
                        </a:rPr>
                        <a:t>20</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80019911"/>
                  </a:ext>
                </a:extLst>
              </a:tr>
            </a:tbl>
          </a:graphicData>
        </a:graphic>
      </p:graphicFrame>
      <p:sp>
        <p:nvSpPr>
          <p:cNvPr id="12" name="TextBox 11">
            <a:extLst>
              <a:ext uri="{FF2B5EF4-FFF2-40B4-BE49-F238E27FC236}">
                <a16:creationId xmlns:a16="http://schemas.microsoft.com/office/drawing/2014/main" id="{BA032033-061E-6B4F-91EB-671C347BECAD}"/>
              </a:ext>
            </a:extLst>
          </p:cNvPr>
          <p:cNvSpPr txBox="1"/>
          <p:nvPr/>
        </p:nvSpPr>
        <p:spPr>
          <a:xfrm>
            <a:off x="1426630" y="3935798"/>
            <a:ext cx="20720733" cy="3170099"/>
          </a:xfrm>
          <a:prstGeom prst="rect">
            <a:avLst/>
          </a:prstGeom>
          <a:noFill/>
        </p:spPr>
        <p:txBody>
          <a:bodyPr wrap="square" rtlCol="0">
            <a:spAutoFit/>
          </a:bodyPr>
          <a:lstStyle/>
          <a:p>
            <a:r>
              <a:rPr lang="en-US" sz="4000" dirty="0">
                <a:latin typeface="Calibri" panose="020F0502020204030204" pitchFamily="34" charset="0"/>
                <a:cs typeface="Calibri" panose="020F0502020204030204" pitchFamily="34" charset="0"/>
              </a:rPr>
              <a:t>What list results after three passes of </a:t>
            </a:r>
          </a:p>
          <a:p>
            <a:r>
              <a:rPr lang="en-US" sz="4000" dirty="0">
                <a:latin typeface="Calibri" panose="020F0502020204030204" pitchFamily="34" charset="0"/>
                <a:cs typeface="Calibri" panose="020F0502020204030204" pitchFamily="34" charset="0"/>
              </a:rPr>
              <a:t>the </a:t>
            </a:r>
            <a:r>
              <a:rPr lang="en-US" sz="4000" b="1" dirty="0">
                <a:latin typeface="Calibri" panose="020F0502020204030204" pitchFamily="34" charset="0"/>
                <a:cs typeface="Calibri" panose="020F0502020204030204" pitchFamily="34" charset="0"/>
              </a:rPr>
              <a:t>selection sort?</a:t>
            </a:r>
          </a:p>
          <a:p>
            <a:endParaRPr lang="en-US" sz="4000" b="1" dirty="0">
              <a:latin typeface="Calibri" panose="020F0502020204030204" pitchFamily="34" charset="0"/>
              <a:cs typeface="Calibri" panose="020F0502020204030204" pitchFamily="34" charset="0"/>
            </a:endParaRPr>
          </a:p>
          <a:p>
            <a:endParaRPr lang="en-US" sz="4000" dirty="0">
              <a:latin typeface="Lucida Grande"/>
              <a:ea typeface="Lucida Grande"/>
              <a:cs typeface="Lucida Grande"/>
              <a:sym typeface="Lucida Grande"/>
            </a:endParaRPr>
          </a:p>
          <a:p>
            <a:endParaRPr lang="en-US" sz="40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5068C997-F97E-8845-BEE4-F5308B9C800B}"/>
              </a:ext>
            </a:extLst>
          </p:cNvPr>
          <p:cNvSpPr/>
          <p:nvPr/>
        </p:nvSpPr>
        <p:spPr>
          <a:xfrm>
            <a:off x="12191999" y="3561138"/>
            <a:ext cx="11897339" cy="8956298"/>
          </a:xfrm>
          <a:prstGeom prst="rect">
            <a:avLst/>
          </a:prstGeom>
        </p:spPr>
        <p:txBody>
          <a:bodyPr wrap="square">
            <a:spAutoFit/>
          </a:bodyPr>
          <a:lstStyle/>
          <a:p>
            <a:r>
              <a:rPr lang="en-US" sz="3600" b="1" dirty="0">
                <a:latin typeface="Courier New" panose="02070309020205020404" pitchFamily="49" charset="0"/>
                <a:cs typeface="Courier New" panose="02070309020205020404" pitchFamily="49" charset="0"/>
              </a:rPr>
              <a:t>	public static void selection(int[] a){</a:t>
            </a:r>
          </a:p>
          <a:p>
            <a:r>
              <a:rPr lang="en-US" sz="3600" b="1" dirty="0">
                <a:latin typeface="Courier New" panose="02070309020205020404" pitchFamily="49" charset="0"/>
                <a:cs typeface="Courier New" panose="02070309020205020404" pitchFamily="49" charset="0"/>
              </a:rPr>
              <a:t>		int n = </a:t>
            </a:r>
            <a:r>
              <a:rPr lang="en-US" sz="3600" b="1" dirty="0" err="1">
                <a:latin typeface="Courier New" panose="02070309020205020404" pitchFamily="49" charset="0"/>
                <a:cs typeface="Courier New" panose="02070309020205020404" pitchFamily="49" charset="0"/>
              </a:rPr>
              <a:t>a.length</a:t>
            </a:r>
            <a:r>
              <a:rPr lang="en-US" sz="3600" b="1" dirty="0">
                <a:latin typeface="Courier New" panose="02070309020205020404" pitchFamily="49" charset="0"/>
                <a:cs typeface="Courier New" panose="02070309020205020404" pitchFamily="49" charset="0"/>
              </a:rPr>
              <a:t>;</a:t>
            </a:r>
          </a:p>
          <a:p>
            <a:r>
              <a:rPr lang="en-US" sz="3600" b="1" dirty="0">
                <a:latin typeface="Courier New" panose="02070309020205020404" pitchFamily="49" charset="0"/>
                <a:cs typeface="Courier New" panose="02070309020205020404" pitchFamily="49" charset="0"/>
              </a:rPr>
              <a:t>		for (int </a:t>
            </a:r>
            <a:r>
              <a:rPr lang="en-US" sz="3600" b="1" dirty="0" err="1">
                <a:latin typeface="Courier New" panose="02070309020205020404" pitchFamily="49" charset="0"/>
                <a:cs typeface="Courier New" panose="02070309020205020404" pitchFamily="49" charset="0"/>
              </a:rPr>
              <a:t>i</a:t>
            </a:r>
            <a:r>
              <a:rPr lang="en-US" sz="3600" b="1" dirty="0">
                <a:latin typeface="Courier New" panose="02070309020205020404" pitchFamily="49" charset="0"/>
                <a:cs typeface="Courier New" panose="02070309020205020404" pitchFamily="49" charset="0"/>
              </a:rPr>
              <a:t>= 0; </a:t>
            </a:r>
            <a:r>
              <a:rPr lang="en-US" sz="3600" b="1" dirty="0" err="1">
                <a:latin typeface="Courier New" panose="02070309020205020404" pitchFamily="49" charset="0"/>
                <a:cs typeface="Courier New" panose="02070309020205020404" pitchFamily="49" charset="0"/>
              </a:rPr>
              <a:t>i</a:t>
            </a:r>
            <a:r>
              <a:rPr lang="en-US" sz="3600" b="1" dirty="0">
                <a:latin typeface="Courier New" panose="02070309020205020404" pitchFamily="49" charset="0"/>
                <a:cs typeface="Courier New" panose="02070309020205020404" pitchFamily="49" charset="0"/>
              </a:rPr>
              <a:t> &lt; n; </a:t>
            </a:r>
            <a:r>
              <a:rPr lang="en-US" sz="3600" b="1" dirty="0" err="1">
                <a:latin typeface="Courier New" panose="02070309020205020404" pitchFamily="49" charset="0"/>
                <a:cs typeface="Courier New" panose="02070309020205020404" pitchFamily="49" charset="0"/>
              </a:rPr>
              <a:t>i</a:t>
            </a:r>
            <a:r>
              <a:rPr lang="en-US" sz="3600" b="1" dirty="0">
                <a:latin typeface="Courier New" panose="02070309020205020404" pitchFamily="49" charset="0"/>
                <a:cs typeface="Courier New" panose="02070309020205020404" pitchFamily="49" charset="0"/>
              </a:rPr>
              <a:t>++){</a:t>
            </a:r>
          </a:p>
          <a:p>
            <a:r>
              <a:rPr lang="en-US" sz="3600" b="1" dirty="0">
                <a:latin typeface="Courier New" panose="02070309020205020404" pitchFamily="49" charset="0"/>
                <a:cs typeface="Courier New" panose="02070309020205020404" pitchFamily="49" charset="0"/>
              </a:rPr>
              <a:t>			int </a:t>
            </a:r>
            <a:r>
              <a:rPr lang="en-US" sz="3600" b="1" dirty="0" err="1">
                <a:latin typeface="Courier New" panose="02070309020205020404" pitchFamily="49" charset="0"/>
                <a:cs typeface="Courier New" panose="02070309020205020404" pitchFamily="49" charset="0"/>
              </a:rPr>
              <a:t>minPos</a:t>
            </a:r>
            <a:r>
              <a:rPr lang="en-US" sz="3600" b="1" dirty="0">
                <a:latin typeface="Courier New" panose="02070309020205020404" pitchFamily="49" charset="0"/>
                <a:cs typeface="Courier New" panose="02070309020205020404" pitchFamily="49" charset="0"/>
              </a:rPr>
              <a:t> = </a:t>
            </a:r>
            <a:r>
              <a:rPr lang="en-US" sz="3600" b="1" dirty="0" err="1">
                <a:latin typeface="Courier New" panose="02070309020205020404" pitchFamily="49" charset="0"/>
                <a:cs typeface="Courier New" panose="02070309020205020404" pitchFamily="49" charset="0"/>
              </a:rPr>
              <a:t>i</a:t>
            </a:r>
            <a:r>
              <a:rPr lang="en-US" sz="3600" b="1" dirty="0">
                <a:latin typeface="Courier New" panose="02070309020205020404" pitchFamily="49" charset="0"/>
                <a:cs typeface="Courier New" panose="02070309020205020404" pitchFamily="49" charset="0"/>
              </a:rPr>
              <a:t>;  </a:t>
            </a:r>
          </a:p>
          <a:p>
            <a:r>
              <a:rPr lang="en-US" sz="3600" b="1" dirty="0">
                <a:latin typeface="Courier New" panose="02070309020205020404" pitchFamily="49" charset="0"/>
                <a:cs typeface="Courier New" panose="02070309020205020404" pitchFamily="49" charset="0"/>
              </a:rPr>
              <a:t>			</a:t>
            </a:r>
          </a:p>
          <a:p>
            <a:r>
              <a:rPr lang="en-US" sz="3600" b="1" dirty="0">
                <a:latin typeface="Courier New" panose="02070309020205020404" pitchFamily="49" charset="0"/>
                <a:cs typeface="Courier New" panose="02070309020205020404" pitchFamily="49" charset="0"/>
              </a:rPr>
              <a:t>		for (int j = i+1; j &lt; n; </a:t>
            </a:r>
            <a:r>
              <a:rPr lang="en-US" sz="3600" b="1" dirty="0" err="1">
                <a:latin typeface="Courier New" panose="02070309020205020404" pitchFamily="49" charset="0"/>
                <a:cs typeface="Courier New" panose="02070309020205020404" pitchFamily="49" charset="0"/>
              </a:rPr>
              <a:t>j++</a:t>
            </a:r>
            <a:r>
              <a:rPr lang="en-US" sz="3600" b="1" dirty="0">
                <a:latin typeface="Courier New" panose="02070309020205020404" pitchFamily="49" charset="0"/>
                <a:cs typeface="Courier New" panose="02070309020205020404" pitchFamily="49" charset="0"/>
              </a:rPr>
              <a:t>){</a:t>
            </a:r>
          </a:p>
          <a:p>
            <a:r>
              <a:rPr lang="en-US" sz="3600" b="1" dirty="0">
                <a:latin typeface="Courier New" panose="02070309020205020404" pitchFamily="49" charset="0"/>
                <a:cs typeface="Courier New" panose="02070309020205020404" pitchFamily="49" charset="0"/>
              </a:rPr>
              <a:t>				if (a[j] &lt; a[</a:t>
            </a:r>
            <a:r>
              <a:rPr lang="en-US" sz="3600" b="1" dirty="0" err="1">
                <a:latin typeface="Courier New" panose="02070309020205020404" pitchFamily="49" charset="0"/>
                <a:cs typeface="Courier New" panose="02070309020205020404" pitchFamily="49" charset="0"/>
              </a:rPr>
              <a:t>minPos</a:t>
            </a:r>
            <a:r>
              <a:rPr lang="en-US" sz="3600" b="1" dirty="0">
                <a:latin typeface="Courier New" panose="02070309020205020404" pitchFamily="49" charset="0"/>
                <a:cs typeface="Courier New" panose="02070309020205020404" pitchFamily="49" charset="0"/>
              </a:rPr>
              <a:t>]){</a:t>
            </a:r>
          </a:p>
          <a:p>
            <a:r>
              <a:rPr lang="en-US" sz="3600" b="1" dirty="0">
                <a:latin typeface="Courier New" panose="02070309020205020404" pitchFamily="49" charset="0"/>
                <a:cs typeface="Courier New" panose="02070309020205020404" pitchFamily="49" charset="0"/>
              </a:rPr>
              <a:t>					</a:t>
            </a:r>
            <a:r>
              <a:rPr lang="en-US" sz="3600" b="1" dirty="0" err="1">
                <a:latin typeface="Courier New" panose="02070309020205020404" pitchFamily="49" charset="0"/>
                <a:cs typeface="Courier New" panose="02070309020205020404" pitchFamily="49" charset="0"/>
              </a:rPr>
              <a:t>minPos</a:t>
            </a:r>
            <a:r>
              <a:rPr lang="en-US" sz="3600" b="1" dirty="0">
                <a:latin typeface="Courier New" panose="02070309020205020404" pitchFamily="49" charset="0"/>
                <a:cs typeface="Courier New" panose="02070309020205020404" pitchFamily="49" charset="0"/>
              </a:rPr>
              <a:t> = j;</a:t>
            </a:r>
          </a:p>
          <a:p>
            <a:r>
              <a:rPr lang="en-US" sz="3600" b="1" dirty="0">
                <a:latin typeface="Courier New" panose="02070309020205020404" pitchFamily="49" charset="0"/>
                <a:cs typeface="Courier New" panose="02070309020205020404" pitchFamily="49" charset="0"/>
              </a:rPr>
              <a:t>				}</a:t>
            </a:r>
          </a:p>
          <a:p>
            <a:r>
              <a:rPr lang="en-US" sz="3600" b="1" dirty="0">
                <a:latin typeface="Courier New" panose="02070309020205020404" pitchFamily="49" charset="0"/>
                <a:cs typeface="Courier New" panose="02070309020205020404" pitchFamily="49" charset="0"/>
              </a:rPr>
              <a:t>			}</a:t>
            </a:r>
          </a:p>
          <a:p>
            <a:endParaRPr lang="en-US" sz="3600" b="1" dirty="0">
              <a:latin typeface="Courier New" panose="02070309020205020404" pitchFamily="49" charset="0"/>
              <a:cs typeface="Courier New" panose="02070309020205020404" pitchFamily="49" charset="0"/>
            </a:endParaRPr>
          </a:p>
          <a:p>
            <a:r>
              <a:rPr lang="en-US" sz="3600" b="1" dirty="0">
                <a:latin typeface="Courier New" panose="02070309020205020404" pitchFamily="49" charset="0"/>
                <a:cs typeface="Courier New" panose="02070309020205020404" pitchFamily="49" charset="0"/>
              </a:rPr>
              <a:t>			int temp = a[</a:t>
            </a:r>
            <a:r>
              <a:rPr lang="en-US" sz="3600" b="1" dirty="0" err="1">
                <a:latin typeface="Courier New" panose="02070309020205020404" pitchFamily="49" charset="0"/>
                <a:cs typeface="Courier New" panose="02070309020205020404" pitchFamily="49" charset="0"/>
              </a:rPr>
              <a:t>i</a:t>
            </a:r>
            <a:r>
              <a:rPr lang="en-US" sz="3600" b="1" dirty="0">
                <a:latin typeface="Courier New" panose="02070309020205020404" pitchFamily="49" charset="0"/>
                <a:cs typeface="Courier New" panose="02070309020205020404" pitchFamily="49" charset="0"/>
              </a:rPr>
              <a:t>];</a:t>
            </a:r>
          </a:p>
          <a:p>
            <a:r>
              <a:rPr lang="en-US" sz="3600" b="1" dirty="0">
                <a:latin typeface="Courier New" panose="02070309020205020404" pitchFamily="49" charset="0"/>
                <a:cs typeface="Courier New" panose="02070309020205020404" pitchFamily="49" charset="0"/>
              </a:rPr>
              <a:t>			a[</a:t>
            </a:r>
            <a:r>
              <a:rPr lang="en-US" sz="3600" b="1" dirty="0" err="1">
                <a:latin typeface="Courier New" panose="02070309020205020404" pitchFamily="49" charset="0"/>
                <a:cs typeface="Courier New" panose="02070309020205020404" pitchFamily="49" charset="0"/>
              </a:rPr>
              <a:t>i</a:t>
            </a:r>
            <a:r>
              <a:rPr lang="en-US" sz="3600" b="1" dirty="0">
                <a:latin typeface="Courier New" panose="02070309020205020404" pitchFamily="49" charset="0"/>
                <a:cs typeface="Courier New" panose="02070309020205020404" pitchFamily="49" charset="0"/>
              </a:rPr>
              <a:t>] = a[</a:t>
            </a:r>
            <a:r>
              <a:rPr lang="en-US" sz="3600" b="1" dirty="0" err="1">
                <a:latin typeface="Courier New" panose="02070309020205020404" pitchFamily="49" charset="0"/>
                <a:cs typeface="Courier New" panose="02070309020205020404" pitchFamily="49" charset="0"/>
              </a:rPr>
              <a:t>minPos</a:t>
            </a:r>
            <a:r>
              <a:rPr lang="en-US" sz="3600" b="1" dirty="0">
                <a:latin typeface="Courier New" panose="02070309020205020404" pitchFamily="49" charset="0"/>
                <a:cs typeface="Courier New" panose="02070309020205020404" pitchFamily="49" charset="0"/>
              </a:rPr>
              <a:t>];</a:t>
            </a:r>
          </a:p>
          <a:p>
            <a:r>
              <a:rPr lang="en-US" sz="3600" b="1" dirty="0">
                <a:latin typeface="Courier New" panose="02070309020205020404" pitchFamily="49" charset="0"/>
                <a:cs typeface="Courier New" panose="02070309020205020404" pitchFamily="49" charset="0"/>
              </a:rPr>
              <a:t>			a[</a:t>
            </a:r>
            <a:r>
              <a:rPr lang="en-US" sz="3600" b="1" dirty="0" err="1">
                <a:latin typeface="Courier New" panose="02070309020205020404" pitchFamily="49" charset="0"/>
                <a:cs typeface="Courier New" panose="02070309020205020404" pitchFamily="49" charset="0"/>
              </a:rPr>
              <a:t>minPos</a:t>
            </a:r>
            <a:r>
              <a:rPr lang="en-US" sz="3600" b="1" dirty="0">
                <a:latin typeface="Courier New" panose="02070309020205020404" pitchFamily="49" charset="0"/>
                <a:cs typeface="Courier New" panose="02070309020205020404" pitchFamily="49" charset="0"/>
              </a:rPr>
              <a:t>] = temp;</a:t>
            </a:r>
          </a:p>
          <a:p>
            <a:r>
              <a:rPr lang="en-US" sz="3600" b="1" dirty="0">
                <a:latin typeface="Courier New" panose="02070309020205020404" pitchFamily="49" charset="0"/>
                <a:cs typeface="Courier New" panose="02070309020205020404" pitchFamily="49" charset="0"/>
              </a:rPr>
              <a:t>		}</a:t>
            </a:r>
          </a:p>
          <a:p>
            <a:r>
              <a:rPr lang="en-US" sz="3600" b="1" dirty="0">
                <a:latin typeface="Courier New" panose="02070309020205020404" pitchFamily="49" charset="0"/>
                <a:cs typeface="Courier New" panose="02070309020205020404" pitchFamily="49" charset="0"/>
              </a:rPr>
              <a:t>	}</a:t>
            </a:r>
          </a:p>
        </p:txBody>
      </p:sp>
      <p:graphicFrame>
        <p:nvGraphicFramePr>
          <p:cNvPr id="10" name="Table 9">
            <a:extLst>
              <a:ext uri="{FF2B5EF4-FFF2-40B4-BE49-F238E27FC236}">
                <a16:creationId xmlns:a16="http://schemas.microsoft.com/office/drawing/2014/main" id="{2B60C551-A645-EB4F-B26E-55A8A3C0E633}"/>
              </a:ext>
            </a:extLst>
          </p:cNvPr>
          <p:cNvGraphicFramePr>
            <a:graphicFrameLocks noGrp="1"/>
          </p:cNvGraphicFramePr>
          <p:nvPr>
            <p:extLst/>
          </p:nvPr>
        </p:nvGraphicFramePr>
        <p:xfrm>
          <a:off x="935562" y="5938424"/>
          <a:ext cx="10413998" cy="7777576"/>
        </p:xfrm>
        <a:graphic>
          <a:graphicData uri="http://schemas.openxmlformats.org/drawingml/2006/table">
            <a:tbl>
              <a:tblPr firstRow="1" bandRow="1">
                <a:tableStyleId>{5940675A-B579-460E-94D1-54222C63F5DA}</a:tableStyleId>
              </a:tblPr>
              <a:tblGrid>
                <a:gridCol w="505171">
                  <a:extLst>
                    <a:ext uri="{9D8B030D-6E8A-4147-A177-3AD203B41FA5}">
                      <a16:colId xmlns:a16="http://schemas.microsoft.com/office/drawing/2014/main" val="3608975683"/>
                    </a:ext>
                  </a:extLst>
                </a:gridCol>
                <a:gridCol w="1388284">
                  <a:extLst>
                    <a:ext uri="{9D8B030D-6E8A-4147-A177-3AD203B41FA5}">
                      <a16:colId xmlns:a16="http://schemas.microsoft.com/office/drawing/2014/main" val="1078755312"/>
                    </a:ext>
                  </a:extLst>
                </a:gridCol>
                <a:gridCol w="946727">
                  <a:extLst>
                    <a:ext uri="{9D8B030D-6E8A-4147-A177-3AD203B41FA5}">
                      <a16:colId xmlns:a16="http://schemas.microsoft.com/office/drawing/2014/main" val="231945970"/>
                    </a:ext>
                  </a:extLst>
                </a:gridCol>
                <a:gridCol w="946727">
                  <a:extLst>
                    <a:ext uri="{9D8B030D-6E8A-4147-A177-3AD203B41FA5}">
                      <a16:colId xmlns:a16="http://schemas.microsoft.com/office/drawing/2014/main" val="1776726094"/>
                    </a:ext>
                  </a:extLst>
                </a:gridCol>
                <a:gridCol w="946727">
                  <a:extLst>
                    <a:ext uri="{9D8B030D-6E8A-4147-A177-3AD203B41FA5}">
                      <a16:colId xmlns:a16="http://schemas.microsoft.com/office/drawing/2014/main" val="1277307828"/>
                    </a:ext>
                  </a:extLst>
                </a:gridCol>
                <a:gridCol w="946727">
                  <a:extLst>
                    <a:ext uri="{9D8B030D-6E8A-4147-A177-3AD203B41FA5}">
                      <a16:colId xmlns:a16="http://schemas.microsoft.com/office/drawing/2014/main" val="3480909069"/>
                    </a:ext>
                  </a:extLst>
                </a:gridCol>
                <a:gridCol w="946727">
                  <a:extLst>
                    <a:ext uri="{9D8B030D-6E8A-4147-A177-3AD203B41FA5}">
                      <a16:colId xmlns:a16="http://schemas.microsoft.com/office/drawing/2014/main" val="4055319035"/>
                    </a:ext>
                  </a:extLst>
                </a:gridCol>
                <a:gridCol w="946727">
                  <a:extLst>
                    <a:ext uri="{9D8B030D-6E8A-4147-A177-3AD203B41FA5}">
                      <a16:colId xmlns:a16="http://schemas.microsoft.com/office/drawing/2014/main" val="2515172581"/>
                    </a:ext>
                  </a:extLst>
                </a:gridCol>
                <a:gridCol w="946727">
                  <a:extLst>
                    <a:ext uri="{9D8B030D-6E8A-4147-A177-3AD203B41FA5}">
                      <a16:colId xmlns:a16="http://schemas.microsoft.com/office/drawing/2014/main" val="3607727476"/>
                    </a:ext>
                  </a:extLst>
                </a:gridCol>
                <a:gridCol w="946727">
                  <a:extLst>
                    <a:ext uri="{9D8B030D-6E8A-4147-A177-3AD203B41FA5}">
                      <a16:colId xmlns:a16="http://schemas.microsoft.com/office/drawing/2014/main" val="4225095439"/>
                    </a:ext>
                  </a:extLst>
                </a:gridCol>
                <a:gridCol w="946727">
                  <a:extLst>
                    <a:ext uri="{9D8B030D-6E8A-4147-A177-3AD203B41FA5}">
                      <a16:colId xmlns:a16="http://schemas.microsoft.com/office/drawing/2014/main" val="307091003"/>
                    </a:ext>
                  </a:extLst>
                </a:gridCol>
              </a:tblGrid>
              <a:tr h="616248">
                <a:tc>
                  <a:txBody>
                    <a:bodyPr/>
                    <a:lstStyle/>
                    <a:p>
                      <a:r>
                        <a:rPr lang="en-US" sz="3200" dirty="0"/>
                        <a:t>0</a:t>
                      </a:r>
                    </a:p>
                  </a:txBody>
                  <a:tcPr anchor="ctr"/>
                </a:tc>
                <a:tc>
                  <a:txBody>
                    <a:bodyPr/>
                    <a:lstStyle/>
                    <a:p>
                      <a:r>
                        <a:rPr lang="en-US" sz="3200" dirty="0"/>
                        <a:t>11</a:t>
                      </a:r>
                    </a:p>
                  </a:txBody>
                  <a:tcPr anchor="ctr"/>
                </a:tc>
                <a:tc>
                  <a:txBody>
                    <a:bodyPr/>
                    <a:lstStyle/>
                    <a:p>
                      <a:r>
                        <a:rPr lang="en-US" sz="3200" dirty="0"/>
                        <a:t>7</a:t>
                      </a:r>
                    </a:p>
                  </a:txBody>
                  <a:tcPr anchor="ctr"/>
                </a:tc>
                <a:tc>
                  <a:txBody>
                    <a:bodyPr/>
                    <a:lstStyle/>
                    <a:p>
                      <a:pPr marL="0" indent="0">
                        <a:buFont typeface="+mj-lt"/>
                        <a:buNone/>
                      </a:pPr>
                      <a:r>
                        <a:rPr lang="en-US" sz="3200" dirty="0"/>
                        <a:t>12</a:t>
                      </a:r>
                    </a:p>
                  </a:txBody>
                  <a:tcPr anchor="ctr"/>
                </a:tc>
                <a:tc>
                  <a:txBody>
                    <a:bodyPr/>
                    <a:lstStyle/>
                    <a:p>
                      <a:r>
                        <a:rPr lang="en-US" sz="3200" dirty="0"/>
                        <a:t>14</a:t>
                      </a:r>
                    </a:p>
                  </a:txBody>
                  <a:tcPr anchor="ctr"/>
                </a:tc>
                <a:tc>
                  <a:txBody>
                    <a:bodyPr/>
                    <a:lstStyle/>
                    <a:p>
                      <a:r>
                        <a:rPr lang="en-US" sz="3200" dirty="0"/>
                        <a:t>19</a:t>
                      </a:r>
                    </a:p>
                  </a:txBody>
                  <a:tcPr anchor="ctr"/>
                </a:tc>
                <a:tc>
                  <a:txBody>
                    <a:bodyPr/>
                    <a:lstStyle/>
                    <a:p>
                      <a:r>
                        <a:rPr lang="en-US" sz="3200" dirty="0"/>
                        <a:t>1</a:t>
                      </a:r>
                    </a:p>
                  </a:txBody>
                  <a:tcPr anchor="ctr"/>
                </a:tc>
                <a:tc>
                  <a:txBody>
                    <a:bodyPr/>
                    <a:lstStyle/>
                    <a:p>
                      <a:r>
                        <a:rPr lang="en-US" sz="3200" dirty="0"/>
                        <a:t>6</a:t>
                      </a:r>
                    </a:p>
                  </a:txBody>
                  <a:tcPr anchor="ctr"/>
                </a:tc>
                <a:tc>
                  <a:txBody>
                    <a:bodyPr/>
                    <a:lstStyle/>
                    <a:p>
                      <a:r>
                        <a:rPr lang="en-US" sz="3200" dirty="0"/>
                        <a:t>18</a:t>
                      </a:r>
                    </a:p>
                  </a:txBody>
                  <a:tcPr anchor="ctr"/>
                </a:tc>
                <a:tc>
                  <a:txBody>
                    <a:bodyPr/>
                    <a:lstStyle/>
                    <a:p>
                      <a:r>
                        <a:rPr lang="en-US" sz="3200" dirty="0"/>
                        <a:t>8</a:t>
                      </a:r>
                    </a:p>
                  </a:txBody>
                  <a:tcPr anchor="ctr"/>
                </a:tc>
                <a:tc>
                  <a:txBody>
                    <a:bodyPr/>
                    <a:lstStyle/>
                    <a:p>
                      <a:r>
                        <a:rPr lang="en-US" sz="3200" dirty="0"/>
                        <a:t>20</a:t>
                      </a:r>
                    </a:p>
                  </a:txBody>
                  <a:tcPr anchor="ctr"/>
                </a:tc>
                <a:extLst>
                  <a:ext uri="{0D108BD9-81ED-4DB2-BD59-A6C34878D82A}">
                    <a16:rowId xmlns:a16="http://schemas.microsoft.com/office/drawing/2014/main" val="4155765040"/>
                  </a:ext>
                </a:extLst>
              </a:tr>
              <a:tr h="895166">
                <a:tc>
                  <a:txBody>
                    <a:bodyPr/>
                    <a:lstStyle/>
                    <a:p>
                      <a:r>
                        <a:rPr lang="en-US" sz="3200" dirty="0"/>
                        <a:t>1</a:t>
                      </a:r>
                    </a:p>
                  </a:txBody>
                  <a:tcPr anchor="ctr"/>
                </a:tc>
                <a:tc>
                  <a:txBody>
                    <a:bodyPr/>
                    <a:lstStyle/>
                    <a:p>
                      <a:endParaRPr lang="en-US" sz="3200" dirty="0"/>
                    </a:p>
                  </a:txBody>
                  <a:tcPr anchor="ctr"/>
                </a:tc>
                <a:tc>
                  <a:txBody>
                    <a:bodyPr/>
                    <a:lstStyle/>
                    <a:p>
                      <a:endParaRPr lang="en-US" sz="3200"/>
                    </a:p>
                  </a:txBody>
                  <a:tcPr anchor="ctr"/>
                </a:tc>
                <a:tc>
                  <a:txBody>
                    <a:bodyPr/>
                    <a:lstStyle/>
                    <a:p>
                      <a:endParaRPr lang="en-US" sz="3200" dirty="0"/>
                    </a:p>
                  </a:txBody>
                  <a:tcPr anchor="ctr"/>
                </a:tc>
                <a:tc>
                  <a:txBody>
                    <a:bodyPr/>
                    <a:lstStyle/>
                    <a:p>
                      <a:endParaRPr lang="en-US" sz="3200"/>
                    </a:p>
                  </a:txBody>
                  <a:tcPr anchor="ctr"/>
                </a:tc>
                <a:tc>
                  <a:txBody>
                    <a:bodyPr/>
                    <a:lstStyle/>
                    <a:p>
                      <a:endParaRPr lang="en-US" sz="3200"/>
                    </a:p>
                  </a:txBody>
                  <a:tcPr anchor="ctr"/>
                </a:tc>
                <a:tc>
                  <a:txBody>
                    <a:bodyPr/>
                    <a:lstStyle/>
                    <a:p>
                      <a:endParaRPr lang="en-US" sz="3200"/>
                    </a:p>
                  </a:txBody>
                  <a:tcPr anchor="ctr"/>
                </a:tc>
                <a:tc>
                  <a:txBody>
                    <a:bodyPr/>
                    <a:lstStyle/>
                    <a:p>
                      <a:endParaRPr lang="en-US" sz="3200"/>
                    </a:p>
                  </a:txBody>
                  <a:tcPr anchor="ctr"/>
                </a:tc>
                <a:tc>
                  <a:txBody>
                    <a:bodyPr/>
                    <a:lstStyle/>
                    <a:p>
                      <a:endParaRPr lang="en-US" sz="3200"/>
                    </a:p>
                  </a:txBody>
                  <a:tcPr anchor="ctr"/>
                </a:tc>
                <a:tc>
                  <a:txBody>
                    <a:bodyPr/>
                    <a:lstStyle/>
                    <a:p>
                      <a:endParaRPr lang="en-US" sz="3200"/>
                    </a:p>
                  </a:txBody>
                  <a:tcPr anchor="ctr"/>
                </a:tc>
                <a:tc>
                  <a:txBody>
                    <a:bodyPr/>
                    <a:lstStyle/>
                    <a:p>
                      <a:endParaRPr lang="en-US" sz="3200"/>
                    </a:p>
                  </a:txBody>
                  <a:tcPr anchor="ctr"/>
                </a:tc>
                <a:extLst>
                  <a:ext uri="{0D108BD9-81ED-4DB2-BD59-A6C34878D82A}">
                    <a16:rowId xmlns:a16="http://schemas.microsoft.com/office/drawing/2014/main" val="2229065355"/>
                  </a:ext>
                </a:extLst>
              </a:tr>
              <a:tr h="895166">
                <a:tc>
                  <a:txBody>
                    <a:bodyPr/>
                    <a:lstStyle/>
                    <a:p>
                      <a:r>
                        <a:rPr lang="en-US" sz="3200" dirty="0"/>
                        <a:t>2</a:t>
                      </a:r>
                    </a:p>
                  </a:txBody>
                  <a:tcPr anchor="ctr"/>
                </a:tc>
                <a:tc>
                  <a:txBody>
                    <a:bodyPr/>
                    <a:lstStyle/>
                    <a:p>
                      <a:endParaRPr lang="en-US" sz="3200"/>
                    </a:p>
                  </a:txBody>
                  <a:tcPr anchor="ctr"/>
                </a:tc>
                <a:tc>
                  <a:txBody>
                    <a:bodyPr/>
                    <a:lstStyle/>
                    <a:p>
                      <a:endParaRPr lang="en-US" sz="3200"/>
                    </a:p>
                  </a:txBody>
                  <a:tcPr anchor="ctr"/>
                </a:tc>
                <a:tc>
                  <a:txBody>
                    <a:bodyPr/>
                    <a:lstStyle/>
                    <a:p>
                      <a:endParaRPr lang="en-US" sz="3200"/>
                    </a:p>
                  </a:txBody>
                  <a:tcPr anchor="ctr"/>
                </a:tc>
                <a:tc>
                  <a:txBody>
                    <a:bodyPr/>
                    <a:lstStyle/>
                    <a:p>
                      <a:endParaRPr lang="en-US" sz="3200" dirty="0"/>
                    </a:p>
                  </a:txBody>
                  <a:tcPr anchor="ctr"/>
                </a:tc>
                <a:tc>
                  <a:txBody>
                    <a:bodyPr/>
                    <a:lstStyle/>
                    <a:p>
                      <a:endParaRPr lang="en-US" sz="3200"/>
                    </a:p>
                  </a:txBody>
                  <a:tcPr anchor="ctr"/>
                </a:tc>
                <a:tc>
                  <a:txBody>
                    <a:bodyPr/>
                    <a:lstStyle/>
                    <a:p>
                      <a:endParaRPr lang="en-US" sz="3200"/>
                    </a:p>
                  </a:txBody>
                  <a:tcPr anchor="ctr"/>
                </a:tc>
                <a:tc>
                  <a:txBody>
                    <a:bodyPr/>
                    <a:lstStyle/>
                    <a:p>
                      <a:endParaRPr lang="en-US" sz="3200"/>
                    </a:p>
                  </a:txBody>
                  <a:tcPr anchor="ctr"/>
                </a:tc>
                <a:tc>
                  <a:txBody>
                    <a:bodyPr/>
                    <a:lstStyle/>
                    <a:p>
                      <a:endParaRPr lang="en-US" sz="3200"/>
                    </a:p>
                  </a:txBody>
                  <a:tcPr anchor="ctr"/>
                </a:tc>
                <a:tc>
                  <a:txBody>
                    <a:bodyPr/>
                    <a:lstStyle/>
                    <a:p>
                      <a:endParaRPr lang="en-US" sz="3200"/>
                    </a:p>
                  </a:txBody>
                  <a:tcPr anchor="ctr"/>
                </a:tc>
                <a:tc>
                  <a:txBody>
                    <a:bodyPr/>
                    <a:lstStyle/>
                    <a:p>
                      <a:endParaRPr lang="en-US" sz="3200"/>
                    </a:p>
                  </a:txBody>
                  <a:tcPr anchor="ctr"/>
                </a:tc>
                <a:extLst>
                  <a:ext uri="{0D108BD9-81ED-4DB2-BD59-A6C34878D82A}">
                    <a16:rowId xmlns:a16="http://schemas.microsoft.com/office/drawing/2014/main" val="2390281680"/>
                  </a:ext>
                </a:extLst>
              </a:tr>
              <a:tr h="895166">
                <a:tc>
                  <a:txBody>
                    <a:bodyPr/>
                    <a:lstStyle/>
                    <a:p>
                      <a:r>
                        <a:rPr lang="en-US" sz="3200" dirty="0"/>
                        <a:t>3</a:t>
                      </a:r>
                    </a:p>
                  </a:txBody>
                  <a:tcPr anchor="ctr"/>
                </a:tc>
                <a:tc>
                  <a:txBody>
                    <a:bodyPr/>
                    <a:lstStyle/>
                    <a:p>
                      <a:endParaRPr lang="en-US" sz="3200"/>
                    </a:p>
                  </a:txBody>
                  <a:tcPr anchor="ctr"/>
                </a:tc>
                <a:tc>
                  <a:txBody>
                    <a:bodyPr/>
                    <a:lstStyle/>
                    <a:p>
                      <a:endParaRPr lang="en-US" sz="3200"/>
                    </a:p>
                  </a:txBody>
                  <a:tcPr anchor="ctr"/>
                </a:tc>
                <a:tc>
                  <a:txBody>
                    <a:bodyPr/>
                    <a:lstStyle/>
                    <a:p>
                      <a:r>
                        <a:rPr lang="en-US" sz="3200" dirty="0"/>
                        <a:t>7</a:t>
                      </a:r>
                    </a:p>
                  </a:txBody>
                  <a:tcPr anchor="ctr"/>
                </a:tc>
                <a:tc>
                  <a:txBody>
                    <a:bodyPr/>
                    <a:lstStyle/>
                    <a:p>
                      <a:r>
                        <a:rPr lang="en-US" sz="3200" dirty="0"/>
                        <a:t>14</a:t>
                      </a:r>
                    </a:p>
                  </a:txBody>
                  <a:tcPr anchor="ctr"/>
                </a:tc>
                <a:tc>
                  <a:txBody>
                    <a:bodyPr/>
                    <a:lstStyle/>
                    <a:p>
                      <a:r>
                        <a:rPr lang="en-US" sz="3200" dirty="0"/>
                        <a:t>19</a:t>
                      </a:r>
                    </a:p>
                  </a:txBody>
                  <a:tcPr anchor="ctr"/>
                </a:tc>
                <a:tc>
                  <a:txBody>
                    <a:bodyPr/>
                    <a:lstStyle/>
                    <a:p>
                      <a:r>
                        <a:rPr lang="en-US" sz="3200" dirty="0"/>
                        <a:t>11</a:t>
                      </a:r>
                    </a:p>
                  </a:txBody>
                  <a:tcPr anchor="ctr"/>
                </a:tc>
                <a:tc>
                  <a:txBody>
                    <a:bodyPr/>
                    <a:lstStyle/>
                    <a:p>
                      <a:r>
                        <a:rPr lang="en-US" sz="3200" dirty="0"/>
                        <a:t>12</a:t>
                      </a:r>
                    </a:p>
                  </a:txBody>
                  <a:tcPr anchor="ctr"/>
                </a:tc>
                <a:tc>
                  <a:txBody>
                    <a:bodyPr/>
                    <a:lstStyle/>
                    <a:p>
                      <a:r>
                        <a:rPr lang="en-US" sz="3200" dirty="0"/>
                        <a:t>18</a:t>
                      </a:r>
                    </a:p>
                  </a:txBody>
                  <a:tcPr anchor="ctr"/>
                </a:tc>
                <a:tc>
                  <a:txBody>
                    <a:bodyPr/>
                    <a:lstStyle/>
                    <a:p>
                      <a:r>
                        <a:rPr lang="en-US" sz="3200" dirty="0"/>
                        <a:t>8</a:t>
                      </a:r>
                    </a:p>
                  </a:txBody>
                  <a:tcPr anchor="ctr"/>
                </a:tc>
                <a:tc>
                  <a:txBody>
                    <a:bodyPr/>
                    <a:lstStyle/>
                    <a:p>
                      <a:r>
                        <a:rPr lang="en-US" sz="3200" dirty="0"/>
                        <a:t>20</a:t>
                      </a:r>
                    </a:p>
                  </a:txBody>
                  <a:tcPr anchor="ctr"/>
                </a:tc>
                <a:extLst>
                  <a:ext uri="{0D108BD9-81ED-4DB2-BD59-A6C34878D82A}">
                    <a16:rowId xmlns:a16="http://schemas.microsoft.com/office/drawing/2014/main" val="4145402430"/>
                  </a:ext>
                </a:extLst>
              </a:tr>
              <a:tr h="895166">
                <a:tc>
                  <a:txBody>
                    <a:bodyPr/>
                    <a:lstStyle/>
                    <a:p>
                      <a:r>
                        <a:rPr lang="en-US" sz="3200" dirty="0"/>
                        <a:t>4</a:t>
                      </a:r>
                    </a:p>
                  </a:txBody>
                  <a:tcPr anchor="ctr"/>
                </a:tc>
                <a:tc>
                  <a:txBody>
                    <a:bodyPr/>
                    <a:lstStyle/>
                    <a:p>
                      <a:endParaRPr lang="en-US" sz="3200"/>
                    </a:p>
                  </a:txBody>
                  <a:tcPr anchor="ctr"/>
                </a:tc>
                <a:tc>
                  <a:txBody>
                    <a:bodyPr/>
                    <a:lstStyle/>
                    <a:p>
                      <a:endParaRPr lang="en-US" sz="3200"/>
                    </a:p>
                  </a:txBody>
                  <a:tcPr anchor="ctr"/>
                </a:tc>
                <a:tc>
                  <a:txBody>
                    <a:bodyPr/>
                    <a:lstStyle/>
                    <a:p>
                      <a:r>
                        <a:rPr lang="en-US" sz="3200" dirty="0"/>
                        <a:t>7</a:t>
                      </a:r>
                    </a:p>
                  </a:txBody>
                  <a:tcPr anchor="ctr"/>
                </a:tc>
                <a:tc>
                  <a:txBody>
                    <a:bodyPr/>
                    <a:lstStyle/>
                    <a:p>
                      <a:r>
                        <a:rPr lang="en-US" sz="3200" dirty="0"/>
                        <a:t>8</a:t>
                      </a:r>
                    </a:p>
                  </a:txBody>
                  <a:tcPr anchor="ctr"/>
                </a:tc>
                <a:tc>
                  <a:txBody>
                    <a:bodyPr/>
                    <a:lstStyle/>
                    <a:p>
                      <a:r>
                        <a:rPr lang="en-US" sz="3200" dirty="0"/>
                        <a:t>19</a:t>
                      </a:r>
                    </a:p>
                  </a:txBody>
                  <a:tcPr anchor="ctr"/>
                </a:tc>
                <a:tc>
                  <a:txBody>
                    <a:bodyPr/>
                    <a:lstStyle/>
                    <a:p>
                      <a:r>
                        <a:rPr lang="en-US" sz="3200" dirty="0"/>
                        <a:t>11</a:t>
                      </a:r>
                    </a:p>
                  </a:txBody>
                  <a:tcPr anchor="ctr"/>
                </a:tc>
                <a:tc>
                  <a:txBody>
                    <a:bodyPr/>
                    <a:lstStyle/>
                    <a:p>
                      <a:r>
                        <a:rPr lang="en-US" sz="3200" dirty="0"/>
                        <a:t>12</a:t>
                      </a:r>
                    </a:p>
                  </a:txBody>
                  <a:tcPr anchor="ctr"/>
                </a:tc>
                <a:tc>
                  <a:txBody>
                    <a:bodyPr/>
                    <a:lstStyle/>
                    <a:p>
                      <a:r>
                        <a:rPr lang="en-US" sz="3200" dirty="0"/>
                        <a:t>18</a:t>
                      </a:r>
                    </a:p>
                  </a:txBody>
                  <a:tcPr anchor="ctr"/>
                </a:tc>
                <a:tc>
                  <a:txBody>
                    <a:bodyPr/>
                    <a:lstStyle/>
                    <a:p>
                      <a:r>
                        <a:rPr lang="en-US" sz="3200" dirty="0"/>
                        <a:t>14</a:t>
                      </a:r>
                    </a:p>
                  </a:txBody>
                  <a:tcPr anchor="ctr"/>
                </a:tc>
                <a:tc>
                  <a:txBody>
                    <a:bodyPr/>
                    <a:lstStyle/>
                    <a:p>
                      <a:r>
                        <a:rPr lang="en-US" sz="3200" dirty="0"/>
                        <a:t>20</a:t>
                      </a:r>
                    </a:p>
                  </a:txBody>
                  <a:tcPr anchor="ctr"/>
                </a:tc>
                <a:extLst>
                  <a:ext uri="{0D108BD9-81ED-4DB2-BD59-A6C34878D82A}">
                    <a16:rowId xmlns:a16="http://schemas.microsoft.com/office/drawing/2014/main" val="2000875422"/>
                  </a:ext>
                </a:extLst>
              </a:tr>
              <a:tr h="895166">
                <a:tc>
                  <a:txBody>
                    <a:bodyPr/>
                    <a:lstStyle/>
                    <a:p>
                      <a:r>
                        <a:rPr lang="en-US" sz="3200" dirty="0"/>
                        <a:t>5</a:t>
                      </a:r>
                    </a:p>
                  </a:txBody>
                  <a:tcPr anchor="ctr"/>
                </a:tc>
                <a:tc>
                  <a:txBody>
                    <a:bodyPr/>
                    <a:lstStyle/>
                    <a:p>
                      <a:endParaRPr lang="en-US" sz="3200"/>
                    </a:p>
                  </a:txBody>
                  <a:tcPr anchor="ctr"/>
                </a:tc>
                <a:tc>
                  <a:txBody>
                    <a:bodyPr/>
                    <a:lstStyle/>
                    <a:p>
                      <a:endParaRPr lang="en-US" sz="3200"/>
                    </a:p>
                  </a:txBody>
                  <a:tcPr anchor="ctr"/>
                </a:tc>
                <a:tc>
                  <a:txBody>
                    <a:bodyPr/>
                    <a:lstStyle/>
                    <a:p>
                      <a:r>
                        <a:rPr lang="en-US" sz="3200" dirty="0"/>
                        <a:t>7</a:t>
                      </a:r>
                    </a:p>
                  </a:txBody>
                  <a:tcPr anchor="ctr"/>
                </a:tc>
                <a:tc>
                  <a:txBody>
                    <a:bodyPr/>
                    <a:lstStyle/>
                    <a:p>
                      <a:r>
                        <a:rPr lang="en-US" sz="3200" dirty="0"/>
                        <a:t>8</a:t>
                      </a:r>
                    </a:p>
                  </a:txBody>
                  <a:tcPr anchor="ctr"/>
                </a:tc>
                <a:tc>
                  <a:txBody>
                    <a:bodyPr/>
                    <a:lstStyle/>
                    <a:p>
                      <a:r>
                        <a:rPr lang="en-US" sz="3200" dirty="0"/>
                        <a:t>11</a:t>
                      </a:r>
                    </a:p>
                  </a:txBody>
                  <a:tcPr anchor="ctr"/>
                </a:tc>
                <a:tc>
                  <a:txBody>
                    <a:bodyPr/>
                    <a:lstStyle/>
                    <a:p>
                      <a:r>
                        <a:rPr lang="en-US" sz="3200" dirty="0"/>
                        <a:t>19</a:t>
                      </a:r>
                    </a:p>
                  </a:txBody>
                  <a:tcPr anchor="ctr"/>
                </a:tc>
                <a:tc>
                  <a:txBody>
                    <a:bodyPr/>
                    <a:lstStyle/>
                    <a:p>
                      <a:r>
                        <a:rPr lang="en-US" sz="3200" dirty="0"/>
                        <a:t>12</a:t>
                      </a:r>
                    </a:p>
                  </a:txBody>
                  <a:tcPr anchor="ctr"/>
                </a:tc>
                <a:tc>
                  <a:txBody>
                    <a:bodyPr/>
                    <a:lstStyle/>
                    <a:p>
                      <a:r>
                        <a:rPr lang="en-US" sz="3200" dirty="0"/>
                        <a:t>18</a:t>
                      </a:r>
                    </a:p>
                  </a:txBody>
                  <a:tcPr anchor="ctr"/>
                </a:tc>
                <a:tc>
                  <a:txBody>
                    <a:bodyPr/>
                    <a:lstStyle/>
                    <a:p>
                      <a:r>
                        <a:rPr lang="en-US" sz="3200" dirty="0"/>
                        <a:t>14</a:t>
                      </a:r>
                    </a:p>
                  </a:txBody>
                  <a:tcPr anchor="ctr"/>
                </a:tc>
                <a:tc>
                  <a:txBody>
                    <a:bodyPr/>
                    <a:lstStyle/>
                    <a:p>
                      <a:r>
                        <a:rPr lang="en-US" sz="3200" dirty="0"/>
                        <a:t>20</a:t>
                      </a:r>
                    </a:p>
                  </a:txBody>
                  <a:tcPr anchor="ctr"/>
                </a:tc>
                <a:extLst>
                  <a:ext uri="{0D108BD9-81ED-4DB2-BD59-A6C34878D82A}">
                    <a16:rowId xmlns:a16="http://schemas.microsoft.com/office/drawing/2014/main" val="1536678823"/>
                  </a:ext>
                </a:extLst>
              </a:tr>
              <a:tr h="895166">
                <a:tc>
                  <a:txBody>
                    <a:bodyPr/>
                    <a:lstStyle/>
                    <a:p>
                      <a:r>
                        <a:rPr lang="en-US" sz="3200" dirty="0"/>
                        <a:t>6</a:t>
                      </a:r>
                    </a:p>
                  </a:txBody>
                  <a:tcPr anchor="ctr"/>
                </a:tc>
                <a:tc>
                  <a:txBody>
                    <a:bodyPr/>
                    <a:lstStyle/>
                    <a:p>
                      <a:endParaRPr lang="en-US" sz="3200"/>
                    </a:p>
                  </a:txBody>
                  <a:tcPr anchor="ctr"/>
                </a:tc>
                <a:tc>
                  <a:txBody>
                    <a:bodyPr/>
                    <a:lstStyle/>
                    <a:p>
                      <a:endParaRPr lang="en-US" sz="3200"/>
                    </a:p>
                  </a:txBody>
                  <a:tcPr anchor="ctr"/>
                </a:tc>
                <a:tc>
                  <a:txBody>
                    <a:bodyPr/>
                    <a:lstStyle/>
                    <a:p>
                      <a:r>
                        <a:rPr lang="en-US" sz="3200" dirty="0"/>
                        <a:t>7</a:t>
                      </a:r>
                    </a:p>
                  </a:txBody>
                  <a:tcPr anchor="ctr"/>
                </a:tc>
                <a:tc>
                  <a:txBody>
                    <a:bodyPr/>
                    <a:lstStyle/>
                    <a:p>
                      <a:r>
                        <a:rPr lang="en-US" sz="3200" dirty="0"/>
                        <a:t>8</a:t>
                      </a:r>
                    </a:p>
                  </a:txBody>
                  <a:tcPr anchor="ctr"/>
                </a:tc>
                <a:tc>
                  <a:txBody>
                    <a:bodyPr/>
                    <a:lstStyle/>
                    <a:p>
                      <a:r>
                        <a:rPr lang="en-US" sz="3200" dirty="0"/>
                        <a:t>11</a:t>
                      </a:r>
                    </a:p>
                  </a:txBody>
                  <a:tcPr anchor="ctr"/>
                </a:tc>
                <a:tc>
                  <a:txBody>
                    <a:bodyPr/>
                    <a:lstStyle/>
                    <a:p>
                      <a:r>
                        <a:rPr lang="en-US" sz="3200" dirty="0"/>
                        <a:t>12</a:t>
                      </a:r>
                    </a:p>
                  </a:txBody>
                  <a:tcPr anchor="ctr"/>
                </a:tc>
                <a:tc>
                  <a:txBody>
                    <a:bodyPr/>
                    <a:lstStyle/>
                    <a:p>
                      <a:r>
                        <a:rPr lang="en-US" sz="3200" dirty="0"/>
                        <a:t>19</a:t>
                      </a:r>
                    </a:p>
                  </a:txBody>
                  <a:tcPr anchor="ctr"/>
                </a:tc>
                <a:tc>
                  <a:txBody>
                    <a:bodyPr/>
                    <a:lstStyle/>
                    <a:p>
                      <a:r>
                        <a:rPr lang="en-US" sz="3200" dirty="0"/>
                        <a:t>18</a:t>
                      </a:r>
                    </a:p>
                  </a:txBody>
                  <a:tcPr anchor="ctr"/>
                </a:tc>
                <a:tc>
                  <a:txBody>
                    <a:bodyPr/>
                    <a:lstStyle/>
                    <a:p>
                      <a:r>
                        <a:rPr lang="en-US" sz="3200" dirty="0"/>
                        <a:t>14</a:t>
                      </a:r>
                    </a:p>
                  </a:txBody>
                  <a:tcPr anchor="ctr"/>
                </a:tc>
                <a:tc>
                  <a:txBody>
                    <a:bodyPr/>
                    <a:lstStyle/>
                    <a:p>
                      <a:r>
                        <a:rPr lang="en-US" sz="3200" dirty="0"/>
                        <a:t>20</a:t>
                      </a:r>
                    </a:p>
                  </a:txBody>
                  <a:tcPr anchor="ctr"/>
                </a:tc>
                <a:extLst>
                  <a:ext uri="{0D108BD9-81ED-4DB2-BD59-A6C34878D82A}">
                    <a16:rowId xmlns:a16="http://schemas.microsoft.com/office/drawing/2014/main" val="451062531"/>
                  </a:ext>
                </a:extLst>
              </a:tr>
              <a:tr h="895166">
                <a:tc>
                  <a:txBody>
                    <a:bodyPr/>
                    <a:lstStyle/>
                    <a:p>
                      <a:r>
                        <a:rPr lang="en-US" sz="3200" dirty="0"/>
                        <a:t>7</a:t>
                      </a:r>
                    </a:p>
                  </a:txBody>
                  <a:tcPr anchor="ctr"/>
                </a:tc>
                <a:tc>
                  <a:txBody>
                    <a:bodyPr/>
                    <a:lstStyle/>
                    <a:p>
                      <a:endParaRPr lang="en-US" sz="3200" dirty="0"/>
                    </a:p>
                  </a:txBody>
                  <a:tcPr anchor="ctr"/>
                </a:tc>
                <a:tc>
                  <a:txBody>
                    <a:bodyPr/>
                    <a:lstStyle/>
                    <a:p>
                      <a:endParaRPr lang="en-US" sz="3200" dirty="0"/>
                    </a:p>
                  </a:txBody>
                  <a:tcPr anchor="ctr"/>
                </a:tc>
                <a:tc>
                  <a:txBody>
                    <a:bodyPr/>
                    <a:lstStyle/>
                    <a:p>
                      <a:r>
                        <a:rPr lang="en-US" sz="3200" dirty="0"/>
                        <a:t>7</a:t>
                      </a:r>
                    </a:p>
                  </a:txBody>
                  <a:tcPr anchor="ctr"/>
                </a:tc>
                <a:tc>
                  <a:txBody>
                    <a:bodyPr/>
                    <a:lstStyle/>
                    <a:p>
                      <a:r>
                        <a:rPr lang="en-US" sz="3200" dirty="0"/>
                        <a:t>8</a:t>
                      </a:r>
                    </a:p>
                  </a:txBody>
                  <a:tcPr anchor="ctr"/>
                </a:tc>
                <a:tc>
                  <a:txBody>
                    <a:bodyPr/>
                    <a:lstStyle/>
                    <a:p>
                      <a:r>
                        <a:rPr lang="en-US" sz="3200" dirty="0"/>
                        <a:t>11</a:t>
                      </a:r>
                    </a:p>
                  </a:txBody>
                  <a:tcPr anchor="ctr"/>
                </a:tc>
                <a:tc>
                  <a:txBody>
                    <a:bodyPr/>
                    <a:lstStyle/>
                    <a:p>
                      <a:r>
                        <a:rPr lang="en-US" sz="3200" dirty="0"/>
                        <a:t>12</a:t>
                      </a:r>
                    </a:p>
                  </a:txBody>
                  <a:tcPr anchor="ctr"/>
                </a:tc>
                <a:tc>
                  <a:txBody>
                    <a:bodyPr/>
                    <a:lstStyle/>
                    <a:p>
                      <a:r>
                        <a:rPr lang="en-US" sz="3200" dirty="0"/>
                        <a:t>14</a:t>
                      </a:r>
                    </a:p>
                  </a:txBody>
                  <a:tcPr anchor="ctr"/>
                </a:tc>
                <a:tc>
                  <a:txBody>
                    <a:bodyPr/>
                    <a:lstStyle/>
                    <a:p>
                      <a:r>
                        <a:rPr lang="en-US" sz="3200" dirty="0"/>
                        <a:t>18</a:t>
                      </a:r>
                    </a:p>
                  </a:txBody>
                  <a:tcPr anchor="ctr"/>
                </a:tc>
                <a:tc>
                  <a:txBody>
                    <a:bodyPr/>
                    <a:lstStyle/>
                    <a:p>
                      <a:r>
                        <a:rPr lang="en-US" sz="3200" dirty="0"/>
                        <a:t>19</a:t>
                      </a:r>
                    </a:p>
                  </a:txBody>
                  <a:tcPr anchor="ctr"/>
                </a:tc>
                <a:tc>
                  <a:txBody>
                    <a:bodyPr/>
                    <a:lstStyle/>
                    <a:p>
                      <a:r>
                        <a:rPr lang="en-US" sz="3200" dirty="0"/>
                        <a:t>20</a:t>
                      </a:r>
                    </a:p>
                  </a:txBody>
                  <a:tcPr anchor="ctr"/>
                </a:tc>
                <a:extLst>
                  <a:ext uri="{0D108BD9-81ED-4DB2-BD59-A6C34878D82A}">
                    <a16:rowId xmlns:a16="http://schemas.microsoft.com/office/drawing/2014/main" val="529942977"/>
                  </a:ext>
                </a:extLst>
              </a:tr>
              <a:tr h="895166">
                <a:tc>
                  <a:txBody>
                    <a:bodyPr/>
                    <a:lstStyle/>
                    <a:p>
                      <a:r>
                        <a:rPr lang="en-US" sz="3200" dirty="0"/>
                        <a:t>8</a:t>
                      </a:r>
                    </a:p>
                  </a:txBody>
                  <a:tcPr anchor="ctr"/>
                </a:tc>
                <a:tc>
                  <a:txBody>
                    <a:bodyPr/>
                    <a:lstStyle/>
                    <a:p>
                      <a:endParaRPr lang="en-US" sz="3200" dirty="0"/>
                    </a:p>
                  </a:txBody>
                  <a:tcPr anchor="ctr"/>
                </a:tc>
                <a:tc>
                  <a:txBody>
                    <a:bodyPr/>
                    <a:lstStyle/>
                    <a:p>
                      <a:r>
                        <a:rPr lang="en-US" sz="3200" dirty="0"/>
                        <a:t>6</a:t>
                      </a:r>
                    </a:p>
                  </a:txBody>
                  <a:tcPr anchor="ctr"/>
                </a:tc>
                <a:tc>
                  <a:txBody>
                    <a:bodyPr/>
                    <a:lstStyle/>
                    <a:p>
                      <a:r>
                        <a:rPr lang="en-US" sz="3200" dirty="0"/>
                        <a:t>7</a:t>
                      </a:r>
                    </a:p>
                  </a:txBody>
                  <a:tcPr anchor="ctr"/>
                </a:tc>
                <a:tc>
                  <a:txBody>
                    <a:bodyPr/>
                    <a:lstStyle/>
                    <a:p>
                      <a:r>
                        <a:rPr lang="en-US" sz="3200" dirty="0"/>
                        <a:t>8</a:t>
                      </a:r>
                    </a:p>
                  </a:txBody>
                  <a:tcPr anchor="ctr"/>
                </a:tc>
                <a:tc>
                  <a:txBody>
                    <a:bodyPr/>
                    <a:lstStyle/>
                    <a:p>
                      <a:r>
                        <a:rPr lang="en-US" sz="3200" dirty="0"/>
                        <a:t>11</a:t>
                      </a:r>
                    </a:p>
                  </a:txBody>
                  <a:tcPr anchor="ctr"/>
                </a:tc>
                <a:tc>
                  <a:txBody>
                    <a:bodyPr/>
                    <a:lstStyle/>
                    <a:p>
                      <a:r>
                        <a:rPr lang="en-US" sz="3200" dirty="0"/>
                        <a:t>12</a:t>
                      </a:r>
                    </a:p>
                  </a:txBody>
                  <a:tcPr anchor="ctr"/>
                </a:tc>
                <a:tc>
                  <a:txBody>
                    <a:bodyPr/>
                    <a:lstStyle/>
                    <a:p>
                      <a:r>
                        <a:rPr lang="en-US" sz="3200" dirty="0"/>
                        <a:t>14</a:t>
                      </a:r>
                    </a:p>
                  </a:txBody>
                  <a:tcPr anchor="ctr"/>
                </a:tc>
                <a:tc>
                  <a:txBody>
                    <a:bodyPr/>
                    <a:lstStyle/>
                    <a:p>
                      <a:r>
                        <a:rPr lang="en-US" sz="3200" dirty="0"/>
                        <a:t>18</a:t>
                      </a:r>
                    </a:p>
                  </a:txBody>
                  <a:tcPr anchor="ctr"/>
                </a:tc>
                <a:tc>
                  <a:txBody>
                    <a:bodyPr/>
                    <a:lstStyle/>
                    <a:p>
                      <a:r>
                        <a:rPr lang="en-US" sz="3200" dirty="0"/>
                        <a:t>19</a:t>
                      </a:r>
                    </a:p>
                  </a:txBody>
                  <a:tcPr anchor="ctr"/>
                </a:tc>
                <a:tc>
                  <a:txBody>
                    <a:bodyPr/>
                    <a:lstStyle/>
                    <a:p>
                      <a:r>
                        <a:rPr lang="en-US" sz="3200" dirty="0"/>
                        <a:t>20</a:t>
                      </a:r>
                    </a:p>
                  </a:txBody>
                  <a:tcPr anchor="ctr"/>
                </a:tc>
                <a:extLst>
                  <a:ext uri="{0D108BD9-81ED-4DB2-BD59-A6C34878D82A}">
                    <a16:rowId xmlns:a16="http://schemas.microsoft.com/office/drawing/2014/main" val="826146552"/>
                  </a:ext>
                </a:extLst>
              </a:tr>
            </a:tbl>
          </a:graphicData>
        </a:graphic>
      </p:graphicFrame>
      <p:sp>
        <p:nvSpPr>
          <p:cNvPr id="6" name="TextBox 5">
            <a:extLst>
              <a:ext uri="{FF2B5EF4-FFF2-40B4-BE49-F238E27FC236}">
                <a16:creationId xmlns:a16="http://schemas.microsoft.com/office/drawing/2014/main" id="{F7A2FE54-CF1A-874A-BB73-413582E6BB59}"/>
              </a:ext>
            </a:extLst>
          </p:cNvPr>
          <p:cNvSpPr txBox="1"/>
          <p:nvPr/>
        </p:nvSpPr>
        <p:spPr>
          <a:xfrm>
            <a:off x="18207769" y="8039287"/>
            <a:ext cx="579120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C00000"/>
                </a:solidFill>
                <a:effectLst/>
                <a:uFillTx/>
                <a:latin typeface="Helvetica"/>
                <a:ea typeface="Helvetica"/>
                <a:cs typeface="Helvetica"/>
                <a:sym typeface="Helvetica"/>
              </a:rPr>
              <a:t>Note that there will be n iterations for n numbers…so more rows here.</a:t>
            </a:r>
          </a:p>
        </p:txBody>
      </p:sp>
      <p:cxnSp>
        <p:nvCxnSpPr>
          <p:cNvPr id="13" name="Straight Arrow Connector 12">
            <a:extLst>
              <a:ext uri="{FF2B5EF4-FFF2-40B4-BE49-F238E27FC236}">
                <a16:creationId xmlns:a16="http://schemas.microsoft.com/office/drawing/2014/main" id="{9059F11C-8CB7-E942-8FCF-3518B0BBC191}"/>
              </a:ext>
            </a:extLst>
          </p:cNvPr>
          <p:cNvCxnSpPr>
            <a:cxnSpLocks/>
          </p:cNvCxnSpPr>
          <p:nvPr/>
        </p:nvCxnSpPr>
        <p:spPr>
          <a:xfrm flipH="1">
            <a:off x="11349561" y="9413189"/>
            <a:ext cx="7446439" cy="3901202"/>
          </a:xfrm>
          <a:prstGeom prst="straightConnector1">
            <a:avLst/>
          </a:prstGeom>
          <a:noFill/>
          <a:ln w="38100" cap="flat">
            <a:solidFill>
              <a:schemeClr val="accent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E05EEED1-2CBE-D148-8FEF-3BCDA49A07D9}"/>
              </a:ext>
            </a:extLst>
          </p:cNvPr>
          <p:cNvCxnSpPr>
            <a:cxnSpLocks/>
          </p:cNvCxnSpPr>
          <p:nvPr/>
        </p:nvCxnSpPr>
        <p:spPr>
          <a:xfrm flipH="1" flipV="1">
            <a:off x="18547070" y="5190304"/>
            <a:ext cx="3799783" cy="2848983"/>
          </a:xfrm>
          <a:prstGeom prst="straightConnector1">
            <a:avLst/>
          </a:prstGeom>
          <a:noFill/>
          <a:ln w="38100" cap="flat">
            <a:solidFill>
              <a:schemeClr val="accent5"/>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42441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Insertion sort trace"/>
          <p:cNvSpPr txBox="1">
            <a:spLocks noGrp="1"/>
          </p:cNvSpPr>
          <p:nvPr>
            <p:ph type="title"/>
          </p:nvPr>
        </p:nvSpPr>
        <p:spPr>
          <a:xfrm>
            <a:off x="1194574" y="478193"/>
            <a:ext cx="20688300" cy="901700"/>
          </a:xfrm>
          <a:prstGeom prst="rect">
            <a:avLst/>
          </a:prstGeom>
        </p:spPr>
        <p:txBody>
          <a:bodyPr/>
          <a:lstStyle/>
          <a:p>
            <a:r>
              <a:rPr lang="en-US" dirty="0"/>
              <a:t>Selection</a:t>
            </a:r>
            <a:r>
              <a:rPr dirty="0"/>
              <a:t> sort trace</a:t>
            </a:r>
          </a:p>
        </p:txBody>
      </p:sp>
      <p:sp>
        <p:nvSpPr>
          <p:cNvPr id="44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39</a:t>
            </a:fld>
            <a:endParaRPr/>
          </a:p>
        </p:txBody>
      </p:sp>
      <p:sp>
        <p:nvSpPr>
          <p:cNvPr id="20" name="TextBox 19">
            <a:extLst>
              <a:ext uri="{FF2B5EF4-FFF2-40B4-BE49-F238E27FC236}">
                <a16:creationId xmlns:a16="http://schemas.microsoft.com/office/drawing/2014/main" id="{418F53CE-A3B9-46F0-9A92-4E2A107AD7CE}"/>
              </a:ext>
            </a:extLst>
          </p:cNvPr>
          <p:cNvSpPr txBox="1"/>
          <p:nvPr/>
        </p:nvSpPr>
        <p:spPr>
          <a:xfrm>
            <a:off x="21882874" y="334008"/>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12.2a</a:t>
            </a:r>
          </a:p>
        </p:txBody>
      </p:sp>
      <p:pic>
        <p:nvPicPr>
          <p:cNvPr id="2050" name="Picture 2" descr="Image result for algs4.cs.princeton.edu selection sort">
            <a:extLst>
              <a:ext uri="{FF2B5EF4-FFF2-40B4-BE49-F238E27FC236}">
                <a16:creationId xmlns:a16="http://schemas.microsoft.com/office/drawing/2014/main" id="{82A89D22-235C-465F-A49D-8FAA5C09C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171" y="1890474"/>
            <a:ext cx="14617393" cy="1117583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7F4F956-F7B0-D244-B60E-A08477D5BE34}"/>
              </a:ext>
            </a:extLst>
          </p:cNvPr>
          <p:cNvSpPr/>
          <p:nvPr/>
        </p:nvSpPr>
        <p:spPr>
          <a:xfrm>
            <a:off x="14045184" y="4509053"/>
            <a:ext cx="10048645" cy="7478970"/>
          </a:xfrm>
          <a:prstGeom prst="rect">
            <a:avLst/>
          </a:prstGeom>
        </p:spPr>
        <p:txBody>
          <a:bodyPr wrap="square">
            <a:spAutoFit/>
          </a:bodyPr>
          <a:lstStyle/>
          <a:p>
            <a:r>
              <a:rPr lang="en-US" sz="3200" b="1" dirty="0">
                <a:latin typeface="Courier New" panose="02070309020205020404" pitchFamily="49" charset="0"/>
                <a:cs typeface="Courier New" panose="02070309020205020404" pitchFamily="49" charset="0"/>
              </a:rPr>
              <a:t>	public static void selection(int[] a){</a:t>
            </a:r>
          </a:p>
          <a:p>
            <a:r>
              <a:rPr lang="en-US" sz="3200" b="1" dirty="0">
                <a:latin typeface="Courier New" panose="02070309020205020404" pitchFamily="49" charset="0"/>
                <a:cs typeface="Courier New" panose="02070309020205020404" pitchFamily="49" charset="0"/>
              </a:rPr>
              <a:t>		int n = </a:t>
            </a:r>
            <a:r>
              <a:rPr lang="en-US" sz="3200" b="1" dirty="0" err="1">
                <a:latin typeface="Courier New" panose="02070309020205020404" pitchFamily="49" charset="0"/>
                <a:cs typeface="Courier New" panose="02070309020205020404" pitchFamily="49" charset="0"/>
              </a:rPr>
              <a:t>a.length</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for (int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 0;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 &lt; n;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int </a:t>
            </a:r>
            <a:r>
              <a:rPr lang="en-US" sz="3200" b="1" dirty="0" err="1">
                <a:latin typeface="Courier New" panose="02070309020205020404" pitchFamily="49" charset="0"/>
                <a:cs typeface="Courier New" panose="02070309020205020404" pitchFamily="49" charset="0"/>
              </a:rPr>
              <a:t>minPos</a:t>
            </a:r>
            <a:r>
              <a:rPr lang="en-US" sz="3200" b="1" dirty="0">
                <a:latin typeface="Courier New" panose="02070309020205020404" pitchFamily="49" charset="0"/>
                <a:cs typeface="Courier New" panose="02070309020205020404" pitchFamily="49" charset="0"/>
              </a:rPr>
              <a:t> =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for (int j = i+1; j &lt; n; </a:t>
            </a:r>
            <a:r>
              <a:rPr lang="en-US" sz="3200" b="1" dirty="0" err="1">
                <a:latin typeface="Courier New" panose="02070309020205020404" pitchFamily="49" charset="0"/>
                <a:cs typeface="Courier New" panose="02070309020205020404" pitchFamily="49" charset="0"/>
              </a:rPr>
              <a:t>j++</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if (a[j] &lt; a[</a:t>
            </a:r>
            <a:r>
              <a:rPr lang="en-US" sz="3200" b="1" dirty="0" err="1">
                <a:latin typeface="Courier New" panose="02070309020205020404" pitchFamily="49" charset="0"/>
                <a:cs typeface="Courier New" panose="02070309020205020404" pitchFamily="49" charset="0"/>
              </a:rPr>
              <a:t>minPos</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minPos</a:t>
            </a:r>
            <a:r>
              <a:rPr lang="en-US" sz="3200" b="1" dirty="0">
                <a:latin typeface="Courier New" panose="02070309020205020404" pitchFamily="49" charset="0"/>
                <a:cs typeface="Courier New" panose="02070309020205020404" pitchFamily="49" charset="0"/>
              </a:rPr>
              <a:t> = j;</a:t>
            </a:r>
          </a:p>
          <a:p>
            <a:r>
              <a:rPr lang="en-US" sz="3200" b="1" dirty="0">
                <a:latin typeface="Courier New" panose="02070309020205020404" pitchFamily="49" charset="0"/>
                <a:cs typeface="Courier New" panose="02070309020205020404" pitchFamily="49" charset="0"/>
              </a:rPr>
              <a:t>				}</a:t>
            </a:r>
          </a:p>
          <a:p>
            <a:r>
              <a:rPr lang="en-US" sz="3200" b="1" dirty="0">
                <a:latin typeface="Courier New" panose="02070309020205020404" pitchFamily="49" charset="0"/>
                <a:cs typeface="Courier New" panose="02070309020205020404" pitchFamily="49" charset="0"/>
              </a:rPr>
              <a:t>			}</a:t>
            </a:r>
          </a:p>
          <a:p>
            <a:r>
              <a:rPr lang="en-US" sz="3200" b="1" dirty="0">
                <a:latin typeface="Courier New" panose="02070309020205020404" pitchFamily="49" charset="0"/>
                <a:cs typeface="Courier New" panose="02070309020205020404" pitchFamily="49" charset="0"/>
              </a:rPr>
              <a:t>			int temp = a[</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a[</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 = a[</a:t>
            </a:r>
            <a:r>
              <a:rPr lang="en-US" sz="3200" b="1" dirty="0" err="1">
                <a:latin typeface="Courier New" panose="02070309020205020404" pitchFamily="49" charset="0"/>
                <a:cs typeface="Courier New" panose="02070309020205020404" pitchFamily="49" charset="0"/>
              </a:rPr>
              <a:t>minPos</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a[</a:t>
            </a:r>
            <a:r>
              <a:rPr lang="en-US" sz="3200" b="1" dirty="0" err="1">
                <a:latin typeface="Courier New" panose="02070309020205020404" pitchFamily="49" charset="0"/>
                <a:cs typeface="Courier New" panose="02070309020205020404" pitchFamily="49" charset="0"/>
              </a:rPr>
              <a:t>minPos</a:t>
            </a:r>
            <a:r>
              <a:rPr lang="en-US" sz="3200" b="1" dirty="0">
                <a:latin typeface="Courier New" panose="02070309020205020404" pitchFamily="49" charset="0"/>
                <a:cs typeface="Courier New" panose="02070309020205020404" pitchFamily="49" charset="0"/>
              </a:rPr>
              <a:t>] = temp;</a:t>
            </a:r>
          </a:p>
          <a:p>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printArray</a:t>
            </a:r>
            <a:r>
              <a:rPr lang="en-US" sz="3200" b="1" dirty="0">
                <a:latin typeface="Courier New" panose="02070309020205020404" pitchFamily="49" charset="0"/>
                <a:cs typeface="Courier New" panose="02070309020205020404" pitchFamily="49" charset="0"/>
              </a:rPr>
              <a:t>(a);</a:t>
            </a:r>
          </a:p>
          <a:p>
            <a:r>
              <a:rPr lang="en-US" sz="3200" b="1" dirty="0">
                <a:latin typeface="Courier New" panose="02070309020205020404" pitchFamily="49" charset="0"/>
                <a:cs typeface="Courier New" panose="02070309020205020404" pitchFamily="49" charset="0"/>
              </a:rPr>
              <a:t>		}</a:t>
            </a:r>
          </a:p>
          <a:p>
            <a:r>
              <a:rPr lang="en-US" sz="3200" b="1" dirty="0">
                <a:latin typeface="Courier New" panose="02070309020205020404" pitchFamily="49" charset="0"/>
                <a:cs typeface="Courier New" panose="02070309020205020404" pitchFamily="49" charset="0"/>
              </a:rPr>
              <a:t>	}</a:t>
            </a:r>
          </a:p>
        </p:txBody>
      </p:sp>
      <p:sp>
        <p:nvSpPr>
          <p:cNvPr id="2" name="TextBox 1">
            <a:extLst>
              <a:ext uri="{FF2B5EF4-FFF2-40B4-BE49-F238E27FC236}">
                <a16:creationId xmlns:a16="http://schemas.microsoft.com/office/drawing/2014/main" id="{7A7CD659-FCB6-164B-9C7B-1E9F2DFB86C3}"/>
              </a:ext>
            </a:extLst>
          </p:cNvPr>
          <p:cNvSpPr txBox="1"/>
          <p:nvPr/>
        </p:nvSpPr>
        <p:spPr>
          <a:xfrm>
            <a:off x="15183624" y="1435178"/>
            <a:ext cx="5715000" cy="1764586"/>
          </a:xfrm>
          <a:prstGeom prst="rect">
            <a:avLst/>
          </a:prstGeom>
          <a:noFill/>
          <a:ln w="28575"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C00000"/>
                </a:solidFill>
                <a:effectLst/>
                <a:uFillTx/>
                <a:latin typeface="Helvetica"/>
                <a:ea typeface="Helvetica"/>
                <a:cs typeface="Helvetica"/>
                <a:sym typeface="Helvetica"/>
              </a:rPr>
              <a:t>Note the number of iterations is </a:t>
            </a:r>
            <a:r>
              <a:rPr kumimoji="0" lang="en-US" sz="3600" b="0" i="0" u="none" strike="noStrike" cap="none" spc="0" normalizeH="0" baseline="0" dirty="0" err="1">
                <a:ln>
                  <a:noFill/>
                </a:ln>
                <a:solidFill>
                  <a:srgbClr val="C00000"/>
                </a:solidFill>
                <a:effectLst/>
                <a:uFillTx/>
                <a:latin typeface="Helvetica"/>
                <a:ea typeface="Helvetica"/>
                <a:cs typeface="Helvetica"/>
                <a:sym typeface="Helvetica"/>
              </a:rPr>
              <a:t>n</a:t>
            </a:r>
            <a:r>
              <a:rPr kumimoji="0" lang="en-US" sz="3600" b="0" i="0" u="none" strike="noStrike" cap="none" spc="0" normalizeH="0" baseline="0" dirty="0" err="1">
                <a:ln>
                  <a:noFill/>
                </a:ln>
                <a:solidFill>
                  <a:srgbClr val="C00000"/>
                </a:solidFill>
                <a:effectLst/>
                <a:uFillTx/>
                <a:latin typeface="Helvetica"/>
                <a:ea typeface="Helvetica"/>
                <a:cs typeface="Helvetica"/>
                <a:sym typeface="Wingdings" pitchFamily="2" charset="2"/>
              </a:rPr>
              <a:t></a:t>
            </a:r>
            <a:r>
              <a:rPr kumimoji="0" lang="en-US" sz="3600" b="0" i="0" u="none" strike="noStrike" cap="none" spc="0" normalizeH="0" baseline="0" dirty="0" err="1">
                <a:ln>
                  <a:noFill/>
                </a:ln>
                <a:solidFill>
                  <a:srgbClr val="C00000"/>
                </a:solidFill>
                <a:effectLst/>
                <a:uFillTx/>
                <a:latin typeface="Helvetica"/>
                <a:ea typeface="Helvetica"/>
                <a:cs typeface="Helvetica"/>
                <a:sym typeface="Helvetica"/>
              </a:rPr>
              <a:t>last</a:t>
            </a:r>
            <a:r>
              <a:rPr kumimoji="0" lang="en-US" sz="3600" b="0" i="0" u="none" strike="noStrike" cap="none" spc="0" normalizeH="0" baseline="0" dirty="0">
                <a:ln>
                  <a:noFill/>
                </a:ln>
                <a:solidFill>
                  <a:srgbClr val="C00000"/>
                </a:solidFill>
                <a:effectLst/>
                <a:uFillTx/>
                <a:latin typeface="Helvetica"/>
                <a:ea typeface="Helvetica"/>
                <a:cs typeface="Helvetica"/>
                <a:sym typeface="Helvetica"/>
              </a:rPr>
              <a:t> iteration is sorted array.</a:t>
            </a:r>
          </a:p>
        </p:txBody>
      </p:sp>
    </p:spTree>
    <p:extLst>
      <p:ext uri="{BB962C8B-B14F-4D97-AF65-F5344CB8AC3E}">
        <p14:creationId xmlns:p14="http://schemas.microsoft.com/office/powerpoint/2010/main" val="387598298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earch client: Whitelist filter"/>
          <p:cNvSpPr txBox="1">
            <a:spLocks noGrp="1"/>
          </p:cNvSpPr>
          <p:nvPr>
            <p:ph type="title"/>
          </p:nvPr>
        </p:nvSpPr>
        <p:spPr>
          <a:xfrm>
            <a:off x="536276" y="0"/>
            <a:ext cx="15201900" cy="1752600"/>
          </a:xfrm>
          <a:prstGeom prst="rect">
            <a:avLst/>
          </a:prstGeom>
        </p:spPr>
        <p:txBody>
          <a:bodyPr/>
          <a:lstStyle/>
          <a:p>
            <a:r>
              <a:rPr dirty="0"/>
              <a:t>Search client: </a:t>
            </a:r>
            <a:r>
              <a:rPr lang="en-US" dirty="0" err="1"/>
              <a:t>acceptList</a:t>
            </a:r>
            <a:r>
              <a:rPr dirty="0"/>
              <a:t> filter</a:t>
            </a:r>
          </a:p>
        </p:txBody>
      </p:sp>
      <p:sp>
        <p:nvSpPr>
          <p:cNvPr id="114" name="public class WhiteFilter…"/>
          <p:cNvSpPr txBox="1">
            <a:spLocks noGrp="1"/>
          </p:cNvSpPr>
          <p:nvPr>
            <p:ph type="body" sz="half" idx="1"/>
          </p:nvPr>
        </p:nvSpPr>
        <p:spPr>
          <a:xfrm>
            <a:off x="536276" y="1752600"/>
            <a:ext cx="12429174" cy="9118600"/>
          </a:xfrm>
          <a:prstGeom prst="rect">
            <a:avLst/>
          </a:prstGeom>
        </p:spPr>
        <p:txBody>
          <a:bodyPr/>
          <a:lstStyle/>
          <a:p>
            <a:pPr marL="152400" indent="0">
              <a:lnSpc>
                <a:spcPts val="4400"/>
              </a:lnSpc>
              <a:buNone/>
              <a:defRPr sz="3000"/>
            </a:pPr>
            <a:r>
              <a:rPr dirty="0"/>
              <a:t>public class </a:t>
            </a:r>
            <a:r>
              <a:rPr lang="en-US" dirty="0" err="1"/>
              <a:t>Accept</a:t>
            </a:r>
            <a:r>
              <a:rPr dirty="0" err="1"/>
              <a:t>Filter</a:t>
            </a:r>
            <a:endParaRPr dirty="0"/>
          </a:p>
          <a:p>
            <a:pPr marL="152400" indent="0">
              <a:lnSpc>
                <a:spcPts val="4400"/>
              </a:lnSpc>
              <a:buNone/>
              <a:defRPr sz="3000"/>
            </a:pPr>
            <a:r>
              <a:rPr dirty="0"/>
              <a:t>{</a:t>
            </a:r>
          </a:p>
          <a:p>
            <a:pPr marL="152400" indent="0">
              <a:lnSpc>
                <a:spcPts val="4400"/>
              </a:lnSpc>
              <a:buNone/>
              <a:defRPr sz="3000"/>
            </a:pPr>
            <a:r>
              <a:rPr dirty="0"/>
              <a:t>   public static int search(String key, String[] a)</a:t>
            </a:r>
          </a:p>
          <a:p>
            <a:pPr marL="152400" indent="0">
              <a:lnSpc>
                <a:spcPts val="4400"/>
              </a:lnSpc>
              <a:spcBef>
                <a:spcPts val="1900"/>
              </a:spcBef>
              <a:buNone/>
              <a:defRPr sz="3000">
                <a:solidFill>
                  <a:srgbClr val="929292"/>
                </a:solidFill>
              </a:defRPr>
            </a:pPr>
            <a:r>
              <a:rPr dirty="0"/>
              <a:t>   // Search method (stay tuned).</a:t>
            </a:r>
          </a:p>
          <a:p>
            <a:pPr marL="152400" indent="0">
              <a:lnSpc>
                <a:spcPts val="4400"/>
              </a:lnSpc>
              <a:buNone/>
              <a:defRPr sz="3000"/>
            </a:pPr>
            <a:r>
              <a:rPr dirty="0"/>
              <a:t>   public static void main(String[] </a:t>
            </a:r>
            <a:r>
              <a:rPr dirty="0" err="1"/>
              <a:t>args</a:t>
            </a:r>
            <a:r>
              <a:rPr dirty="0"/>
              <a:t>)</a:t>
            </a:r>
          </a:p>
          <a:p>
            <a:pPr marL="152400" indent="0">
              <a:lnSpc>
                <a:spcPts val="4400"/>
              </a:lnSpc>
              <a:buNone/>
              <a:defRPr sz="3000"/>
            </a:pPr>
            <a:r>
              <a:rPr dirty="0"/>
              <a:t>   {</a:t>
            </a:r>
          </a:p>
          <a:p>
            <a:pPr marL="152400" indent="0">
              <a:lnSpc>
                <a:spcPts val="4400"/>
              </a:lnSpc>
              <a:buNone/>
              <a:defRPr sz="3000"/>
            </a:pPr>
            <a:r>
              <a:rPr lang="en-US" dirty="0"/>
              <a:t>      </a:t>
            </a:r>
            <a:r>
              <a:rPr dirty="0"/>
              <a:t>String[] words = </a:t>
            </a:r>
            <a:r>
              <a:rPr lang="en-US" dirty="0" err="1"/>
              <a:t>StdIn</a:t>
            </a:r>
            <a:r>
              <a:rPr dirty="0" err="1"/>
              <a:t>.readAllStrings</a:t>
            </a:r>
            <a:r>
              <a:rPr dirty="0"/>
              <a:t>();</a:t>
            </a:r>
          </a:p>
          <a:p>
            <a:pPr marL="152400" indent="0">
              <a:lnSpc>
                <a:spcPts val="4400"/>
              </a:lnSpc>
              <a:buNone/>
              <a:defRPr sz="3000"/>
            </a:pPr>
            <a:r>
              <a:rPr dirty="0"/>
              <a:t>      while (!</a:t>
            </a:r>
            <a:r>
              <a:rPr dirty="0" err="1"/>
              <a:t>StdIn.isEmpty</a:t>
            </a:r>
            <a:r>
              <a:rPr dirty="0"/>
              <a:t>())</a:t>
            </a:r>
          </a:p>
          <a:p>
            <a:pPr marL="152400" indent="0">
              <a:lnSpc>
                <a:spcPts val="4400"/>
              </a:lnSpc>
              <a:buNone/>
              <a:defRPr sz="3000"/>
            </a:pPr>
            <a:r>
              <a:rPr dirty="0"/>
              <a:t>      {</a:t>
            </a:r>
          </a:p>
          <a:p>
            <a:pPr marL="152400" indent="0">
              <a:lnSpc>
                <a:spcPts val="4400"/>
              </a:lnSpc>
              <a:buNone/>
              <a:defRPr sz="3000"/>
            </a:pPr>
            <a:r>
              <a:rPr dirty="0"/>
              <a:t>         String key = </a:t>
            </a:r>
            <a:r>
              <a:rPr dirty="0" err="1"/>
              <a:t>StdIn.readString</a:t>
            </a:r>
            <a:r>
              <a:rPr dirty="0"/>
              <a:t>();</a:t>
            </a:r>
          </a:p>
          <a:p>
            <a:pPr marL="152400" indent="0">
              <a:lnSpc>
                <a:spcPts val="4400"/>
              </a:lnSpc>
              <a:buNone/>
              <a:defRPr sz="3000"/>
            </a:pPr>
            <a:r>
              <a:rPr dirty="0"/>
              <a:t>         if (search(key, words) != -1)</a:t>
            </a:r>
          </a:p>
          <a:p>
            <a:pPr marL="152400" indent="0">
              <a:lnSpc>
                <a:spcPts val="4400"/>
              </a:lnSpc>
              <a:buNone/>
              <a:defRPr sz="3000"/>
            </a:pPr>
            <a:r>
              <a:rPr dirty="0"/>
              <a:t>            </a:t>
            </a:r>
            <a:r>
              <a:rPr dirty="0" err="1"/>
              <a:t>StdOut.println</a:t>
            </a:r>
            <a:r>
              <a:rPr dirty="0"/>
              <a:t>(key);</a:t>
            </a:r>
          </a:p>
          <a:p>
            <a:pPr marL="152400" indent="0">
              <a:lnSpc>
                <a:spcPts val="4400"/>
              </a:lnSpc>
              <a:buNone/>
              <a:defRPr sz="3000"/>
            </a:pPr>
            <a:r>
              <a:rPr dirty="0"/>
              <a:t>      }</a:t>
            </a:r>
          </a:p>
          <a:p>
            <a:pPr marL="152400" indent="0">
              <a:lnSpc>
                <a:spcPts val="4400"/>
              </a:lnSpc>
              <a:buNone/>
              <a:defRPr sz="3000"/>
            </a:pPr>
            <a:r>
              <a:rPr dirty="0"/>
              <a:t>   }</a:t>
            </a:r>
          </a:p>
          <a:p>
            <a:pPr marL="152400" indent="0">
              <a:lnSpc>
                <a:spcPts val="4400"/>
              </a:lnSpc>
              <a:buNone/>
              <a:defRPr sz="3000"/>
            </a:pPr>
            <a:r>
              <a:rPr dirty="0"/>
              <a:t>}</a:t>
            </a:r>
          </a:p>
        </p:txBody>
      </p:sp>
      <p:sp>
        <p:nvSpPr>
          <p:cNvPr id="115" name="Slide Number"/>
          <p:cNvSpPr txBox="1">
            <a:spLocks noGrp="1"/>
          </p:cNvSpPr>
          <p:nvPr>
            <p:ph type="sldNum" sz="quarter" idx="2"/>
          </p:nvPr>
        </p:nvSpPr>
        <p:spPr>
          <a:xfrm>
            <a:off x="23776328" y="13066304"/>
            <a:ext cx="241301" cy="431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116" name="% more white4.txt…"/>
          <p:cNvSpPr/>
          <p:nvPr/>
        </p:nvSpPr>
        <p:spPr>
          <a:xfrm>
            <a:off x="9529694" y="1915704"/>
            <a:ext cx="13313053" cy="11582401"/>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3200" tIns="203200" rIns="203200" bIns="203200" anchor="ctr">
            <a:spAutoFit/>
          </a:bodyPr>
          <a:lstStyle/>
          <a:p>
            <a:pPr algn="l">
              <a:lnSpc>
                <a:spcPts val="3600"/>
              </a:lnSpc>
              <a:defRPr sz="2400">
                <a:latin typeface="Helvetica"/>
                <a:ea typeface="Helvetica"/>
                <a:cs typeface="Helvetica"/>
                <a:sym typeface="Helvetica"/>
              </a:defRPr>
            </a:pPr>
            <a:r>
              <a:rPr lang="en-US" dirty="0"/>
              <a:t>words</a:t>
            </a:r>
            <a:endParaRPr dirty="0"/>
          </a:p>
          <a:p>
            <a:pPr algn="l">
              <a:lnSpc>
                <a:spcPts val="3600"/>
              </a:lnSpc>
              <a:defRPr sz="2400">
                <a:latin typeface="Helvetica"/>
                <a:ea typeface="Helvetica"/>
                <a:cs typeface="Helvetica"/>
                <a:sym typeface="Helvetica"/>
              </a:defRPr>
            </a:pPr>
            <a:r>
              <a:rPr dirty="0" err="1"/>
              <a:t>alice@home</a:t>
            </a:r>
            <a:endParaRPr dirty="0"/>
          </a:p>
          <a:p>
            <a:pPr algn="l">
              <a:lnSpc>
                <a:spcPts val="3600"/>
              </a:lnSpc>
              <a:defRPr sz="2400">
                <a:latin typeface="Helvetica"/>
                <a:ea typeface="Helvetica"/>
                <a:cs typeface="Helvetica"/>
                <a:sym typeface="Helvetica"/>
              </a:defRPr>
            </a:pPr>
            <a:r>
              <a:rPr dirty="0" err="1"/>
              <a:t>bob@office</a:t>
            </a:r>
            <a:endParaRPr dirty="0"/>
          </a:p>
          <a:p>
            <a:pPr algn="l">
              <a:lnSpc>
                <a:spcPts val="3600"/>
              </a:lnSpc>
              <a:defRPr sz="2400">
                <a:latin typeface="Helvetica"/>
                <a:ea typeface="Helvetica"/>
                <a:cs typeface="Helvetica"/>
                <a:sym typeface="Helvetica"/>
              </a:defRPr>
            </a:pPr>
            <a:r>
              <a:rPr dirty="0" err="1"/>
              <a:t>carl@beach</a:t>
            </a:r>
            <a:endParaRPr dirty="0"/>
          </a:p>
          <a:p>
            <a:pPr algn="l">
              <a:lnSpc>
                <a:spcPts val="3600"/>
              </a:lnSpc>
              <a:defRPr sz="2400">
                <a:latin typeface="Helvetica"/>
                <a:ea typeface="Helvetica"/>
                <a:cs typeface="Helvetica"/>
                <a:sym typeface="Helvetica"/>
              </a:defRPr>
            </a:pPr>
            <a:r>
              <a:rPr dirty="0" err="1"/>
              <a:t>dave@boat</a:t>
            </a:r>
            <a:endParaRPr dirty="0"/>
          </a:p>
          <a:p>
            <a:pPr algn="l">
              <a:lnSpc>
                <a:spcPts val="3600"/>
              </a:lnSpc>
              <a:defRPr sz="2400">
                <a:latin typeface="Helvetica"/>
                <a:ea typeface="Helvetica"/>
                <a:cs typeface="Helvetica"/>
                <a:sym typeface="Helvetica"/>
              </a:defRPr>
            </a:pPr>
            <a:endParaRPr dirty="0"/>
          </a:p>
          <a:p>
            <a:pPr algn="l">
              <a:lnSpc>
                <a:spcPts val="3600"/>
              </a:lnSpc>
              <a:defRPr sz="2400">
                <a:latin typeface="Helvetica"/>
                <a:ea typeface="Helvetica"/>
                <a:cs typeface="Helvetica"/>
                <a:sym typeface="Helvetica"/>
              </a:defRPr>
            </a:pPr>
            <a:r>
              <a:rPr dirty="0"/>
              <a:t>% more test.txt</a:t>
            </a:r>
          </a:p>
          <a:p>
            <a:pPr algn="l">
              <a:lnSpc>
                <a:spcPts val="3600"/>
              </a:lnSpc>
              <a:defRPr sz="2400">
                <a:latin typeface="Helvetica"/>
                <a:ea typeface="Helvetica"/>
                <a:cs typeface="Helvetica"/>
                <a:sym typeface="Helvetica"/>
              </a:defRPr>
            </a:pPr>
            <a:r>
              <a:rPr dirty="0" err="1"/>
              <a:t>bob@office</a:t>
            </a:r>
            <a:endParaRPr dirty="0"/>
          </a:p>
          <a:p>
            <a:pPr algn="l">
              <a:lnSpc>
                <a:spcPts val="3600"/>
              </a:lnSpc>
              <a:defRPr sz="2400">
                <a:latin typeface="Helvetica"/>
                <a:ea typeface="Helvetica"/>
                <a:cs typeface="Helvetica"/>
                <a:sym typeface="Helvetica"/>
              </a:defRPr>
            </a:pPr>
            <a:r>
              <a:rPr dirty="0" err="1"/>
              <a:t>carl@beach</a:t>
            </a:r>
            <a:endParaRPr dirty="0"/>
          </a:p>
          <a:p>
            <a:pPr algn="l">
              <a:lnSpc>
                <a:spcPts val="3600"/>
              </a:lnSpc>
              <a:defRPr sz="2400">
                <a:solidFill>
                  <a:srgbClr val="8D3124"/>
                </a:solidFill>
                <a:latin typeface="Helvetica"/>
                <a:ea typeface="Helvetica"/>
                <a:cs typeface="Helvetica"/>
                <a:sym typeface="Helvetica"/>
              </a:defRPr>
            </a:pPr>
            <a:r>
              <a:rPr dirty="0" err="1"/>
              <a:t>marvin@spam</a:t>
            </a:r>
            <a:endParaRPr dirty="0"/>
          </a:p>
          <a:p>
            <a:pPr algn="l">
              <a:lnSpc>
                <a:spcPts val="3600"/>
              </a:lnSpc>
              <a:defRPr sz="2400">
                <a:latin typeface="Helvetica"/>
                <a:ea typeface="Helvetica"/>
                <a:cs typeface="Helvetica"/>
                <a:sym typeface="Helvetica"/>
              </a:defRPr>
            </a:pPr>
            <a:r>
              <a:rPr dirty="0" err="1"/>
              <a:t>bob@office</a:t>
            </a:r>
            <a:endParaRPr dirty="0"/>
          </a:p>
          <a:p>
            <a:pPr algn="l">
              <a:lnSpc>
                <a:spcPts val="3600"/>
              </a:lnSpc>
              <a:defRPr sz="2400">
                <a:latin typeface="Helvetica"/>
                <a:ea typeface="Helvetica"/>
                <a:cs typeface="Helvetica"/>
                <a:sym typeface="Helvetica"/>
              </a:defRPr>
            </a:pPr>
            <a:r>
              <a:rPr dirty="0" err="1"/>
              <a:t>bob@office</a:t>
            </a:r>
            <a:endParaRPr dirty="0"/>
          </a:p>
          <a:p>
            <a:pPr algn="l">
              <a:lnSpc>
                <a:spcPts val="3600"/>
              </a:lnSpc>
              <a:defRPr sz="2400">
                <a:solidFill>
                  <a:srgbClr val="8D3124"/>
                </a:solidFill>
                <a:latin typeface="Helvetica"/>
                <a:ea typeface="Helvetica"/>
                <a:cs typeface="Helvetica"/>
                <a:sym typeface="Helvetica"/>
              </a:defRPr>
            </a:pPr>
            <a:r>
              <a:rPr dirty="0" err="1"/>
              <a:t>mallory@spam</a:t>
            </a:r>
            <a:endParaRPr dirty="0"/>
          </a:p>
          <a:p>
            <a:pPr algn="l">
              <a:lnSpc>
                <a:spcPts val="3600"/>
              </a:lnSpc>
              <a:defRPr sz="2400">
                <a:latin typeface="Helvetica"/>
                <a:ea typeface="Helvetica"/>
                <a:cs typeface="Helvetica"/>
                <a:sym typeface="Helvetica"/>
              </a:defRPr>
            </a:pPr>
            <a:r>
              <a:rPr dirty="0" err="1"/>
              <a:t>dave@boat</a:t>
            </a:r>
            <a:endParaRPr dirty="0"/>
          </a:p>
          <a:p>
            <a:pPr algn="l">
              <a:lnSpc>
                <a:spcPts val="3600"/>
              </a:lnSpc>
              <a:defRPr sz="2400">
                <a:solidFill>
                  <a:srgbClr val="8D3124"/>
                </a:solidFill>
                <a:latin typeface="Helvetica"/>
                <a:ea typeface="Helvetica"/>
                <a:cs typeface="Helvetica"/>
                <a:sym typeface="Helvetica"/>
              </a:defRPr>
            </a:pPr>
            <a:r>
              <a:rPr dirty="0" err="1"/>
              <a:t>eve@airport</a:t>
            </a:r>
            <a:endParaRPr dirty="0"/>
          </a:p>
          <a:p>
            <a:pPr algn="l">
              <a:lnSpc>
                <a:spcPts val="3600"/>
              </a:lnSpc>
              <a:defRPr sz="2400">
                <a:latin typeface="Helvetica"/>
                <a:ea typeface="Helvetica"/>
                <a:cs typeface="Helvetica"/>
                <a:sym typeface="Helvetica"/>
              </a:defRPr>
            </a:pPr>
            <a:r>
              <a:rPr dirty="0" err="1"/>
              <a:t>alice@home</a:t>
            </a:r>
            <a:endParaRPr dirty="0"/>
          </a:p>
          <a:p>
            <a:pPr algn="l">
              <a:lnSpc>
                <a:spcPts val="3600"/>
              </a:lnSpc>
              <a:defRPr sz="2400">
                <a:latin typeface="Helvetica"/>
                <a:ea typeface="Helvetica"/>
                <a:cs typeface="Helvetica"/>
                <a:sym typeface="Helvetica"/>
              </a:defRPr>
            </a:pPr>
            <a:endParaRPr dirty="0"/>
          </a:p>
          <a:p>
            <a:pPr algn="l">
              <a:lnSpc>
                <a:spcPts val="3600"/>
              </a:lnSpc>
              <a:defRPr sz="2400">
                <a:latin typeface="Helvetica"/>
                <a:ea typeface="Helvetica"/>
                <a:cs typeface="Helvetica"/>
                <a:sym typeface="Helvetica"/>
              </a:defRPr>
            </a:pPr>
            <a:r>
              <a:rPr dirty="0"/>
              <a:t>% java </a:t>
            </a:r>
            <a:r>
              <a:rPr lang="en-US" dirty="0" err="1"/>
              <a:t>Accept</a:t>
            </a:r>
            <a:r>
              <a:rPr dirty="0" err="1"/>
              <a:t>Filter</a:t>
            </a:r>
            <a:r>
              <a:rPr dirty="0"/>
              <a:t> &lt; test.txt</a:t>
            </a:r>
          </a:p>
          <a:p>
            <a:pPr algn="l">
              <a:lnSpc>
                <a:spcPts val="3600"/>
              </a:lnSpc>
              <a:defRPr sz="2400">
                <a:latin typeface="Helvetica"/>
                <a:ea typeface="Helvetica"/>
                <a:cs typeface="Helvetica"/>
                <a:sym typeface="Helvetica"/>
              </a:defRPr>
            </a:pPr>
            <a:r>
              <a:rPr dirty="0" err="1"/>
              <a:t>bob@office</a:t>
            </a:r>
            <a:endParaRPr dirty="0"/>
          </a:p>
          <a:p>
            <a:pPr algn="l">
              <a:lnSpc>
                <a:spcPts val="3600"/>
              </a:lnSpc>
              <a:defRPr sz="2400">
                <a:latin typeface="Helvetica"/>
                <a:ea typeface="Helvetica"/>
                <a:cs typeface="Helvetica"/>
                <a:sym typeface="Helvetica"/>
              </a:defRPr>
            </a:pPr>
            <a:r>
              <a:rPr dirty="0" err="1"/>
              <a:t>carl@beach</a:t>
            </a:r>
            <a:endParaRPr dirty="0"/>
          </a:p>
          <a:p>
            <a:pPr algn="l">
              <a:lnSpc>
                <a:spcPts val="3600"/>
              </a:lnSpc>
              <a:defRPr sz="2400">
                <a:latin typeface="Helvetica"/>
                <a:ea typeface="Helvetica"/>
                <a:cs typeface="Helvetica"/>
                <a:sym typeface="Helvetica"/>
              </a:defRPr>
            </a:pPr>
            <a:r>
              <a:rPr dirty="0" err="1"/>
              <a:t>bob@office</a:t>
            </a:r>
            <a:endParaRPr dirty="0"/>
          </a:p>
          <a:p>
            <a:pPr algn="l">
              <a:lnSpc>
                <a:spcPts val="3600"/>
              </a:lnSpc>
              <a:defRPr sz="2400">
                <a:latin typeface="Helvetica"/>
                <a:ea typeface="Helvetica"/>
                <a:cs typeface="Helvetica"/>
                <a:sym typeface="Helvetica"/>
              </a:defRPr>
            </a:pPr>
            <a:r>
              <a:rPr dirty="0" err="1"/>
              <a:t>bob@office</a:t>
            </a:r>
            <a:endParaRPr dirty="0"/>
          </a:p>
          <a:p>
            <a:pPr algn="l">
              <a:lnSpc>
                <a:spcPts val="3600"/>
              </a:lnSpc>
              <a:defRPr sz="2400">
                <a:latin typeface="Helvetica"/>
                <a:ea typeface="Helvetica"/>
                <a:cs typeface="Helvetica"/>
                <a:sym typeface="Helvetica"/>
              </a:defRPr>
            </a:pPr>
            <a:r>
              <a:rPr dirty="0" err="1"/>
              <a:t>dave@boat</a:t>
            </a:r>
            <a:endParaRPr dirty="0"/>
          </a:p>
          <a:p>
            <a:pPr algn="l">
              <a:lnSpc>
                <a:spcPts val="3600"/>
              </a:lnSpc>
              <a:defRPr sz="2400">
                <a:latin typeface="Helvetica"/>
                <a:ea typeface="Helvetica"/>
                <a:cs typeface="Helvetica"/>
                <a:sym typeface="Helvetica"/>
              </a:defRPr>
            </a:pPr>
            <a:r>
              <a:rPr dirty="0" err="1"/>
              <a:t>alice@home</a:t>
            </a:r>
            <a:r>
              <a:rPr dirty="0"/>
              <a:t> </a:t>
            </a:r>
          </a:p>
        </p:txBody>
      </p:sp>
    </p:spTree>
    <p:extLst>
      <p:ext uri="{BB962C8B-B14F-4D97-AF65-F5344CB8AC3E}">
        <p14:creationId xmlns:p14="http://schemas.microsoft.com/office/powerpoint/2010/main" val="366209122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Insertion sort trace"/>
          <p:cNvSpPr txBox="1">
            <a:spLocks noGrp="1"/>
          </p:cNvSpPr>
          <p:nvPr>
            <p:ph type="title"/>
          </p:nvPr>
        </p:nvSpPr>
        <p:spPr>
          <a:xfrm>
            <a:off x="1194574" y="412944"/>
            <a:ext cx="20688300" cy="901700"/>
          </a:xfrm>
          <a:prstGeom prst="rect">
            <a:avLst/>
          </a:prstGeom>
        </p:spPr>
        <p:txBody>
          <a:bodyPr/>
          <a:lstStyle/>
          <a:p>
            <a:r>
              <a:rPr lang="en-US" dirty="0"/>
              <a:t>Selection</a:t>
            </a:r>
            <a:r>
              <a:rPr dirty="0"/>
              <a:t> sort trace</a:t>
            </a:r>
          </a:p>
        </p:txBody>
      </p:sp>
      <p:sp>
        <p:nvSpPr>
          <p:cNvPr id="44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40</a:t>
            </a:fld>
            <a:endParaRPr/>
          </a:p>
        </p:txBody>
      </p:sp>
      <p:sp>
        <p:nvSpPr>
          <p:cNvPr id="20" name="TextBox 19">
            <a:extLst>
              <a:ext uri="{FF2B5EF4-FFF2-40B4-BE49-F238E27FC236}">
                <a16:creationId xmlns:a16="http://schemas.microsoft.com/office/drawing/2014/main" id="{418F53CE-A3B9-46F0-9A92-4E2A107AD7CE}"/>
              </a:ext>
            </a:extLst>
          </p:cNvPr>
          <p:cNvSpPr txBox="1"/>
          <p:nvPr/>
        </p:nvSpPr>
        <p:spPr>
          <a:xfrm>
            <a:off x="21882874" y="334008"/>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12.2a</a:t>
            </a:r>
          </a:p>
        </p:txBody>
      </p:sp>
      <p:sp>
        <p:nvSpPr>
          <p:cNvPr id="6" name="Rectangle 5">
            <a:extLst>
              <a:ext uri="{FF2B5EF4-FFF2-40B4-BE49-F238E27FC236}">
                <a16:creationId xmlns:a16="http://schemas.microsoft.com/office/drawing/2014/main" id="{87F4F956-F7B0-D244-B60E-A08477D5BE34}"/>
              </a:ext>
            </a:extLst>
          </p:cNvPr>
          <p:cNvSpPr/>
          <p:nvPr/>
        </p:nvSpPr>
        <p:spPr>
          <a:xfrm>
            <a:off x="14045184" y="4509053"/>
            <a:ext cx="10048645" cy="7478970"/>
          </a:xfrm>
          <a:prstGeom prst="rect">
            <a:avLst/>
          </a:prstGeom>
        </p:spPr>
        <p:txBody>
          <a:bodyPr wrap="square">
            <a:spAutoFit/>
          </a:bodyPr>
          <a:lstStyle/>
          <a:p>
            <a:r>
              <a:rPr lang="en-US" sz="3200" b="1" dirty="0">
                <a:latin typeface="Courier New" panose="02070309020205020404" pitchFamily="49" charset="0"/>
                <a:cs typeface="Courier New" panose="02070309020205020404" pitchFamily="49" charset="0"/>
              </a:rPr>
              <a:t>	public static void selection(int[] a){</a:t>
            </a:r>
          </a:p>
          <a:p>
            <a:r>
              <a:rPr lang="en-US" sz="3200" b="1" dirty="0">
                <a:latin typeface="Courier New" panose="02070309020205020404" pitchFamily="49" charset="0"/>
                <a:cs typeface="Courier New" panose="02070309020205020404" pitchFamily="49" charset="0"/>
              </a:rPr>
              <a:t>		int n = </a:t>
            </a:r>
            <a:r>
              <a:rPr lang="en-US" sz="3200" b="1" dirty="0" err="1">
                <a:latin typeface="Courier New" panose="02070309020205020404" pitchFamily="49" charset="0"/>
                <a:cs typeface="Courier New" panose="02070309020205020404" pitchFamily="49" charset="0"/>
              </a:rPr>
              <a:t>a.length</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for (int </a:t>
            </a:r>
            <a:r>
              <a:rPr lang="en-US" sz="3200" b="1" dirty="0" err="1">
                <a:solidFill>
                  <a:srgbClr val="C00000"/>
                </a:solidFill>
                <a:latin typeface="Courier New" panose="02070309020205020404" pitchFamily="49" charset="0"/>
                <a:cs typeface="Courier New" panose="02070309020205020404" pitchFamily="49" charset="0"/>
              </a:rPr>
              <a:t>i</a:t>
            </a:r>
            <a:r>
              <a:rPr lang="en-US" sz="3200" b="1" dirty="0">
                <a:solidFill>
                  <a:srgbClr val="C00000"/>
                </a:solidFill>
                <a:latin typeface="Courier New" panose="02070309020205020404" pitchFamily="49" charset="0"/>
                <a:cs typeface="Courier New" panose="02070309020205020404" pitchFamily="49" charset="0"/>
              </a:rPr>
              <a:t>= 0; </a:t>
            </a:r>
            <a:r>
              <a:rPr lang="en-US" sz="3200" b="1" dirty="0" err="1">
                <a:solidFill>
                  <a:srgbClr val="C00000"/>
                </a:solidFill>
                <a:latin typeface="Courier New" panose="02070309020205020404" pitchFamily="49" charset="0"/>
                <a:cs typeface="Courier New" panose="02070309020205020404" pitchFamily="49" charset="0"/>
              </a:rPr>
              <a:t>i</a:t>
            </a:r>
            <a:r>
              <a:rPr lang="en-US" sz="3200" b="1" dirty="0">
                <a:solidFill>
                  <a:srgbClr val="C00000"/>
                </a:solidFill>
                <a:latin typeface="Courier New" panose="02070309020205020404" pitchFamily="49" charset="0"/>
                <a:cs typeface="Courier New" panose="02070309020205020404" pitchFamily="49" charset="0"/>
              </a:rPr>
              <a:t> &lt; n</a:t>
            </a:r>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int </a:t>
            </a:r>
            <a:r>
              <a:rPr lang="en-US" sz="3200" b="1" dirty="0" err="1">
                <a:latin typeface="Courier New" panose="02070309020205020404" pitchFamily="49" charset="0"/>
                <a:cs typeface="Courier New" panose="02070309020205020404" pitchFamily="49" charset="0"/>
              </a:rPr>
              <a:t>minPos</a:t>
            </a:r>
            <a:r>
              <a:rPr lang="en-US" sz="3200" b="1" dirty="0">
                <a:latin typeface="Courier New" panose="02070309020205020404" pitchFamily="49" charset="0"/>
                <a:cs typeface="Courier New" panose="02070309020205020404" pitchFamily="49" charset="0"/>
              </a:rPr>
              <a:t> =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for (int j = i+1; j &lt; n; </a:t>
            </a:r>
            <a:r>
              <a:rPr lang="en-US" sz="3200" b="1" dirty="0" err="1">
                <a:latin typeface="Courier New" panose="02070309020205020404" pitchFamily="49" charset="0"/>
                <a:cs typeface="Courier New" panose="02070309020205020404" pitchFamily="49" charset="0"/>
              </a:rPr>
              <a:t>j++</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if (a[j] &lt; a[</a:t>
            </a:r>
            <a:r>
              <a:rPr lang="en-US" sz="3200" b="1" dirty="0" err="1">
                <a:latin typeface="Courier New" panose="02070309020205020404" pitchFamily="49" charset="0"/>
                <a:cs typeface="Courier New" panose="02070309020205020404" pitchFamily="49" charset="0"/>
              </a:rPr>
              <a:t>minPos</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minPos</a:t>
            </a:r>
            <a:r>
              <a:rPr lang="en-US" sz="3200" b="1" dirty="0">
                <a:latin typeface="Courier New" panose="02070309020205020404" pitchFamily="49" charset="0"/>
                <a:cs typeface="Courier New" panose="02070309020205020404" pitchFamily="49" charset="0"/>
              </a:rPr>
              <a:t> = j;</a:t>
            </a:r>
          </a:p>
          <a:p>
            <a:r>
              <a:rPr lang="en-US" sz="3200" b="1" dirty="0">
                <a:latin typeface="Courier New" panose="02070309020205020404" pitchFamily="49" charset="0"/>
                <a:cs typeface="Courier New" panose="02070309020205020404" pitchFamily="49" charset="0"/>
              </a:rPr>
              <a:t>				}</a:t>
            </a:r>
          </a:p>
          <a:p>
            <a:r>
              <a:rPr lang="en-US" sz="3200" b="1" dirty="0">
                <a:latin typeface="Courier New" panose="02070309020205020404" pitchFamily="49" charset="0"/>
                <a:cs typeface="Courier New" panose="02070309020205020404" pitchFamily="49" charset="0"/>
              </a:rPr>
              <a:t>			}</a:t>
            </a:r>
          </a:p>
          <a:p>
            <a:r>
              <a:rPr lang="en-US" sz="3200" b="1" dirty="0">
                <a:latin typeface="Courier New" panose="02070309020205020404" pitchFamily="49" charset="0"/>
                <a:cs typeface="Courier New" panose="02070309020205020404" pitchFamily="49" charset="0"/>
              </a:rPr>
              <a:t>			int temp = a[</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a[</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 = a[</a:t>
            </a:r>
            <a:r>
              <a:rPr lang="en-US" sz="3200" b="1" dirty="0" err="1">
                <a:latin typeface="Courier New" panose="02070309020205020404" pitchFamily="49" charset="0"/>
                <a:cs typeface="Courier New" panose="02070309020205020404" pitchFamily="49" charset="0"/>
              </a:rPr>
              <a:t>minPos</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a[</a:t>
            </a:r>
            <a:r>
              <a:rPr lang="en-US" sz="3200" b="1" dirty="0" err="1">
                <a:latin typeface="Courier New" panose="02070309020205020404" pitchFamily="49" charset="0"/>
                <a:cs typeface="Courier New" panose="02070309020205020404" pitchFamily="49" charset="0"/>
              </a:rPr>
              <a:t>minPos</a:t>
            </a:r>
            <a:r>
              <a:rPr lang="en-US" sz="3200" b="1" dirty="0">
                <a:latin typeface="Courier New" panose="02070309020205020404" pitchFamily="49" charset="0"/>
                <a:cs typeface="Courier New" panose="02070309020205020404" pitchFamily="49" charset="0"/>
              </a:rPr>
              <a:t>] = temp;</a:t>
            </a:r>
          </a:p>
          <a:p>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printArray</a:t>
            </a:r>
            <a:r>
              <a:rPr lang="en-US" sz="3200" b="1" dirty="0">
                <a:latin typeface="Courier New" panose="02070309020205020404" pitchFamily="49" charset="0"/>
                <a:cs typeface="Courier New" panose="02070309020205020404" pitchFamily="49" charset="0"/>
              </a:rPr>
              <a:t>(a);</a:t>
            </a:r>
          </a:p>
          <a:p>
            <a:r>
              <a:rPr lang="en-US" sz="3200" b="1" dirty="0">
                <a:latin typeface="Courier New" panose="02070309020205020404" pitchFamily="49" charset="0"/>
                <a:cs typeface="Courier New" panose="02070309020205020404" pitchFamily="49" charset="0"/>
              </a:rPr>
              <a:t>		}</a:t>
            </a:r>
          </a:p>
          <a:p>
            <a:r>
              <a:rPr lang="en-US" sz="3200" b="1" dirty="0">
                <a:latin typeface="Courier New" panose="02070309020205020404" pitchFamily="49" charset="0"/>
                <a:cs typeface="Courier New" panose="02070309020205020404" pitchFamily="49" charset="0"/>
              </a:rPr>
              <a:t>	}</a:t>
            </a:r>
          </a:p>
        </p:txBody>
      </p:sp>
      <p:graphicFrame>
        <p:nvGraphicFramePr>
          <p:cNvPr id="2" name="Table 1">
            <a:extLst>
              <a:ext uri="{FF2B5EF4-FFF2-40B4-BE49-F238E27FC236}">
                <a16:creationId xmlns:a16="http://schemas.microsoft.com/office/drawing/2014/main" id="{68D0608D-A55E-7D44-AA88-30B1F6960069}"/>
              </a:ext>
            </a:extLst>
          </p:cNvPr>
          <p:cNvGraphicFramePr>
            <a:graphicFrameLocks noGrp="1"/>
          </p:cNvGraphicFramePr>
          <p:nvPr>
            <p:extLst/>
          </p:nvPr>
        </p:nvGraphicFramePr>
        <p:xfrm>
          <a:off x="838200" y="1727976"/>
          <a:ext cx="12852396" cy="10905058"/>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3608975683"/>
                    </a:ext>
                  </a:extLst>
                </a:gridCol>
                <a:gridCol w="2094088">
                  <a:extLst>
                    <a:ext uri="{9D8B030D-6E8A-4147-A177-3AD203B41FA5}">
                      <a16:colId xmlns:a16="http://schemas.microsoft.com/office/drawing/2014/main" val="1078755312"/>
                    </a:ext>
                  </a:extLst>
                </a:gridCol>
                <a:gridCol w="1428044">
                  <a:extLst>
                    <a:ext uri="{9D8B030D-6E8A-4147-A177-3AD203B41FA5}">
                      <a16:colId xmlns:a16="http://schemas.microsoft.com/office/drawing/2014/main" val="231945970"/>
                    </a:ext>
                  </a:extLst>
                </a:gridCol>
                <a:gridCol w="1428044">
                  <a:extLst>
                    <a:ext uri="{9D8B030D-6E8A-4147-A177-3AD203B41FA5}">
                      <a16:colId xmlns:a16="http://schemas.microsoft.com/office/drawing/2014/main" val="1776726094"/>
                    </a:ext>
                  </a:extLst>
                </a:gridCol>
                <a:gridCol w="1428044">
                  <a:extLst>
                    <a:ext uri="{9D8B030D-6E8A-4147-A177-3AD203B41FA5}">
                      <a16:colId xmlns:a16="http://schemas.microsoft.com/office/drawing/2014/main" val="1277307828"/>
                    </a:ext>
                  </a:extLst>
                </a:gridCol>
                <a:gridCol w="1428044">
                  <a:extLst>
                    <a:ext uri="{9D8B030D-6E8A-4147-A177-3AD203B41FA5}">
                      <a16:colId xmlns:a16="http://schemas.microsoft.com/office/drawing/2014/main" val="3480909069"/>
                    </a:ext>
                  </a:extLst>
                </a:gridCol>
                <a:gridCol w="1428044">
                  <a:extLst>
                    <a:ext uri="{9D8B030D-6E8A-4147-A177-3AD203B41FA5}">
                      <a16:colId xmlns:a16="http://schemas.microsoft.com/office/drawing/2014/main" val="4055319035"/>
                    </a:ext>
                  </a:extLst>
                </a:gridCol>
                <a:gridCol w="1428044">
                  <a:extLst>
                    <a:ext uri="{9D8B030D-6E8A-4147-A177-3AD203B41FA5}">
                      <a16:colId xmlns:a16="http://schemas.microsoft.com/office/drawing/2014/main" val="2515172581"/>
                    </a:ext>
                  </a:extLst>
                </a:gridCol>
                <a:gridCol w="1428044">
                  <a:extLst>
                    <a:ext uri="{9D8B030D-6E8A-4147-A177-3AD203B41FA5}">
                      <a16:colId xmlns:a16="http://schemas.microsoft.com/office/drawing/2014/main" val="3607727476"/>
                    </a:ext>
                  </a:extLst>
                </a:gridCol>
              </a:tblGrid>
              <a:tr h="1171478">
                <a:tc>
                  <a:txBody>
                    <a:bodyPr/>
                    <a:lstStyle/>
                    <a:p>
                      <a:r>
                        <a:rPr lang="en-US" sz="2800" dirty="0"/>
                        <a:t>0</a:t>
                      </a:r>
                    </a:p>
                  </a:txBody>
                  <a:tcPr anchor="ctr"/>
                </a:tc>
                <a:tc>
                  <a:txBody>
                    <a:bodyPr/>
                    <a:lstStyle/>
                    <a:p>
                      <a:r>
                        <a:rPr lang="en-US" sz="4000" dirty="0"/>
                        <a:t>14</a:t>
                      </a:r>
                    </a:p>
                  </a:txBody>
                  <a:tcPr anchor="ctr"/>
                </a:tc>
                <a:tc>
                  <a:txBody>
                    <a:bodyPr/>
                    <a:lstStyle/>
                    <a:p>
                      <a:r>
                        <a:rPr lang="en-US" sz="4000" dirty="0"/>
                        <a:t>34</a:t>
                      </a:r>
                    </a:p>
                  </a:txBody>
                  <a:tcPr anchor="ctr"/>
                </a:tc>
                <a:tc>
                  <a:txBody>
                    <a:bodyPr/>
                    <a:lstStyle/>
                    <a:p>
                      <a:pPr marL="0" indent="0">
                        <a:buFont typeface="+mj-lt"/>
                        <a:buNone/>
                      </a:pPr>
                      <a:r>
                        <a:rPr lang="en-US" sz="4000" dirty="0"/>
                        <a:t>16</a:t>
                      </a:r>
                    </a:p>
                  </a:txBody>
                  <a:tcPr anchor="ctr"/>
                </a:tc>
                <a:tc>
                  <a:txBody>
                    <a:bodyPr/>
                    <a:lstStyle/>
                    <a:p>
                      <a:r>
                        <a:rPr lang="en-US" sz="4000" dirty="0">
                          <a:solidFill>
                            <a:srgbClr val="C00000"/>
                          </a:solidFill>
                        </a:rPr>
                        <a:t>13</a:t>
                      </a:r>
                    </a:p>
                  </a:txBody>
                  <a:tcPr anchor="ctr"/>
                </a:tc>
                <a:tc>
                  <a:txBody>
                    <a:bodyPr/>
                    <a:lstStyle/>
                    <a:p>
                      <a:r>
                        <a:rPr lang="en-US" sz="4000" dirty="0"/>
                        <a:t>56</a:t>
                      </a:r>
                    </a:p>
                  </a:txBody>
                  <a:tcPr anchor="ctr"/>
                </a:tc>
                <a:tc>
                  <a:txBody>
                    <a:bodyPr/>
                    <a:lstStyle/>
                    <a:p>
                      <a:r>
                        <a:rPr lang="en-US" sz="4000" dirty="0"/>
                        <a:t>81</a:t>
                      </a:r>
                    </a:p>
                  </a:txBody>
                  <a:tcPr anchor="ctr"/>
                </a:tc>
                <a:tc>
                  <a:txBody>
                    <a:bodyPr/>
                    <a:lstStyle/>
                    <a:p>
                      <a:r>
                        <a:rPr lang="en-US" sz="4000" dirty="0"/>
                        <a:t>22</a:t>
                      </a:r>
                    </a:p>
                  </a:txBody>
                  <a:tcPr anchor="ctr"/>
                </a:tc>
                <a:tc>
                  <a:txBody>
                    <a:bodyPr/>
                    <a:lstStyle/>
                    <a:p>
                      <a:r>
                        <a:rPr lang="en-US" sz="4000" dirty="0"/>
                        <a:t>18</a:t>
                      </a:r>
                    </a:p>
                  </a:txBody>
                  <a:tcPr anchor="ctr"/>
                </a:tc>
                <a:extLst>
                  <a:ext uri="{0D108BD9-81ED-4DB2-BD59-A6C34878D82A}">
                    <a16:rowId xmlns:a16="http://schemas.microsoft.com/office/drawing/2014/main" val="4155765040"/>
                  </a:ext>
                </a:extLst>
              </a:tr>
              <a:tr h="1171478">
                <a:tc>
                  <a:txBody>
                    <a:bodyPr/>
                    <a:lstStyle/>
                    <a:p>
                      <a:r>
                        <a:rPr lang="en-US" sz="2800" dirty="0"/>
                        <a:t>1</a:t>
                      </a:r>
                    </a:p>
                  </a:txBody>
                  <a:tcPr anchor="ctr"/>
                </a:tc>
                <a:tc>
                  <a:txBody>
                    <a:bodyPr/>
                    <a:lstStyle/>
                    <a:p>
                      <a:r>
                        <a:rPr lang="en-US" sz="4000" dirty="0">
                          <a:solidFill>
                            <a:schemeClr val="accent5"/>
                          </a:solidFill>
                        </a:rPr>
                        <a:t>13</a:t>
                      </a:r>
                    </a:p>
                  </a:txBody>
                  <a:tcPr anchor="ctr"/>
                </a:tc>
                <a:tc>
                  <a:txBody>
                    <a:bodyPr/>
                    <a:lstStyle/>
                    <a:p>
                      <a:r>
                        <a:rPr lang="en-US" sz="4000" dirty="0"/>
                        <a:t>34</a:t>
                      </a:r>
                    </a:p>
                  </a:txBody>
                  <a:tcPr anchor="ctr"/>
                </a:tc>
                <a:tc>
                  <a:txBody>
                    <a:bodyPr/>
                    <a:lstStyle/>
                    <a:p>
                      <a:r>
                        <a:rPr lang="en-US" sz="4000" dirty="0"/>
                        <a:t>16</a:t>
                      </a:r>
                    </a:p>
                  </a:txBody>
                  <a:tcPr anchor="ctr"/>
                </a:tc>
                <a:tc>
                  <a:txBody>
                    <a:bodyPr/>
                    <a:lstStyle/>
                    <a:p>
                      <a:r>
                        <a:rPr lang="en-US" sz="4000" dirty="0">
                          <a:solidFill>
                            <a:schemeClr val="tx1"/>
                          </a:solidFill>
                        </a:rPr>
                        <a:t>14</a:t>
                      </a:r>
                    </a:p>
                  </a:txBody>
                  <a:tcPr anchor="ctr"/>
                </a:tc>
                <a:tc>
                  <a:txBody>
                    <a:bodyPr/>
                    <a:lstStyle/>
                    <a:p>
                      <a:r>
                        <a:rPr lang="en-US" sz="4000" dirty="0"/>
                        <a:t>56</a:t>
                      </a:r>
                    </a:p>
                  </a:txBody>
                  <a:tcPr anchor="ctr"/>
                </a:tc>
                <a:tc>
                  <a:txBody>
                    <a:bodyPr/>
                    <a:lstStyle/>
                    <a:p>
                      <a:r>
                        <a:rPr lang="en-US" sz="4000" dirty="0"/>
                        <a:t>81</a:t>
                      </a:r>
                    </a:p>
                  </a:txBody>
                  <a:tcPr anchor="ctr"/>
                </a:tc>
                <a:tc>
                  <a:txBody>
                    <a:bodyPr/>
                    <a:lstStyle/>
                    <a:p>
                      <a:r>
                        <a:rPr lang="en-US" sz="4000" dirty="0"/>
                        <a:t>22</a:t>
                      </a:r>
                    </a:p>
                  </a:txBody>
                  <a:tcPr anchor="ctr"/>
                </a:tc>
                <a:tc>
                  <a:txBody>
                    <a:bodyPr/>
                    <a:lstStyle/>
                    <a:p>
                      <a:r>
                        <a:rPr lang="en-US" sz="4000" dirty="0"/>
                        <a:t>18</a:t>
                      </a:r>
                    </a:p>
                  </a:txBody>
                  <a:tcPr anchor="ctr"/>
                </a:tc>
                <a:extLst>
                  <a:ext uri="{0D108BD9-81ED-4DB2-BD59-A6C34878D82A}">
                    <a16:rowId xmlns:a16="http://schemas.microsoft.com/office/drawing/2014/main" val="2229065355"/>
                  </a:ext>
                </a:extLst>
              </a:tr>
              <a:tr h="1171478">
                <a:tc>
                  <a:txBody>
                    <a:bodyPr/>
                    <a:lstStyle/>
                    <a:p>
                      <a:r>
                        <a:rPr lang="en-US" sz="2800" dirty="0"/>
                        <a:t>2</a:t>
                      </a:r>
                    </a:p>
                  </a:txBody>
                  <a:tcPr anchor="ctr"/>
                </a:tc>
                <a:tc>
                  <a:txBody>
                    <a:bodyPr/>
                    <a:lstStyle/>
                    <a:p>
                      <a:pPr marL="0" marR="0" lvl="0" indent="0" algn="ctr" defTabSz="647700" eaLnBrk="1" fontAlgn="auto" latinLnBrk="0" hangingPunct="1">
                        <a:lnSpc>
                          <a:spcPts val="2800"/>
                        </a:lnSpc>
                        <a:spcBef>
                          <a:spcPts val="0"/>
                        </a:spcBef>
                        <a:spcAft>
                          <a:spcPts val="0"/>
                        </a:spcAft>
                        <a:buClrTx/>
                        <a:buSzTx/>
                        <a:buFontTx/>
                        <a:buNone/>
                        <a:tabLst>
                          <a:tab pos="1511300" algn="l"/>
                        </a:tabLst>
                        <a:defRPr/>
                      </a:pPr>
                      <a:r>
                        <a:rPr lang="en-US" sz="4000" dirty="0">
                          <a:solidFill>
                            <a:schemeClr val="accent5"/>
                          </a:solidFill>
                        </a:rPr>
                        <a:t>13</a:t>
                      </a:r>
                    </a:p>
                  </a:txBody>
                  <a:tcPr anchor="ctr"/>
                </a:tc>
                <a:tc>
                  <a:txBody>
                    <a:bodyPr/>
                    <a:lstStyle/>
                    <a:p>
                      <a:r>
                        <a:rPr lang="en-US" sz="4000" dirty="0">
                          <a:solidFill>
                            <a:schemeClr val="accent5"/>
                          </a:solidFill>
                        </a:rPr>
                        <a:t>14</a:t>
                      </a:r>
                    </a:p>
                  </a:txBody>
                  <a:tcPr anchor="ctr"/>
                </a:tc>
                <a:tc>
                  <a:txBody>
                    <a:bodyPr/>
                    <a:lstStyle/>
                    <a:p>
                      <a:r>
                        <a:rPr lang="en-US" sz="4000" dirty="0">
                          <a:solidFill>
                            <a:schemeClr val="tx1"/>
                          </a:solidFill>
                        </a:rPr>
                        <a:t>16</a:t>
                      </a:r>
                    </a:p>
                  </a:txBody>
                  <a:tcPr anchor="ctr"/>
                </a:tc>
                <a:tc>
                  <a:txBody>
                    <a:bodyPr/>
                    <a:lstStyle/>
                    <a:p>
                      <a:r>
                        <a:rPr lang="en-US" sz="4000" dirty="0"/>
                        <a:t>34</a:t>
                      </a:r>
                    </a:p>
                  </a:txBody>
                  <a:tcPr anchor="ctr"/>
                </a:tc>
                <a:tc>
                  <a:txBody>
                    <a:bodyPr/>
                    <a:lstStyle/>
                    <a:p>
                      <a:r>
                        <a:rPr lang="en-US" sz="4000" dirty="0"/>
                        <a:t>56</a:t>
                      </a:r>
                    </a:p>
                  </a:txBody>
                  <a:tcPr anchor="ctr"/>
                </a:tc>
                <a:tc>
                  <a:txBody>
                    <a:bodyPr/>
                    <a:lstStyle/>
                    <a:p>
                      <a:r>
                        <a:rPr lang="en-US" sz="4000" dirty="0"/>
                        <a:t>81</a:t>
                      </a:r>
                    </a:p>
                  </a:txBody>
                  <a:tcPr anchor="ctr"/>
                </a:tc>
                <a:tc>
                  <a:txBody>
                    <a:bodyPr/>
                    <a:lstStyle/>
                    <a:p>
                      <a:r>
                        <a:rPr lang="en-US" sz="4000" dirty="0"/>
                        <a:t>22</a:t>
                      </a:r>
                    </a:p>
                  </a:txBody>
                  <a:tcPr anchor="ctr"/>
                </a:tc>
                <a:tc>
                  <a:txBody>
                    <a:bodyPr/>
                    <a:lstStyle/>
                    <a:p>
                      <a:r>
                        <a:rPr lang="en-US" sz="4000" dirty="0">
                          <a:solidFill>
                            <a:schemeClr val="tx1"/>
                          </a:solidFill>
                        </a:rPr>
                        <a:t>18</a:t>
                      </a:r>
                    </a:p>
                  </a:txBody>
                  <a:tcPr anchor="ctr"/>
                </a:tc>
                <a:extLst>
                  <a:ext uri="{0D108BD9-81ED-4DB2-BD59-A6C34878D82A}">
                    <a16:rowId xmlns:a16="http://schemas.microsoft.com/office/drawing/2014/main" val="2390281680"/>
                  </a:ext>
                </a:extLst>
              </a:tr>
              <a:tr h="1171478">
                <a:tc>
                  <a:txBody>
                    <a:bodyPr/>
                    <a:lstStyle/>
                    <a:p>
                      <a:r>
                        <a:rPr lang="en-US" sz="2800" dirty="0"/>
                        <a:t>3</a:t>
                      </a:r>
                    </a:p>
                  </a:txBody>
                  <a:tcPr anchor="ctr"/>
                </a:tc>
                <a:tc>
                  <a:txBody>
                    <a:bodyPr/>
                    <a:lstStyle/>
                    <a:p>
                      <a:pPr marL="0" marR="0" lvl="0" indent="0" algn="ctr" defTabSz="647700" eaLnBrk="1" fontAlgn="auto" latinLnBrk="0" hangingPunct="1">
                        <a:lnSpc>
                          <a:spcPts val="2800"/>
                        </a:lnSpc>
                        <a:spcBef>
                          <a:spcPts val="0"/>
                        </a:spcBef>
                        <a:spcAft>
                          <a:spcPts val="0"/>
                        </a:spcAft>
                        <a:buClrTx/>
                        <a:buSzTx/>
                        <a:buFontTx/>
                        <a:buNone/>
                        <a:tabLst>
                          <a:tab pos="1511300" algn="l"/>
                        </a:tabLst>
                        <a:defRPr/>
                      </a:pPr>
                      <a:r>
                        <a:rPr lang="en-US" sz="4000" dirty="0">
                          <a:solidFill>
                            <a:schemeClr val="accent5"/>
                          </a:solidFill>
                        </a:rPr>
                        <a:t>13</a:t>
                      </a:r>
                    </a:p>
                  </a:txBody>
                  <a:tcPr anchor="ctr"/>
                </a:tc>
                <a:tc>
                  <a:txBody>
                    <a:bodyPr/>
                    <a:lstStyle/>
                    <a:p>
                      <a:pPr marL="0" marR="0" lvl="0" indent="0" algn="ctr" defTabSz="647700" eaLnBrk="1" fontAlgn="auto" latinLnBrk="0" hangingPunct="1">
                        <a:lnSpc>
                          <a:spcPts val="2800"/>
                        </a:lnSpc>
                        <a:spcBef>
                          <a:spcPts val="0"/>
                        </a:spcBef>
                        <a:spcAft>
                          <a:spcPts val="0"/>
                        </a:spcAft>
                        <a:buClrTx/>
                        <a:buSzTx/>
                        <a:buFontTx/>
                        <a:buNone/>
                        <a:tabLst>
                          <a:tab pos="1511300" algn="l"/>
                        </a:tabLst>
                        <a:defRPr/>
                      </a:pPr>
                      <a:r>
                        <a:rPr lang="en-US" sz="4000" dirty="0">
                          <a:solidFill>
                            <a:schemeClr val="accent5"/>
                          </a:solidFill>
                        </a:rPr>
                        <a:t>14</a:t>
                      </a:r>
                    </a:p>
                  </a:txBody>
                  <a:tcPr anchor="ctr"/>
                </a:tc>
                <a:tc>
                  <a:txBody>
                    <a:bodyPr/>
                    <a:lstStyle/>
                    <a:p>
                      <a:r>
                        <a:rPr lang="en-US" sz="4000" dirty="0">
                          <a:solidFill>
                            <a:schemeClr val="accent5"/>
                          </a:solidFill>
                        </a:rPr>
                        <a:t>16 </a:t>
                      </a:r>
                    </a:p>
                  </a:txBody>
                  <a:tcPr anchor="ctr"/>
                </a:tc>
                <a:tc>
                  <a:txBody>
                    <a:bodyPr/>
                    <a:lstStyle/>
                    <a:p>
                      <a:r>
                        <a:rPr lang="en-US" sz="4000" dirty="0"/>
                        <a:t>34</a:t>
                      </a:r>
                    </a:p>
                  </a:txBody>
                  <a:tcPr anchor="ctr"/>
                </a:tc>
                <a:tc>
                  <a:txBody>
                    <a:bodyPr/>
                    <a:lstStyle/>
                    <a:p>
                      <a:r>
                        <a:rPr lang="en-US" sz="4000" dirty="0"/>
                        <a:t>56</a:t>
                      </a:r>
                    </a:p>
                  </a:txBody>
                  <a:tcPr anchor="ctr"/>
                </a:tc>
                <a:tc>
                  <a:txBody>
                    <a:bodyPr/>
                    <a:lstStyle/>
                    <a:p>
                      <a:r>
                        <a:rPr lang="en-US" sz="4000" dirty="0"/>
                        <a:t>81</a:t>
                      </a:r>
                    </a:p>
                  </a:txBody>
                  <a:tcPr anchor="ctr"/>
                </a:tc>
                <a:tc>
                  <a:txBody>
                    <a:bodyPr/>
                    <a:lstStyle/>
                    <a:p>
                      <a:r>
                        <a:rPr lang="en-US" sz="4000" dirty="0"/>
                        <a:t>22</a:t>
                      </a:r>
                    </a:p>
                  </a:txBody>
                  <a:tcPr anchor="ctr"/>
                </a:tc>
                <a:tc>
                  <a:txBody>
                    <a:bodyPr/>
                    <a:lstStyle/>
                    <a:p>
                      <a:r>
                        <a:rPr lang="en-US" sz="4000" dirty="0">
                          <a:solidFill>
                            <a:schemeClr val="tx1"/>
                          </a:solidFill>
                        </a:rPr>
                        <a:t>18</a:t>
                      </a:r>
                    </a:p>
                  </a:txBody>
                  <a:tcPr anchor="ctr"/>
                </a:tc>
                <a:extLst>
                  <a:ext uri="{0D108BD9-81ED-4DB2-BD59-A6C34878D82A}">
                    <a16:rowId xmlns:a16="http://schemas.microsoft.com/office/drawing/2014/main" val="4145402430"/>
                  </a:ext>
                </a:extLst>
              </a:tr>
              <a:tr h="1171478">
                <a:tc>
                  <a:txBody>
                    <a:bodyPr/>
                    <a:lstStyle/>
                    <a:p>
                      <a:r>
                        <a:rPr lang="en-US" sz="2800" dirty="0"/>
                        <a:t>4</a:t>
                      </a:r>
                    </a:p>
                  </a:txBody>
                  <a:tcPr anchor="ctr"/>
                </a:tc>
                <a:tc>
                  <a:txBody>
                    <a:bodyPr/>
                    <a:lstStyle/>
                    <a:p>
                      <a:pPr marL="0" marR="0" lvl="0" indent="0" algn="ctr" defTabSz="647700" eaLnBrk="1" fontAlgn="auto" latinLnBrk="0" hangingPunct="1">
                        <a:lnSpc>
                          <a:spcPts val="2800"/>
                        </a:lnSpc>
                        <a:spcBef>
                          <a:spcPts val="0"/>
                        </a:spcBef>
                        <a:spcAft>
                          <a:spcPts val="0"/>
                        </a:spcAft>
                        <a:buClrTx/>
                        <a:buSzTx/>
                        <a:buFontTx/>
                        <a:buNone/>
                        <a:tabLst>
                          <a:tab pos="1511300" algn="l"/>
                        </a:tabLst>
                        <a:defRPr/>
                      </a:pPr>
                      <a:r>
                        <a:rPr lang="en-US" sz="4000" dirty="0">
                          <a:solidFill>
                            <a:schemeClr val="accent5"/>
                          </a:solidFill>
                        </a:rPr>
                        <a:t>13</a:t>
                      </a:r>
                    </a:p>
                  </a:txBody>
                  <a:tcPr anchor="ctr"/>
                </a:tc>
                <a:tc>
                  <a:txBody>
                    <a:bodyPr/>
                    <a:lstStyle/>
                    <a:p>
                      <a:pPr marL="0" marR="0" lvl="0" indent="0" algn="ctr" defTabSz="647700" eaLnBrk="1" fontAlgn="auto" latinLnBrk="0" hangingPunct="1">
                        <a:lnSpc>
                          <a:spcPts val="2800"/>
                        </a:lnSpc>
                        <a:spcBef>
                          <a:spcPts val="0"/>
                        </a:spcBef>
                        <a:spcAft>
                          <a:spcPts val="0"/>
                        </a:spcAft>
                        <a:buClrTx/>
                        <a:buSzTx/>
                        <a:buFontTx/>
                        <a:buNone/>
                        <a:tabLst>
                          <a:tab pos="1511300" algn="l"/>
                        </a:tabLst>
                        <a:defRPr/>
                      </a:pPr>
                      <a:r>
                        <a:rPr lang="en-US" sz="4000" dirty="0">
                          <a:solidFill>
                            <a:schemeClr val="accent5"/>
                          </a:solidFill>
                        </a:rPr>
                        <a:t>14</a:t>
                      </a:r>
                    </a:p>
                  </a:txBody>
                  <a:tcPr anchor="ctr"/>
                </a:tc>
                <a:tc>
                  <a:txBody>
                    <a:bodyPr/>
                    <a:lstStyle/>
                    <a:p>
                      <a:pPr marL="0" marR="0" lvl="0" indent="0" algn="ctr" defTabSz="647700" eaLnBrk="1" fontAlgn="auto" latinLnBrk="0" hangingPunct="1">
                        <a:lnSpc>
                          <a:spcPts val="2800"/>
                        </a:lnSpc>
                        <a:spcBef>
                          <a:spcPts val="0"/>
                        </a:spcBef>
                        <a:spcAft>
                          <a:spcPts val="0"/>
                        </a:spcAft>
                        <a:buClrTx/>
                        <a:buSzTx/>
                        <a:buFontTx/>
                        <a:buNone/>
                        <a:tabLst>
                          <a:tab pos="1511300" algn="l"/>
                        </a:tabLst>
                        <a:defRPr/>
                      </a:pPr>
                      <a:r>
                        <a:rPr lang="en-US" sz="4000" dirty="0">
                          <a:solidFill>
                            <a:schemeClr val="accent5"/>
                          </a:solidFill>
                        </a:rPr>
                        <a:t>16</a:t>
                      </a:r>
                    </a:p>
                  </a:txBody>
                  <a:tcPr anchor="ctr"/>
                </a:tc>
                <a:tc>
                  <a:txBody>
                    <a:bodyPr/>
                    <a:lstStyle/>
                    <a:p>
                      <a:r>
                        <a:rPr lang="en-US" sz="4000" dirty="0">
                          <a:solidFill>
                            <a:schemeClr val="accent5"/>
                          </a:solidFill>
                        </a:rPr>
                        <a:t>18</a:t>
                      </a:r>
                    </a:p>
                  </a:txBody>
                  <a:tcPr anchor="ctr"/>
                </a:tc>
                <a:tc>
                  <a:txBody>
                    <a:bodyPr/>
                    <a:lstStyle/>
                    <a:p>
                      <a:r>
                        <a:rPr lang="en-US" sz="4000" dirty="0"/>
                        <a:t>56</a:t>
                      </a:r>
                    </a:p>
                  </a:txBody>
                  <a:tcPr anchor="ctr"/>
                </a:tc>
                <a:tc>
                  <a:txBody>
                    <a:bodyPr/>
                    <a:lstStyle/>
                    <a:p>
                      <a:r>
                        <a:rPr lang="en-US" sz="4000" dirty="0"/>
                        <a:t>81</a:t>
                      </a:r>
                    </a:p>
                  </a:txBody>
                  <a:tcPr anchor="ctr"/>
                </a:tc>
                <a:tc>
                  <a:txBody>
                    <a:bodyPr/>
                    <a:lstStyle/>
                    <a:p>
                      <a:r>
                        <a:rPr lang="en-US" sz="4000" dirty="0"/>
                        <a:t>22</a:t>
                      </a:r>
                    </a:p>
                  </a:txBody>
                  <a:tcPr anchor="ctr"/>
                </a:tc>
                <a:tc>
                  <a:txBody>
                    <a:bodyPr/>
                    <a:lstStyle/>
                    <a:p>
                      <a:r>
                        <a:rPr lang="en-US" sz="4000" dirty="0">
                          <a:solidFill>
                            <a:schemeClr val="tx1"/>
                          </a:solidFill>
                        </a:rPr>
                        <a:t> 34</a:t>
                      </a:r>
                    </a:p>
                  </a:txBody>
                  <a:tcPr anchor="ctr"/>
                </a:tc>
                <a:extLst>
                  <a:ext uri="{0D108BD9-81ED-4DB2-BD59-A6C34878D82A}">
                    <a16:rowId xmlns:a16="http://schemas.microsoft.com/office/drawing/2014/main" val="2000875422"/>
                  </a:ext>
                </a:extLst>
              </a:tr>
              <a:tr h="1533234">
                <a:tc>
                  <a:txBody>
                    <a:bodyPr/>
                    <a:lstStyle/>
                    <a:p>
                      <a:r>
                        <a:rPr lang="en-US" sz="2800" dirty="0"/>
                        <a:t>5</a:t>
                      </a:r>
                    </a:p>
                  </a:txBody>
                  <a:tcPr anchor="ctr"/>
                </a:tc>
                <a:tc>
                  <a:txBody>
                    <a:bodyPr/>
                    <a:lstStyle/>
                    <a:p>
                      <a:pPr marL="0" marR="0" lvl="0" indent="0" algn="ctr" defTabSz="647700" eaLnBrk="1" fontAlgn="auto" latinLnBrk="0" hangingPunct="1">
                        <a:lnSpc>
                          <a:spcPts val="2800"/>
                        </a:lnSpc>
                        <a:spcBef>
                          <a:spcPts val="0"/>
                        </a:spcBef>
                        <a:spcAft>
                          <a:spcPts val="0"/>
                        </a:spcAft>
                        <a:buClrTx/>
                        <a:buSzTx/>
                        <a:buFontTx/>
                        <a:buNone/>
                        <a:tabLst>
                          <a:tab pos="1511300" algn="l"/>
                        </a:tabLst>
                        <a:defRPr/>
                      </a:pPr>
                      <a:r>
                        <a:rPr lang="en-US" sz="4000" dirty="0">
                          <a:solidFill>
                            <a:schemeClr val="accent5"/>
                          </a:solidFill>
                        </a:rPr>
                        <a:t>13</a:t>
                      </a:r>
                    </a:p>
                  </a:txBody>
                  <a:tcPr anchor="ctr"/>
                </a:tc>
                <a:tc>
                  <a:txBody>
                    <a:bodyPr/>
                    <a:lstStyle/>
                    <a:p>
                      <a:pPr marL="0" marR="0" lvl="0" indent="0" algn="ctr" defTabSz="647700" eaLnBrk="1" fontAlgn="auto" latinLnBrk="0" hangingPunct="1">
                        <a:lnSpc>
                          <a:spcPts val="2800"/>
                        </a:lnSpc>
                        <a:spcBef>
                          <a:spcPts val="0"/>
                        </a:spcBef>
                        <a:spcAft>
                          <a:spcPts val="0"/>
                        </a:spcAft>
                        <a:buClrTx/>
                        <a:buSzTx/>
                        <a:buFontTx/>
                        <a:buNone/>
                        <a:tabLst>
                          <a:tab pos="1511300" algn="l"/>
                        </a:tabLst>
                        <a:defRPr/>
                      </a:pPr>
                      <a:r>
                        <a:rPr lang="en-US" sz="4000" dirty="0">
                          <a:solidFill>
                            <a:schemeClr val="accent5"/>
                          </a:solidFill>
                        </a:rPr>
                        <a:t>14</a:t>
                      </a:r>
                    </a:p>
                  </a:txBody>
                  <a:tcPr anchor="ctr"/>
                </a:tc>
                <a:tc>
                  <a:txBody>
                    <a:bodyPr/>
                    <a:lstStyle/>
                    <a:p>
                      <a:pPr marL="0" marR="0" lvl="0" indent="0" algn="ctr" defTabSz="647700" eaLnBrk="1" fontAlgn="auto" latinLnBrk="0" hangingPunct="1">
                        <a:lnSpc>
                          <a:spcPts val="2800"/>
                        </a:lnSpc>
                        <a:spcBef>
                          <a:spcPts val="0"/>
                        </a:spcBef>
                        <a:spcAft>
                          <a:spcPts val="0"/>
                        </a:spcAft>
                        <a:buClrTx/>
                        <a:buSzTx/>
                        <a:buFontTx/>
                        <a:buNone/>
                        <a:tabLst>
                          <a:tab pos="1511300" algn="l"/>
                        </a:tabLst>
                        <a:defRPr/>
                      </a:pPr>
                      <a:r>
                        <a:rPr lang="en-US" sz="4000" dirty="0">
                          <a:solidFill>
                            <a:schemeClr val="accent5"/>
                          </a:solidFill>
                        </a:rPr>
                        <a:t>16</a:t>
                      </a:r>
                    </a:p>
                  </a:txBody>
                  <a:tcPr anchor="ctr"/>
                </a:tc>
                <a:tc>
                  <a:txBody>
                    <a:bodyPr/>
                    <a:lstStyle/>
                    <a:p>
                      <a:r>
                        <a:rPr lang="en-US" sz="4000" dirty="0">
                          <a:solidFill>
                            <a:schemeClr val="accent5"/>
                          </a:solidFill>
                        </a:rPr>
                        <a:t>18 </a:t>
                      </a:r>
                    </a:p>
                  </a:txBody>
                  <a:tcPr anchor="ctr"/>
                </a:tc>
                <a:tc>
                  <a:txBody>
                    <a:bodyPr/>
                    <a:lstStyle/>
                    <a:p>
                      <a:r>
                        <a:rPr lang="en-US" sz="4000" dirty="0">
                          <a:solidFill>
                            <a:schemeClr val="accent5"/>
                          </a:solidFill>
                        </a:rPr>
                        <a:t>22 </a:t>
                      </a:r>
                    </a:p>
                  </a:txBody>
                  <a:tcPr anchor="ctr"/>
                </a:tc>
                <a:tc>
                  <a:txBody>
                    <a:bodyPr/>
                    <a:lstStyle/>
                    <a:p>
                      <a:r>
                        <a:rPr lang="en-US" sz="4000" dirty="0">
                          <a:solidFill>
                            <a:schemeClr val="tx1"/>
                          </a:solidFill>
                        </a:rPr>
                        <a:t> 81</a:t>
                      </a:r>
                    </a:p>
                  </a:txBody>
                  <a:tcPr anchor="ctr"/>
                </a:tc>
                <a:tc>
                  <a:txBody>
                    <a:bodyPr/>
                    <a:lstStyle/>
                    <a:p>
                      <a:r>
                        <a:rPr lang="en-US" sz="4000" dirty="0">
                          <a:solidFill>
                            <a:schemeClr val="tx1"/>
                          </a:solidFill>
                        </a:rPr>
                        <a:t>56 </a:t>
                      </a:r>
                    </a:p>
                  </a:txBody>
                  <a:tcPr anchor="ctr"/>
                </a:tc>
                <a:tc>
                  <a:txBody>
                    <a:bodyPr/>
                    <a:lstStyle/>
                    <a:p>
                      <a:r>
                        <a:rPr lang="en-US" sz="4000" dirty="0"/>
                        <a:t>34 </a:t>
                      </a:r>
                    </a:p>
                  </a:txBody>
                  <a:tcPr anchor="ctr"/>
                </a:tc>
                <a:extLst>
                  <a:ext uri="{0D108BD9-81ED-4DB2-BD59-A6C34878D82A}">
                    <a16:rowId xmlns:a16="http://schemas.microsoft.com/office/drawing/2014/main" val="1536678823"/>
                  </a:ext>
                </a:extLst>
              </a:tr>
              <a:tr h="1171478">
                <a:tc>
                  <a:txBody>
                    <a:bodyPr/>
                    <a:lstStyle/>
                    <a:p>
                      <a:r>
                        <a:rPr lang="en-US" sz="2800" dirty="0"/>
                        <a:t>6</a:t>
                      </a:r>
                    </a:p>
                  </a:txBody>
                  <a:tcPr anchor="ctr"/>
                </a:tc>
                <a:tc>
                  <a:txBody>
                    <a:bodyPr/>
                    <a:lstStyle/>
                    <a:p>
                      <a:pPr marL="0" marR="0" lvl="0" indent="0" algn="ctr" defTabSz="647700" eaLnBrk="1" fontAlgn="auto" latinLnBrk="0" hangingPunct="1">
                        <a:lnSpc>
                          <a:spcPts val="2800"/>
                        </a:lnSpc>
                        <a:spcBef>
                          <a:spcPts val="0"/>
                        </a:spcBef>
                        <a:spcAft>
                          <a:spcPts val="0"/>
                        </a:spcAft>
                        <a:buClrTx/>
                        <a:buSzTx/>
                        <a:buFontTx/>
                        <a:buNone/>
                        <a:tabLst>
                          <a:tab pos="1511300" algn="l"/>
                        </a:tabLst>
                        <a:defRPr/>
                      </a:pPr>
                      <a:r>
                        <a:rPr lang="en-US" sz="4000" dirty="0">
                          <a:solidFill>
                            <a:schemeClr val="accent5"/>
                          </a:solidFill>
                        </a:rPr>
                        <a:t>13</a:t>
                      </a:r>
                    </a:p>
                  </a:txBody>
                  <a:tcPr anchor="ctr"/>
                </a:tc>
                <a:tc>
                  <a:txBody>
                    <a:bodyPr/>
                    <a:lstStyle/>
                    <a:p>
                      <a:pPr marL="0" marR="0" lvl="0" indent="0" algn="ctr" defTabSz="647700" eaLnBrk="1" fontAlgn="auto" latinLnBrk="0" hangingPunct="1">
                        <a:lnSpc>
                          <a:spcPts val="2800"/>
                        </a:lnSpc>
                        <a:spcBef>
                          <a:spcPts val="0"/>
                        </a:spcBef>
                        <a:spcAft>
                          <a:spcPts val="0"/>
                        </a:spcAft>
                        <a:buClrTx/>
                        <a:buSzTx/>
                        <a:buFontTx/>
                        <a:buNone/>
                        <a:tabLst>
                          <a:tab pos="1511300" algn="l"/>
                        </a:tabLst>
                        <a:defRPr/>
                      </a:pPr>
                      <a:r>
                        <a:rPr lang="en-US" sz="4000" dirty="0">
                          <a:solidFill>
                            <a:schemeClr val="accent5"/>
                          </a:solidFill>
                        </a:rPr>
                        <a:t>14</a:t>
                      </a:r>
                    </a:p>
                  </a:txBody>
                  <a:tcPr anchor="ctr"/>
                </a:tc>
                <a:tc>
                  <a:txBody>
                    <a:bodyPr/>
                    <a:lstStyle/>
                    <a:p>
                      <a:pPr marL="0" marR="0" lvl="0" indent="0" algn="ctr" defTabSz="647700" eaLnBrk="1" fontAlgn="auto" latinLnBrk="0" hangingPunct="1">
                        <a:lnSpc>
                          <a:spcPts val="2800"/>
                        </a:lnSpc>
                        <a:spcBef>
                          <a:spcPts val="0"/>
                        </a:spcBef>
                        <a:spcAft>
                          <a:spcPts val="0"/>
                        </a:spcAft>
                        <a:buClrTx/>
                        <a:buSzTx/>
                        <a:buFontTx/>
                        <a:buNone/>
                        <a:tabLst>
                          <a:tab pos="1511300" algn="l"/>
                        </a:tabLst>
                        <a:defRPr/>
                      </a:pPr>
                      <a:r>
                        <a:rPr lang="en-US" sz="4000" dirty="0">
                          <a:solidFill>
                            <a:schemeClr val="accent5"/>
                          </a:solidFill>
                        </a:rPr>
                        <a:t>16 </a:t>
                      </a:r>
                    </a:p>
                  </a:txBody>
                  <a:tcPr anchor="ctr"/>
                </a:tc>
                <a:tc>
                  <a:txBody>
                    <a:bodyPr/>
                    <a:lstStyle/>
                    <a:p>
                      <a:r>
                        <a:rPr lang="en-US" sz="4000" dirty="0">
                          <a:solidFill>
                            <a:schemeClr val="accent5"/>
                          </a:solidFill>
                        </a:rPr>
                        <a:t>18 </a:t>
                      </a:r>
                    </a:p>
                  </a:txBody>
                  <a:tcPr anchor="ctr"/>
                </a:tc>
                <a:tc>
                  <a:txBody>
                    <a:bodyPr/>
                    <a:lstStyle/>
                    <a:p>
                      <a:r>
                        <a:rPr lang="en-US" sz="4000" dirty="0">
                          <a:solidFill>
                            <a:schemeClr val="accent5"/>
                          </a:solidFill>
                        </a:rPr>
                        <a:t>22</a:t>
                      </a:r>
                    </a:p>
                  </a:txBody>
                  <a:tcPr anchor="ctr"/>
                </a:tc>
                <a:tc>
                  <a:txBody>
                    <a:bodyPr/>
                    <a:lstStyle/>
                    <a:p>
                      <a:r>
                        <a:rPr lang="en-US" sz="4000" dirty="0">
                          <a:solidFill>
                            <a:schemeClr val="accent5"/>
                          </a:solidFill>
                        </a:rPr>
                        <a:t>34</a:t>
                      </a:r>
                    </a:p>
                  </a:txBody>
                  <a:tcPr anchor="ctr"/>
                </a:tc>
                <a:tc>
                  <a:txBody>
                    <a:bodyPr/>
                    <a:lstStyle/>
                    <a:p>
                      <a:r>
                        <a:rPr lang="en-US" sz="4000" dirty="0">
                          <a:solidFill>
                            <a:schemeClr val="tx1"/>
                          </a:solidFill>
                        </a:rPr>
                        <a:t>56</a:t>
                      </a:r>
                    </a:p>
                  </a:txBody>
                  <a:tcPr anchor="ctr"/>
                </a:tc>
                <a:tc>
                  <a:txBody>
                    <a:bodyPr/>
                    <a:lstStyle/>
                    <a:p>
                      <a:r>
                        <a:rPr lang="en-US" sz="4000" dirty="0"/>
                        <a:t> 81</a:t>
                      </a:r>
                    </a:p>
                  </a:txBody>
                  <a:tcPr anchor="ctr"/>
                </a:tc>
                <a:extLst>
                  <a:ext uri="{0D108BD9-81ED-4DB2-BD59-A6C34878D82A}">
                    <a16:rowId xmlns:a16="http://schemas.microsoft.com/office/drawing/2014/main" val="451062531"/>
                  </a:ext>
                </a:extLst>
              </a:tr>
              <a:tr h="1171478">
                <a:tc>
                  <a:txBody>
                    <a:bodyPr/>
                    <a:lstStyle/>
                    <a:p>
                      <a:r>
                        <a:rPr lang="en-US" sz="2800" dirty="0"/>
                        <a:t>7</a:t>
                      </a:r>
                    </a:p>
                  </a:txBody>
                  <a:tcPr anchor="ctr"/>
                </a:tc>
                <a:tc>
                  <a:txBody>
                    <a:bodyPr/>
                    <a:lstStyle/>
                    <a:p>
                      <a:pPr marL="0" marR="0" lvl="0" indent="0" algn="ctr" defTabSz="647700" eaLnBrk="1" fontAlgn="auto" latinLnBrk="0" hangingPunct="1">
                        <a:lnSpc>
                          <a:spcPts val="2800"/>
                        </a:lnSpc>
                        <a:spcBef>
                          <a:spcPts val="0"/>
                        </a:spcBef>
                        <a:spcAft>
                          <a:spcPts val="0"/>
                        </a:spcAft>
                        <a:buClrTx/>
                        <a:buSzTx/>
                        <a:buFontTx/>
                        <a:buNone/>
                        <a:tabLst>
                          <a:tab pos="1511300" algn="l"/>
                        </a:tabLst>
                        <a:defRPr/>
                      </a:pPr>
                      <a:r>
                        <a:rPr lang="en-US" sz="4000" dirty="0">
                          <a:solidFill>
                            <a:schemeClr val="accent5"/>
                          </a:solidFill>
                        </a:rPr>
                        <a:t>13</a:t>
                      </a:r>
                    </a:p>
                  </a:txBody>
                  <a:tcPr anchor="ctr"/>
                </a:tc>
                <a:tc>
                  <a:txBody>
                    <a:bodyPr/>
                    <a:lstStyle/>
                    <a:p>
                      <a:pPr marL="0" marR="0" lvl="0" indent="0" algn="ctr" defTabSz="647700" eaLnBrk="1" fontAlgn="auto" latinLnBrk="0" hangingPunct="1">
                        <a:lnSpc>
                          <a:spcPts val="2800"/>
                        </a:lnSpc>
                        <a:spcBef>
                          <a:spcPts val="0"/>
                        </a:spcBef>
                        <a:spcAft>
                          <a:spcPts val="0"/>
                        </a:spcAft>
                        <a:buClrTx/>
                        <a:buSzTx/>
                        <a:buFontTx/>
                        <a:buNone/>
                        <a:tabLst>
                          <a:tab pos="1511300" algn="l"/>
                        </a:tabLst>
                        <a:defRPr/>
                      </a:pPr>
                      <a:r>
                        <a:rPr lang="en-US" sz="4000" dirty="0">
                          <a:solidFill>
                            <a:schemeClr val="accent5"/>
                          </a:solidFill>
                        </a:rPr>
                        <a:t>14</a:t>
                      </a:r>
                    </a:p>
                  </a:txBody>
                  <a:tcPr anchor="ctr"/>
                </a:tc>
                <a:tc>
                  <a:txBody>
                    <a:bodyPr/>
                    <a:lstStyle/>
                    <a:p>
                      <a:pPr marL="0" marR="0" lvl="0" indent="0" algn="ctr" defTabSz="647700" eaLnBrk="1" fontAlgn="auto" latinLnBrk="0" hangingPunct="1">
                        <a:lnSpc>
                          <a:spcPts val="2800"/>
                        </a:lnSpc>
                        <a:spcBef>
                          <a:spcPts val="0"/>
                        </a:spcBef>
                        <a:spcAft>
                          <a:spcPts val="0"/>
                        </a:spcAft>
                        <a:buClrTx/>
                        <a:buSzTx/>
                        <a:buFontTx/>
                        <a:buNone/>
                        <a:tabLst>
                          <a:tab pos="1511300" algn="l"/>
                        </a:tabLst>
                        <a:defRPr/>
                      </a:pPr>
                      <a:r>
                        <a:rPr lang="en-US" sz="4000" dirty="0">
                          <a:solidFill>
                            <a:schemeClr val="accent5"/>
                          </a:solidFill>
                        </a:rPr>
                        <a:t>16 </a:t>
                      </a:r>
                    </a:p>
                  </a:txBody>
                  <a:tcPr anchor="ctr"/>
                </a:tc>
                <a:tc>
                  <a:txBody>
                    <a:bodyPr/>
                    <a:lstStyle/>
                    <a:p>
                      <a:r>
                        <a:rPr lang="en-US" sz="4000" dirty="0">
                          <a:solidFill>
                            <a:schemeClr val="accent5"/>
                          </a:solidFill>
                        </a:rPr>
                        <a:t>18 </a:t>
                      </a:r>
                    </a:p>
                  </a:txBody>
                  <a:tcPr anchor="ctr"/>
                </a:tc>
                <a:tc>
                  <a:txBody>
                    <a:bodyPr/>
                    <a:lstStyle/>
                    <a:p>
                      <a:r>
                        <a:rPr lang="en-US" sz="4000" dirty="0">
                          <a:solidFill>
                            <a:schemeClr val="accent5"/>
                          </a:solidFill>
                        </a:rPr>
                        <a:t>22 </a:t>
                      </a:r>
                    </a:p>
                  </a:txBody>
                  <a:tcPr anchor="ctr"/>
                </a:tc>
                <a:tc>
                  <a:txBody>
                    <a:bodyPr/>
                    <a:lstStyle/>
                    <a:p>
                      <a:r>
                        <a:rPr lang="en-US" sz="4000" dirty="0">
                          <a:solidFill>
                            <a:schemeClr val="accent5"/>
                          </a:solidFill>
                        </a:rPr>
                        <a:t>34 </a:t>
                      </a:r>
                    </a:p>
                  </a:txBody>
                  <a:tcPr anchor="ctr"/>
                </a:tc>
                <a:tc>
                  <a:txBody>
                    <a:bodyPr/>
                    <a:lstStyle/>
                    <a:p>
                      <a:r>
                        <a:rPr lang="en-US" sz="4000" dirty="0">
                          <a:solidFill>
                            <a:schemeClr val="accent5"/>
                          </a:solidFill>
                        </a:rPr>
                        <a:t>56 </a:t>
                      </a:r>
                    </a:p>
                  </a:txBody>
                  <a:tcPr anchor="ctr"/>
                </a:tc>
                <a:tc>
                  <a:txBody>
                    <a:bodyPr/>
                    <a:lstStyle/>
                    <a:p>
                      <a:r>
                        <a:rPr lang="en-US" sz="4000" dirty="0">
                          <a:solidFill>
                            <a:schemeClr val="tx1"/>
                          </a:solidFill>
                        </a:rPr>
                        <a:t>81</a:t>
                      </a:r>
                    </a:p>
                  </a:txBody>
                  <a:tcPr anchor="ctr"/>
                </a:tc>
                <a:extLst>
                  <a:ext uri="{0D108BD9-81ED-4DB2-BD59-A6C34878D82A}">
                    <a16:rowId xmlns:a16="http://schemas.microsoft.com/office/drawing/2014/main" val="529942977"/>
                  </a:ext>
                </a:extLst>
              </a:tr>
              <a:tr h="1171478">
                <a:tc>
                  <a:txBody>
                    <a:bodyPr/>
                    <a:lstStyle/>
                    <a:p>
                      <a:r>
                        <a:rPr lang="en-US" sz="2800" dirty="0"/>
                        <a:t>8</a:t>
                      </a:r>
                    </a:p>
                  </a:txBody>
                  <a:tcPr anchor="ctr"/>
                </a:tc>
                <a:tc>
                  <a:txBody>
                    <a:bodyPr/>
                    <a:lstStyle/>
                    <a:p>
                      <a:pPr marL="0" marR="0" lvl="0" indent="0" algn="ctr" defTabSz="647700" eaLnBrk="1" fontAlgn="auto" latinLnBrk="0" hangingPunct="1">
                        <a:lnSpc>
                          <a:spcPts val="2800"/>
                        </a:lnSpc>
                        <a:spcBef>
                          <a:spcPts val="0"/>
                        </a:spcBef>
                        <a:spcAft>
                          <a:spcPts val="0"/>
                        </a:spcAft>
                        <a:buClrTx/>
                        <a:buSzTx/>
                        <a:buFontTx/>
                        <a:buNone/>
                        <a:tabLst>
                          <a:tab pos="1511300" algn="l"/>
                        </a:tabLst>
                        <a:defRPr/>
                      </a:pPr>
                      <a:r>
                        <a:rPr lang="en-US" sz="4000" dirty="0">
                          <a:solidFill>
                            <a:schemeClr val="accent5"/>
                          </a:solidFill>
                        </a:rPr>
                        <a:t>13</a:t>
                      </a:r>
                    </a:p>
                  </a:txBody>
                  <a:tcPr anchor="ctr"/>
                </a:tc>
                <a:tc>
                  <a:txBody>
                    <a:bodyPr/>
                    <a:lstStyle/>
                    <a:p>
                      <a:pPr marL="0" marR="0" lvl="0" indent="0" algn="ctr" defTabSz="647700" eaLnBrk="1" fontAlgn="auto" latinLnBrk="0" hangingPunct="1">
                        <a:lnSpc>
                          <a:spcPts val="2800"/>
                        </a:lnSpc>
                        <a:spcBef>
                          <a:spcPts val="0"/>
                        </a:spcBef>
                        <a:spcAft>
                          <a:spcPts val="0"/>
                        </a:spcAft>
                        <a:buClrTx/>
                        <a:buSzTx/>
                        <a:buFontTx/>
                        <a:buNone/>
                        <a:tabLst>
                          <a:tab pos="1511300" algn="l"/>
                        </a:tabLst>
                        <a:defRPr/>
                      </a:pPr>
                      <a:r>
                        <a:rPr lang="en-US" sz="4000" dirty="0">
                          <a:solidFill>
                            <a:schemeClr val="accent5"/>
                          </a:solidFill>
                        </a:rPr>
                        <a:t>14</a:t>
                      </a:r>
                    </a:p>
                  </a:txBody>
                  <a:tcPr anchor="ctr"/>
                </a:tc>
                <a:tc>
                  <a:txBody>
                    <a:bodyPr/>
                    <a:lstStyle/>
                    <a:p>
                      <a:pPr marL="0" marR="0" lvl="0" indent="0" algn="ctr" defTabSz="647700" eaLnBrk="1" fontAlgn="auto" latinLnBrk="0" hangingPunct="1">
                        <a:lnSpc>
                          <a:spcPts val="2800"/>
                        </a:lnSpc>
                        <a:spcBef>
                          <a:spcPts val="0"/>
                        </a:spcBef>
                        <a:spcAft>
                          <a:spcPts val="0"/>
                        </a:spcAft>
                        <a:buClrTx/>
                        <a:buSzTx/>
                        <a:buFontTx/>
                        <a:buNone/>
                        <a:tabLst>
                          <a:tab pos="1511300" algn="l"/>
                        </a:tabLst>
                        <a:defRPr/>
                      </a:pPr>
                      <a:r>
                        <a:rPr lang="en-US" sz="4000" dirty="0">
                          <a:solidFill>
                            <a:schemeClr val="accent5"/>
                          </a:solidFill>
                        </a:rPr>
                        <a:t>16</a:t>
                      </a:r>
                    </a:p>
                  </a:txBody>
                  <a:tcPr anchor="ctr"/>
                </a:tc>
                <a:tc>
                  <a:txBody>
                    <a:bodyPr/>
                    <a:lstStyle/>
                    <a:p>
                      <a:r>
                        <a:rPr lang="en-US" sz="4000" dirty="0">
                          <a:solidFill>
                            <a:schemeClr val="accent5"/>
                          </a:solidFill>
                        </a:rPr>
                        <a:t>18</a:t>
                      </a:r>
                    </a:p>
                  </a:txBody>
                  <a:tcPr anchor="ctr"/>
                </a:tc>
                <a:tc>
                  <a:txBody>
                    <a:bodyPr/>
                    <a:lstStyle/>
                    <a:p>
                      <a:r>
                        <a:rPr lang="en-US" sz="4000" dirty="0">
                          <a:solidFill>
                            <a:schemeClr val="accent5"/>
                          </a:solidFill>
                        </a:rPr>
                        <a:t>22</a:t>
                      </a:r>
                    </a:p>
                  </a:txBody>
                  <a:tcPr anchor="ctr"/>
                </a:tc>
                <a:tc>
                  <a:txBody>
                    <a:bodyPr/>
                    <a:lstStyle/>
                    <a:p>
                      <a:r>
                        <a:rPr lang="en-US" sz="4000" dirty="0">
                          <a:solidFill>
                            <a:schemeClr val="accent5"/>
                          </a:solidFill>
                        </a:rPr>
                        <a:t>34</a:t>
                      </a:r>
                    </a:p>
                  </a:txBody>
                  <a:tcPr anchor="ctr"/>
                </a:tc>
                <a:tc>
                  <a:txBody>
                    <a:bodyPr/>
                    <a:lstStyle/>
                    <a:p>
                      <a:r>
                        <a:rPr lang="en-US" sz="4000" dirty="0">
                          <a:solidFill>
                            <a:schemeClr val="accent5"/>
                          </a:solidFill>
                        </a:rPr>
                        <a:t>56</a:t>
                      </a:r>
                    </a:p>
                  </a:txBody>
                  <a:tcPr anchor="ctr"/>
                </a:tc>
                <a:tc>
                  <a:txBody>
                    <a:bodyPr/>
                    <a:lstStyle/>
                    <a:p>
                      <a:r>
                        <a:rPr lang="en-US" sz="4000" dirty="0">
                          <a:solidFill>
                            <a:schemeClr val="accent5"/>
                          </a:solidFill>
                        </a:rPr>
                        <a:t>81</a:t>
                      </a:r>
                    </a:p>
                  </a:txBody>
                  <a:tcPr anchor="ctr"/>
                </a:tc>
                <a:extLst>
                  <a:ext uri="{0D108BD9-81ED-4DB2-BD59-A6C34878D82A}">
                    <a16:rowId xmlns:a16="http://schemas.microsoft.com/office/drawing/2014/main" val="4053329750"/>
                  </a:ext>
                </a:extLst>
              </a:tr>
            </a:tbl>
          </a:graphicData>
        </a:graphic>
      </p:graphicFrame>
    </p:spTree>
    <p:extLst>
      <p:ext uri="{BB962C8B-B14F-4D97-AF65-F5344CB8AC3E}">
        <p14:creationId xmlns:p14="http://schemas.microsoft.com/office/powerpoint/2010/main" val="279629750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Insertion sort trace"/>
          <p:cNvSpPr txBox="1">
            <a:spLocks noGrp="1"/>
          </p:cNvSpPr>
          <p:nvPr>
            <p:ph type="title"/>
          </p:nvPr>
        </p:nvSpPr>
        <p:spPr>
          <a:xfrm>
            <a:off x="1194574" y="412944"/>
            <a:ext cx="20688300" cy="901700"/>
          </a:xfrm>
          <a:prstGeom prst="rect">
            <a:avLst/>
          </a:prstGeom>
        </p:spPr>
        <p:txBody>
          <a:bodyPr/>
          <a:lstStyle/>
          <a:p>
            <a:r>
              <a:rPr lang="en-US" dirty="0"/>
              <a:t>Selection</a:t>
            </a:r>
            <a:r>
              <a:rPr dirty="0"/>
              <a:t> sort trace</a:t>
            </a:r>
            <a:r>
              <a:rPr lang="en-US" dirty="0"/>
              <a:t>—already ordered.</a:t>
            </a:r>
            <a:endParaRPr dirty="0"/>
          </a:p>
        </p:txBody>
      </p:sp>
      <p:sp>
        <p:nvSpPr>
          <p:cNvPr id="44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41</a:t>
            </a:fld>
            <a:endParaRPr/>
          </a:p>
        </p:txBody>
      </p:sp>
      <p:sp>
        <p:nvSpPr>
          <p:cNvPr id="20" name="TextBox 19">
            <a:extLst>
              <a:ext uri="{FF2B5EF4-FFF2-40B4-BE49-F238E27FC236}">
                <a16:creationId xmlns:a16="http://schemas.microsoft.com/office/drawing/2014/main" id="{418F53CE-A3B9-46F0-9A92-4E2A107AD7CE}"/>
              </a:ext>
            </a:extLst>
          </p:cNvPr>
          <p:cNvSpPr txBox="1"/>
          <p:nvPr/>
        </p:nvSpPr>
        <p:spPr>
          <a:xfrm>
            <a:off x="21882874" y="334008"/>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12.2a</a:t>
            </a:r>
          </a:p>
        </p:txBody>
      </p:sp>
      <p:sp>
        <p:nvSpPr>
          <p:cNvPr id="6" name="Rectangle 5">
            <a:extLst>
              <a:ext uri="{FF2B5EF4-FFF2-40B4-BE49-F238E27FC236}">
                <a16:creationId xmlns:a16="http://schemas.microsoft.com/office/drawing/2014/main" id="{87F4F956-F7B0-D244-B60E-A08477D5BE34}"/>
              </a:ext>
            </a:extLst>
          </p:cNvPr>
          <p:cNvSpPr/>
          <p:nvPr/>
        </p:nvSpPr>
        <p:spPr>
          <a:xfrm>
            <a:off x="14045184" y="4509053"/>
            <a:ext cx="10048645" cy="7478970"/>
          </a:xfrm>
          <a:prstGeom prst="rect">
            <a:avLst/>
          </a:prstGeom>
        </p:spPr>
        <p:txBody>
          <a:bodyPr wrap="square">
            <a:spAutoFit/>
          </a:bodyPr>
          <a:lstStyle/>
          <a:p>
            <a:r>
              <a:rPr lang="en-US" sz="3200" b="1" dirty="0">
                <a:latin typeface="Courier New" panose="02070309020205020404" pitchFamily="49" charset="0"/>
                <a:cs typeface="Courier New" panose="02070309020205020404" pitchFamily="49" charset="0"/>
              </a:rPr>
              <a:t>	public static void selection(int[] a){</a:t>
            </a:r>
          </a:p>
          <a:p>
            <a:r>
              <a:rPr lang="en-US" sz="3200" b="1" dirty="0">
                <a:latin typeface="Courier New" panose="02070309020205020404" pitchFamily="49" charset="0"/>
                <a:cs typeface="Courier New" panose="02070309020205020404" pitchFamily="49" charset="0"/>
              </a:rPr>
              <a:t>		int n = </a:t>
            </a:r>
            <a:r>
              <a:rPr lang="en-US" sz="3200" b="1" dirty="0" err="1">
                <a:latin typeface="Courier New" panose="02070309020205020404" pitchFamily="49" charset="0"/>
                <a:cs typeface="Courier New" panose="02070309020205020404" pitchFamily="49" charset="0"/>
              </a:rPr>
              <a:t>a.length</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for (int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 0;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 &lt; n;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int </a:t>
            </a:r>
            <a:r>
              <a:rPr lang="en-US" sz="3200" b="1" dirty="0" err="1">
                <a:latin typeface="Courier New" panose="02070309020205020404" pitchFamily="49" charset="0"/>
                <a:cs typeface="Courier New" panose="02070309020205020404" pitchFamily="49" charset="0"/>
              </a:rPr>
              <a:t>minPos</a:t>
            </a:r>
            <a:r>
              <a:rPr lang="en-US" sz="3200" b="1" dirty="0">
                <a:latin typeface="Courier New" panose="02070309020205020404" pitchFamily="49" charset="0"/>
                <a:cs typeface="Courier New" panose="02070309020205020404" pitchFamily="49" charset="0"/>
              </a:rPr>
              <a:t> =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for (int j = i+1; j &lt; n; </a:t>
            </a:r>
            <a:r>
              <a:rPr lang="en-US" sz="3200" b="1" dirty="0" err="1">
                <a:latin typeface="Courier New" panose="02070309020205020404" pitchFamily="49" charset="0"/>
                <a:cs typeface="Courier New" panose="02070309020205020404" pitchFamily="49" charset="0"/>
              </a:rPr>
              <a:t>j++</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if (a[j] &lt; a[</a:t>
            </a:r>
            <a:r>
              <a:rPr lang="en-US" sz="3200" b="1" dirty="0" err="1">
                <a:latin typeface="Courier New" panose="02070309020205020404" pitchFamily="49" charset="0"/>
                <a:cs typeface="Courier New" panose="02070309020205020404" pitchFamily="49" charset="0"/>
              </a:rPr>
              <a:t>minPos</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minPos</a:t>
            </a:r>
            <a:r>
              <a:rPr lang="en-US" sz="3200" b="1" dirty="0">
                <a:latin typeface="Courier New" panose="02070309020205020404" pitchFamily="49" charset="0"/>
                <a:cs typeface="Courier New" panose="02070309020205020404" pitchFamily="49" charset="0"/>
              </a:rPr>
              <a:t> = j;</a:t>
            </a:r>
          </a:p>
          <a:p>
            <a:r>
              <a:rPr lang="en-US" sz="3200" b="1" dirty="0">
                <a:latin typeface="Courier New" panose="02070309020205020404" pitchFamily="49" charset="0"/>
                <a:cs typeface="Courier New" panose="02070309020205020404" pitchFamily="49" charset="0"/>
              </a:rPr>
              <a:t>				}</a:t>
            </a:r>
          </a:p>
          <a:p>
            <a:r>
              <a:rPr lang="en-US" sz="3200" b="1" dirty="0">
                <a:latin typeface="Courier New" panose="02070309020205020404" pitchFamily="49" charset="0"/>
                <a:cs typeface="Courier New" panose="02070309020205020404" pitchFamily="49" charset="0"/>
              </a:rPr>
              <a:t>			}</a:t>
            </a:r>
          </a:p>
          <a:p>
            <a:r>
              <a:rPr lang="en-US" sz="3200" b="1" dirty="0">
                <a:latin typeface="Courier New" panose="02070309020205020404" pitchFamily="49" charset="0"/>
                <a:cs typeface="Courier New" panose="02070309020205020404" pitchFamily="49" charset="0"/>
              </a:rPr>
              <a:t>			int temp = a[</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a[</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 = a[</a:t>
            </a:r>
            <a:r>
              <a:rPr lang="en-US" sz="3200" b="1" dirty="0" err="1">
                <a:latin typeface="Courier New" panose="02070309020205020404" pitchFamily="49" charset="0"/>
                <a:cs typeface="Courier New" panose="02070309020205020404" pitchFamily="49" charset="0"/>
              </a:rPr>
              <a:t>minPos</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a[</a:t>
            </a:r>
            <a:r>
              <a:rPr lang="en-US" sz="3200" b="1" dirty="0" err="1">
                <a:latin typeface="Courier New" panose="02070309020205020404" pitchFamily="49" charset="0"/>
                <a:cs typeface="Courier New" panose="02070309020205020404" pitchFamily="49" charset="0"/>
              </a:rPr>
              <a:t>minPos</a:t>
            </a:r>
            <a:r>
              <a:rPr lang="en-US" sz="3200" b="1" dirty="0">
                <a:latin typeface="Courier New" panose="02070309020205020404" pitchFamily="49" charset="0"/>
                <a:cs typeface="Courier New" panose="02070309020205020404" pitchFamily="49" charset="0"/>
              </a:rPr>
              <a:t>] = temp;</a:t>
            </a:r>
          </a:p>
          <a:p>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printArray</a:t>
            </a:r>
            <a:r>
              <a:rPr lang="en-US" sz="3200" b="1" dirty="0">
                <a:latin typeface="Courier New" panose="02070309020205020404" pitchFamily="49" charset="0"/>
                <a:cs typeface="Courier New" panose="02070309020205020404" pitchFamily="49" charset="0"/>
              </a:rPr>
              <a:t>(a);</a:t>
            </a:r>
          </a:p>
          <a:p>
            <a:r>
              <a:rPr lang="en-US" sz="3200" b="1" dirty="0">
                <a:latin typeface="Courier New" panose="02070309020205020404" pitchFamily="49" charset="0"/>
                <a:cs typeface="Courier New" panose="02070309020205020404" pitchFamily="49" charset="0"/>
              </a:rPr>
              <a:t>		}</a:t>
            </a:r>
          </a:p>
          <a:p>
            <a:r>
              <a:rPr lang="en-US" sz="3200" b="1" dirty="0">
                <a:latin typeface="Courier New" panose="02070309020205020404" pitchFamily="49" charset="0"/>
                <a:cs typeface="Courier New" panose="02070309020205020404" pitchFamily="49" charset="0"/>
              </a:rPr>
              <a:t>	}</a:t>
            </a:r>
          </a:p>
        </p:txBody>
      </p:sp>
      <p:graphicFrame>
        <p:nvGraphicFramePr>
          <p:cNvPr id="2" name="Table 1">
            <a:extLst>
              <a:ext uri="{FF2B5EF4-FFF2-40B4-BE49-F238E27FC236}">
                <a16:creationId xmlns:a16="http://schemas.microsoft.com/office/drawing/2014/main" id="{68D0608D-A55E-7D44-AA88-30B1F6960069}"/>
              </a:ext>
            </a:extLst>
          </p:cNvPr>
          <p:cNvGraphicFramePr>
            <a:graphicFrameLocks noGrp="1"/>
          </p:cNvGraphicFramePr>
          <p:nvPr>
            <p:extLst/>
          </p:nvPr>
        </p:nvGraphicFramePr>
        <p:xfrm>
          <a:off x="838200" y="1727976"/>
          <a:ext cx="12852396" cy="10543302"/>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3608975683"/>
                    </a:ext>
                  </a:extLst>
                </a:gridCol>
                <a:gridCol w="1625600">
                  <a:extLst>
                    <a:ext uri="{9D8B030D-6E8A-4147-A177-3AD203B41FA5}">
                      <a16:colId xmlns:a16="http://schemas.microsoft.com/office/drawing/2014/main" val="1078755312"/>
                    </a:ext>
                  </a:extLst>
                </a:gridCol>
                <a:gridCol w="1896532">
                  <a:extLst>
                    <a:ext uri="{9D8B030D-6E8A-4147-A177-3AD203B41FA5}">
                      <a16:colId xmlns:a16="http://schemas.microsoft.com/office/drawing/2014/main" val="231945970"/>
                    </a:ext>
                  </a:extLst>
                </a:gridCol>
                <a:gridCol w="1428044">
                  <a:extLst>
                    <a:ext uri="{9D8B030D-6E8A-4147-A177-3AD203B41FA5}">
                      <a16:colId xmlns:a16="http://schemas.microsoft.com/office/drawing/2014/main" val="1776726094"/>
                    </a:ext>
                  </a:extLst>
                </a:gridCol>
                <a:gridCol w="1428044">
                  <a:extLst>
                    <a:ext uri="{9D8B030D-6E8A-4147-A177-3AD203B41FA5}">
                      <a16:colId xmlns:a16="http://schemas.microsoft.com/office/drawing/2014/main" val="1277307828"/>
                    </a:ext>
                  </a:extLst>
                </a:gridCol>
                <a:gridCol w="1428044">
                  <a:extLst>
                    <a:ext uri="{9D8B030D-6E8A-4147-A177-3AD203B41FA5}">
                      <a16:colId xmlns:a16="http://schemas.microsoft.com/office/drawing/2014/main" val="3480909069"/>
                    </a:ext>
                  </a:extLst>
                </a:gridCol>
                <a:gridCol w="1428044">
                  <a:extLst>
                    <a:ext uri="{9D8B030D-6E8A-4147-A177-3AD203B41FA5}">
                      <a16:colId xmlns:a16="http://schemas.microsoft.com/office/drawing/2014/main" val="4055319035"/>
                    </a:ext>
                  </a:extLst>
                </a:gridCol>
                <a:gridCol w="1428044">
                  <a:extLst>
                    <a:ext uri="{9D8B030D-6E8A-4147-A177-3AD203B41FA5}">
                      <a16:colId xmlns:a16="http://schemas.microsoft.com/office/drawing/2014/main" val="2515172581"/>
                    </a:ext>
                  </a:extLst>
                </a:gridCol>
                <a:gridCol w="1428044">
                  <a:extLst>
                    <a:ext uri="{9D8B030D-6E8A-4147-A177-3AD203B41FA5}">
                      <a16:colId xmlns:a16="http://schemas.microsoft.com/office/drawing/2014/main" val="3607727476"/>
                    </a:ext>
                  </a:extLst>
                </a:gridCol>
              </a:tblGrid>
              <a:tr h="1171478">
                <a:tc>
                  <a:txBody>
                    <a:bodyPr/>
                    <a:lstStyle/>
                    <a:p>
                      <a:r>
                        <a:rPr lang="en-US" sz="4000" dirty="0"/>
                        <a:t>0</a:t>
                      </a:r>
                    </a:p>
                  </a:txBody>
                  <a:tcPr anchor="ctr"/>
                </a:tc>
                <a:tc>
                  <a:txBody>
                    <a:bodyPr/>
                    <a:lstStyle/>
                    <a:p>
                      <a:r>
                        <a:rPr lang="en-US" sz="4000" dirty="0"/>
                        <a:t>1</a:t>
                      </a:r>
                    </a:p>
                  </a:txBody>
                  <a:tcPr anchor="ctr"/>
                </a:tc>
                <a:tc>
                  <a:txBody>
                    <a:bodyPr/>
                    <a:lstStyle/>
                    <a:p>
                      <a:r>
                        <a:rPr lang="en-US" sz="4000" dirty="0"/>
                        <a:t>3</a:t>
                      </a:r>
                    </a:p>
                  </a:txBody>
                  <a:tcPr anchor="ctr"/>
                </a:tc>
                <a:tc>
                  <a:txBody>
                    <a:bodyPr/>
                    <a:lstStyle/>
                    <a:p>
                      <a:pPr marL="0" indent="0">
                        <a:buFont typeface="+mj-lt"/>
                        <a:buNone/>
                      </a:pPr>
                      <a:r>
                        <a:rPr lang="en-US" sz="4000" dirty="0"/>
                        <a:t>6</a:t>
                      </a:r>
                    </a:p>
                  </a:txBody>
                  <a:tcPr anchor="ctr"/>
                </a:tc>
                <a:tc>
                  <a:txBody>
                    <a:bodyPr/>
                    <a:lstStyle/>
                    <a:p>
                      <a:r>
                        <a:rPr lang="en-US" sz="4000" dirty="0"/>
                        <a:t>13</a:t>
                      </a:r>
                    </a:p>
                  </a:txBody>
                  <a:tcPr anchor="ctr"/>
                </a:tc>
                <a:tc>
                  <a:txBody>
                    <a:bodyPr/>
                    <a:lstStyle/>
                    <a:p>
                      <a:r>
                        <a:rPr lang="en-US" sz="4000" dirty="0"/>
                        <a:t>56</a:t>
                      </a:r>
                    </a:p>
                  </a:txBody>
                  <a:tcPr anchor="ctr"/>
                </a:tc>
                <a:tc>
                  <a:txBody>
                    <a:bodyPr/>
                    <a:lstStyle/>
                    <a:p>
                      <a:r>
                        <a:rPr lang="en-US" sz="4000" dirty="0"/>
                        <a:t>81</a:t>
                      </a:r>
                    </a:p>
                  </a:txBody>
                  <a:tcPr anchor="ctr"/>
                </a:tc>
                <a:tc>
                  <a:txBody>
                    <a:bodyPr/>
                    <a:lstStyle/>
                    <a:p>
                      <a:r>
                        <a:rPr lang="en-US" sz="4000" dirty="0"/>
                        <a:t>82</a:t>
                      </a:r>
                    </a:p>
                  </a:txBody>
                  <a:tcPr anchor="ctr"/>
                </a:tc>
                <a:tc>
                  <a:txBody>
                    <a:bodyPr/>
                    <a:lstStyle/>
                    <a:p>
                      <a:r>
                        <a:rPr lang="en-US" sz="4000" dirty="0"/>
                        <a:t>98</a:t>
                      </a:r>
                    </a:p>
                  </a:txBody>
                  <a:tcPr anchor="ctr"/>
                </a:tc>
                <a:extLst>
                  <a:ext uri="{0D108BD9-81ED-4DB2-BD59-A6C34878D82A}">
                    <a16:rowId xmlns:a16="http://schemas.microsoft.com/office/drawing/2014/main" val="4155765040"/>
                  </a:ext>
                </a:extLst>
              </a:tr>
              <a:tr h="1171478">
                <a:tc>
                  <a:txBody>
                    <a:bodyPr/>
                    <a:lstStyle/>
                    <a:p>
                      <a:r>
                        <a:rPr lang="en-US" sz="4000" dirty="0"/>
                        <a:t>1</a:t>
                      </a:r>
                    </a:p>
                  </a:txBody>
                  <a:tcPr anchor="ctr"/>
                </a:tc>
                <a:tc>
                  <a:txBody>
                    <a:bodyPr/>
                    <a:lstStyle/>
                    <a:p>
                      <a:r>
                        <a:rPr lang="en-US" sz="4000" dirty="0">
                          <a:solidFill>
                            <a:schemeClr val="accent5"/>
                          </a:solidFill>
                        </a:rPr>
                        <a:t>1</a:t>
                      </a:r>
                    </a:p>
                  </a:txBody>
                  <a:tcPr anchor="ctr"/>
                </a:tc>
                <a:tc>
                  <a:txBody>
                    <a:bodyPr/>
                    <a:lstStyle/>
                    <a:p>
                      <a:r>
                        <a:rPr lang="en-US" sz="4000" dirty="0"/>
                        <a:t>3</a:t>
                      </a:r>
                    </a:p>
                  </a:txBody>
                  <a:tcPr anchor="ctr"/>
                </a:tc>
                <a:tc>
                  <a:txBody>
                    <a:bodyPr/>
                    <a:lstStyle/>
                    <a:p>
                      <a:pPr marL="0" indent="0">
                        <a:buFont typeface="+mj-lt"/>
                        <a:buNone/>
                      </a:pPr>
                      <a:r>
                        <a:rPr lang="en-US" sz="4000" dirty="0"/>
                        <a:t>6</a:t>
                      </a:r>
                    </a:p>
                  </a:txBody>
                  <a:tcPr anchor="ctr"/>
                </a:tc>
                <a:tc>
                  <a:txBody>
                    <a:bodyPr/>
                    <a:lstStyle/>
                    <a:p>
                      <a:r>
                        <a:rPr lang="en-US" sz="4000" dirty="0"/>
                        <a:t>13</a:t>
                      </a:r>
                    </a:p>
                  </a:txBody>
                  <a:tcPr anchor="ctr"/>
                </a:tc>
                <a:tc>
                  <a:txBody>
                    <a:bodyPr/>
                    <a:lstStyle/>
                    <a:p>
                      <a:r>
                        <a:rPr lang="en-US" sz="4000" dirty="0"/>
                        <a:t>56</a:t>
                      </a:r>
                    </a:p>
                  </a:txBody>
                  <a:tcPr anchor="ctr"/>
                </a:tc>
                <a:tc>
                  <a:txBody>
                    <a:bodyPr/>
                    <a:lstStyle/>
                    <a:p>
                      <a:r>
                        <a:rPr lang="en-US" sz="4000" dirty="0"/>
                        <a:t>81</a:t>
                      </a:r>
                    </a:p>
                  </a:txBody>
                  <a:tcPr anchor="ctr"/>
                </a:tc>
                <a:tc>
                  <a:txBody>
                    <a:bodyPr/>
                    <a:lstStyle/>
                    <a:p>
                      <a:r>
                        <a:rPr lang="en-US" sz="4000" dirty="0"/>
                        <a:t>82</a:t>
                      </a:r>
                    </a:p>
                  </a:txBody>
                  <a:tcPr anchor="ctr"/>
                </a:tc>
                <a:tc>
                  <a:txBody>
                    <a:bodyPr/>
                    <a:lstStyle/>
                    <a:p>
                      <a:r>
                        <a:rPr lang="en-US" sz="4000" dirty="0"/>
                        <a:t>98</a:t>
                      </a:r>
                    </a:p>
                  </a:txBody>
                  <a:tcPr anchor="ctr"/>
                </a:tc>
                <a:extLst>
                  <a:ext uri="{0D108BD9-81ED-4DB2-BD59-A6C34878D82A}">
                    <a16:rowId xmlns:a16="http://schemas.microsoft.com/office/drawing/2014/main" val="2229065355"/>
                  </a:ext>
                </a:extLst>
              </a:tr>
              <a:tr h="1171478">
                <a:tc>
                  <a:txBody>
                    <a:bodyPr/>
                    <a:lstStyle/>
                    <a:p>
                      <a:r>
                        <a:rPr lang="en-US" sz="4000" dirty="0"/>
                        <a:t>2</a:t>
                      </a:r>
                    </a:p>
                  </a:txBody>
                  <a:tcPr anchor="ctr"/>
                </a:tc>
                <a:tc>
                  <a:txBody>
                    <a:bodyPr/>
                    <a:lstStyle/>
                    <a:p>
                      <a:r>
                        <a:rPr lang="en-US" sz="4000" dirty="0">
                          <a:solidFill>
                            <a:schemeClr val="accent5"/>
                          </a:solidFill>
                        </a:rPr>
                        <a:t>1</a:t>
                      </a:r>
                    </a:p>
                  </a:txBody>
                  <a:tcPr anchor="ctr"/>
                </a:tc>
                <a:tc>
                  <a:txBody>
                    <a:bodyPr/>
                    <a:lstStyle/>
                    <a:p>
                      <a:r>
                        <a:rPr lang="en-US" sz="4000" dirty="0">
                          <a:solidFill>
                            <a:schemeClr val="accent5"/>
                          </a:solidFill>
                        </a:rPr>
                        <a:t>3</a:t>
                      </a:r>
                    </a:p>
                  </a:txBody>
                  <a:tcPr anchor="ctr"/>
                </a:tc>
                <a:tc>
                  <a:txBody>
                    <a:bodyPr/>
                    <a:lstStyle/>
                    <a:p>
                      <a:pPr marL="0" indent="0">
                        <a:buFont typeface="+mj-lt"/>
                        <a:buNone/>
                      </a:pPr>
                      <a:r>
                        <a:rPr lang="en-US" sz="4000" dirty="0"/>
                        <a:t>6</a:t>
                      </a:r>
                    </a:p>
                  </a:txBody>
                  <a:tcPr anchor="ctr"/>
                </a:tc>
                <a:tc>
                  <a:txBody>
                    <a:bodyPr/>
                    <a:lstStyle/>
                    <a:p>
                      <a:r>
                        <a:rPr lang="en-US" sz="4000" dirty="0"/>
                        <a:t>13</a:t>
                      </a:r>
                    </a:p>
                  </a:txBody>
                  <a:tcPr anchor="ctr"/>
                </a:tc>
                <a:tc>
                  <a:txBody>
                    <a:bodyPr/>
                    <a:lstStyle/>
                    <a:p>
                      <a:r>
                        <a:rPr lang="en-US" sz="4000" dirty="0"/>
                        <a:t>56</a:t>
                      </a:r>
                    </a:p>
                  </a:txBody>
                  <a:tcPr anchor="ctr"/>
                </a:tc>
                <a:tc>
                  <a:txBody>
                    <a:bodyPr/>
                    <a:lstStyle/>
                    <a:p>
                      <a:r>
                        <a:rPr lang="en-US" sz="4000" dirty="0"/>
                        <a:t>81</a:t>
                      </a:r>
                    </a:p>
                  </a:txBody>
                  <a:tcPr anchor="ctr"/>
                </a:tc>
                <a:tc>
                  <a:txBody>
                    <a:bodyPr/>
                    <a:lstStyle/>
                    <a:p>
                      <a:r>
                        <a:rPr lang="en-US" sz="4000" dirty="0"/>
                        <a:t>82</a:t>
                      </a:r>
                    </a:p>
                  </a:txBody>
                  <a:tcPr anchor="ctr"/>
                </a:tc>
                <a:tc>
                  <a:txBody>
                    <a:bodyPr/>
                    <a:lstStyle/>
                    <a:p>
                      <a:r>
                        <a:rPr lang="en-US" sz="4000" dirty="0"/>
                        <a:t>98</a:t>
                      </a:r>
                    </a:p>
                  </a:txBody>
                  <a:tcPr anchor="ctr"/>
                </a:tc>
                <a:extLst>
                  <a:ext uri="{0D108BD9-81ED-4DB2-BD59-A6C34878D82A}">
                    <a16:rowId xmlns:a16="http://schemas.microsoft.com/office/drawing/2014/main" val="2390281680"/>
                  </a:ext>
                </a:extLst>
              </a:tr>
              <a:tr h="1171478">
                <a:tc>
                  <a:txBody>
                    <a:bodyPr/>
                    <a:lstStyle/>
                    <a:p>
                      <a:r>
                        <a:rPr lang="en-US" sz="4000" dirty="0"/>
                        <a:t>3</a:t>
                      </a:r>
                    </a:p>
                  </a:txBody>
                  <a:tcPr anchor="ctr"/>
                </a:tc>
                <a:tc>
                  <a:txBody>
                    <a:bodyPr/>
                    <a:lstStyle/>
                    <a:p>
                      <a:r>
                        <a:rPr lang="en-US" sz="4000" dirty="0">
                          <a:solidFill>
                            <a:schemeClr val="accent5"/>
                          </a:solidFill>
                        </a:rPr>
                        <a:t>1</a:t>
                      </a:r>
                    </a:p>
                  </a:txBody>
                  <a:tcPr anchor="ctr"/>
                </a:tc>
                <a:tc>
                  <a:txBody>
                    <a:bodyPr/>
                    <a:lstStyle/>
                    <a:p>
                      <a:r>
                        <a:rPr lang="en-US" sz="4000" dirty="0">
                          <a:solidFill>
                            <a:schemeClr val="accent5"/>
                          </a:solidFill>
                        </a:rPr>
                        <a:t>3</a:t>
                      </a:r>
                    </a:p>
                  </a:txBody>
                  <a:tcPr anchor="ctr"/>
                </a:tc>
                <a:tc>
                  <a:txBody>
                    <a:bodyPr/>
                    <a:lstStyle/>
                    <a:p>
                      <a:pPr marL="0" indent="0">
                        <a:buFont typeface="+mj-lt"/>
                        <a:buNone/>
                      </a:pPr>
                      <a:r>
                        <a:rPr lang="en-US" sz="4000" dirty="0">
                          <a:solidFill>
                            <a:schemeClr val="accent5"/>
                          </a:solidFill>
                        </a:rPr>
                        <a:t>6</a:t>
                      </a:r>
                    </a:p>
                  </a:txBody>
                  <a:tcPr anchor="ctr"/>
                </a:tc>
                <a:tc>
                  <a:txBody>
                    <a:bodyPr/>
                    <a:lstStyle/>
                    <a:p>
                      <a:r>
                        <a:rPr lang="en-US" sz="4000" dirty="0"/>
                        <a:t>13</a:t>
                      </a:r>
                    </a:p>
                  </a:txBody>
                  <a:tcPr anchor="ctr"/>
                </a:tc>
                <a:tc>
                  <a:txBody>
                    <a:bodyPr/>
                    <a:lstStyle/>
                    <a:p>
                      <a:r>
                        <a:rPr lang="en-US" sz="4000" dirty="0"/>
                        <a:t>56</a:t>
                      </a:r>
                    </a:p>
                  </a:txBody>
                  <a:tcPr anchor="ctr"/>
                </a:tc>
                <a:tc>
                  <a:txBody>
                    <a:bodyPr/>
                    <a:lstStyle/>
                    <a:p>
                      <a:r>
                        <a:rPr lang="en-US" sz="4000" dirty="0"/>
                        <a:t>81</a:t>
                      </a:r>
                    </a:p>
                  </a:txBody>
                  <a:tcPr anchor="ctr"/>
                </a:tc>
                <a:tc>
                  <a:txBody>
                    <a:bodyPr/>
                    <a:lstStyle/>
                    <a:p>
                      <a:r>
                        <a:rPr lang="en-US" sz="4000" dirty="0"/>
                        <a:t>82</a:t>
                      </a:r>
                    </a:p>
                  </a:txBody>
                  <a:tcPr anchor="ctr"/>
                </a:tc>
                <a:tc>
                  <a:txBody>
                    <a:bodyPr/>
                    <a:lstStyle/>
                    <a:p>
                      <a:r>
                        <a:rPr lang="en-US" sz="4000" dirty="0"/>
                        <a:t>98</a:t>
                      </a:r>
                    </a:p>
                  </a:txBody>
                  <a:tcPr anchor="ctr"/>
                </a:tc>
                <a:extLst>
                  <a:ext uri="{0D108BD9-81ED-4DB2-BD59-A6C34878D82A}">
                    <a16:rowId xmlns:a16="http://schemas.microsoft.com/office/drawing/2014/main" val="4145402430"/>
                  </a:ext>
                </a:extLst>
              </a:tr>
              <a:tr h="1171478">
                <a:tc>
                  <a:txBody>
                    <a:bodyPr/>
                    <a:lstStyle/>
                    <a:p>
                      <a:r>
                        <a:rPr lang="en-US" sz="4000" dirty="0"/>
                        <a:t>4</a:t>
                      </a:r>
                    </a:p>
                  </a:txBody>
                  <a:tcPr anchor="ctr"/>
                </a:tc>
                <a:tc>
                  <a:txBody>
                    <a:bodyPr/>
                    <a:lstStyle/>
                    <a:p>
                      <a:r>
                        <a:rPr lang="en-US" sz="4000" dirty="0">
                          <a:solidFill>
                            <a:schemeClr val="accent5"/>
                          </a:solidFill>
                        </a:rPr>
                        <a:t>1</a:t>
                      </a:r>
                    </a:p>
                  </a:txBody>
                  <a:tcPr anchor="ctr"/>
                </a:tc>
                <a:tc>
                  <a:txBody>
                    <a:bodyPr/>
                    <a:lstStyle/>
                    <a:p>
                      <a:r>
                        <a:rPr lang="en-US" sz="4000" dirty="0">
                          <a:solidFill>
                            <a:schemeClr val="accent5"/>
                          </a:solidFill>
                        </a:rPr>
                        <a:t>3</a:t>
                      </a:r>
                    </a:p>
                  </a:txBody>
                  <a:tcPr anchor="ctr"/>
                </a:tc>
                <a:tc>
                  <a:txBody>
                    <a:bodyPr/>
                    <a:lstStyle/>
                    <a:p>
                      <a:pPr marL="0" indent="0">
                        <a:buFont typeface="+mj-lt"/>
                        <a:buNone/>
                      </a:pPr>
                      <a:r>
                        <a:rPr lang="en-US" sz="4000" dirty="0">
                          <a:solidFill>
                            <a:schemeClr val="accent5"/>
                          </a:solidFill>
                        </a:rPr>
                        <a:t>6</a:t>
                      </a:r>
                    </a:p>
                  </a:txBody>
                  <a:tcPr anchor="ctr"/>
                </a:tc>
                <a:tc>
                  <a:txBody>
                    <a:bodyPr/>
                    <a:lstStyle/>
                    <a:p>
                      <a:r>
                        <a:rPr lang="en-US" sz="4000" dirty="0">
                          <a:solidFill>
                            <a:schemeClr val="accent5"/>
                          </a:solidFill>
                        </a:rPr>
                        <a:t>13</a:t>
                      </a:r>
                    </a:p>
                  </a:txBody>
                  <a:tcPr anchor="ctr"/>
                </a:tc>
                <a:tc>
                  <a:txBody>
                    <a:bodyPr/>
                    <a:lstStyle/>
                    <a:p>
                      <a:r>
                        <a:rPr lang="en-US" sz="4000" dirty="0"/>
                        <a:t>56</a:t>
                      </a:r>
                    </a:p>
                  </a:txBody>
                  <a:tcPr anchor="ctr"/>
                </a:tc>
                <a:tc>
                  <a:txBody>
                    <a:bodyPr/>
                    <a:lstStyle/>
                    <a:p>
                      <a:r>
                        <a:rPr lang="en-US" sz="4000" dirty="0"/>
                        <a:t>81</a:t>
                      </a:r>
                    </a:p>
                  </a:txBody>
                  <a:tcPr anchor="ctr"/>
                </a:tc>
                <a:tc>
                  <a:txBody>
                    <a:bodyPr/>
                    <a:lstStyle/>
                    <a:p>
                      <a:r>
                        <a:rPr lang="en-US" sz="4000" dirty="0"/>
                        <a:t>82</a:t>
                      </a:r>
                    </a:p>
                  </a:txBody>
                  <a:tcPr anchor="ctr"/>
                </a:tc>
                <a:tc>
                  <a:txBody>
                    <a:bodyPr/>
                    <a:lstStyle/>
                    <a:p>
                      <a:r>
                        <a:rPr lang="en-US" sz="4000" dirty="0"/>
                        <a:t>98</a:t>
                      </a:r>
                    </a:p>
                  </a:txBody>
                  <a:tcPr anchor="ctr"/>
                </a:tc>
                <a:extLst>
                  <a:ext uri="{0D108BD9-81ED-4DB2-BD59-A6C34878D82A}">
                    <a16:rowId xmlns:a16="http://schemas.microsoft.com/office/drawing/2014/main" val="2000875422"/>
                  </a:ext>
                </a:extLst>
              </a:tr>
              <a:tr h="1171478">
                <a:tc>
                  <a:txBody>
                    <a:bodyPr/>
                    <a:lstStyle/>
                    <a:p>
                      <a:r>
                        <a:rPr lang="en-US" sz="4000" dirty="0"/>
                        <a:t>5</a:t>
                      </a:r>
                    </a:p>
                  </a:txBody>
                  <a:tcPr anchor="ctr"/>
                </a:tc>
                <a:tc>
                  <a:txBody>
                    <a:bodyPr/>
                    <a:lstStyle/>
                    <a:p>
                      <a:r>
                        <a:rPr lang="en-US" sz="4000" dirty="0">
                          <a:solidFill>
                            <a:schemeClr val="accent5"/>
                          </a:solidFill>
                        </a:rPr>
                        <a:t>1</a:t>
                      </a:r>
                    </a:p>
                  </a:txBody>
                  <a:tcPr anchor="ctr"/>
                </a:tc>
                <a:tc>
                  <a:txBody>
                    <a:bodyPr/>
                    <a:lstStyle/>
                    <a:p>
                      <a:r>
                        <a:rPr lang="en-US" sz="4000" dirty="0">
                          <a:solidFill>
                            <a:schemeClr val="accent5"/>
                          </a:solidFill>
                        </a:rPr>
                        <a:t>3</a:t>
                      </a:r>
                    </a:p>
                  </a:txBody>
                  <a:tcPr anchor="ctr"/>
                </a:tc>
                <a:tc>
                  <a:txBody>
                    <a:bodyPr/>
                    <a:lstStyle/>
                    <a:p>
                      <a:pPr marL="0" indent="0">
                        <a:buFont typeface="+mj-lt"/>
                        <a:buNone/>
                      </a:pPr>
                      <a:r>
                        <a:rPr lang="en-US" sz="4000" dirty="0">
                          <a:solidFill>
                            <a:schemeClr val="accent5"/>
                          </a:solidFill>
                        </a:rPr>
                        <a:t>6</a:t>
                      </a:r>
                    </a:p>
                  </a:txBody>
                  <a:tcPr anchor="ctr"/>
                </a:tc>
                <a:tc>
                  <a:txBody>
                    <a:bodyPr/>
                    <a:lstStyle/>
                    <a:p>
                      <a:r>
                        <a:rPr lang="en-US" sz="4000" dirty="0">
                          <a:solidFill>
                            <a:schemeClr val="accent5"/>
                          </a:solidFill>
                        </a:rPr>
                        <a:t>13</a:t>
                      </a:r>
                    </a:p>
                  </a:txBody>
                  <a:tcPr anchor="ctr"/>
                </a:tc>
                <a:tc>
                  <a:txBody>
                    <a:bodyPr/>
                    <a:lstStyle/>
                    <a:p>
                      <a:r>
                        <a:rPr lang="en-US" sz="4000" dirty="0">
                          <a:solidFill>
                            <a:schemeClr val="accent5"/>
                          </a:solidFill>
                        </a:rPr>
                        <a:t>56</a:t>
                      </a:r>
                    </a:p>
                  </a:txBody>
                  <a:tcPr anchor="ctr"/>
                </a:tc>
                <a:tc>
                  <a:txBody>
                    <a:bodyPr/>
                    <a:lstStyle/>
                    <a:p>
                      <a:r>
                        <a:rPr lang="en-US" sz="4000" dirty="0"/>
                        <a:t>81</a:t>
                      </a:r>
                    </a:p>
                  </a:txBody>
                  <a:tcPr anchor="ctr"/>
                </a:tc>
                <a:tc>
                  <a:txBody>
                    <a:bodyPr/>
                    <a:lstStyle/>
                    <a:p>
                      <a:r>
                        <a:rPr lang="en-US" sz="4000" dirty="0"/>
                        <a:t>82</a:t>
                      </a:r>
                    </a:p>
                  </a:txBody>
                  <a:tcPr anchor="ctr"/>
                </a:tc>
                <a:tc>
                  <a:txBody>
                    <a:bodyPr/>
                    <a:lstStyle/>
                    <a:p>
                      <a:r>
                        <a:rPr lang="en-US" sz="4000" dirty="0"/>
                        <a:t>98</a:t>
                      </a:r>
                    </a:p>
                  </a:txBody>
                  <a:tcPr anchor="ctr"/>
                </a:tc>
                <a:extLst>
                  <a:ext uri="{0D108BD9-81ED-4DB2-BD59-A6C34878D82A}">
                    <a16:rowId xmlns:a16="http://schemas.microsoft.com/office/drawing/2014/main" val="1536678823"/>
                  </a:ext>
                </a:extLst>
              </a:tr>
              <a:tr h="1171478">
                <a:tc>
                  <a:txBody>
                    <a:bodyPr/>
                    <a:lstStyle/>
                    <a:p>
                      <a:r>
                        <a:rPr lang="en-US" sz="4000" dirty="0"/>
                        <a:t>6</a:t>
                      </a:r>
                    </a:p>
                  </a:txBody>
                  <a:tcPr anchor="ctr"/>
                </a:tc>
                <a:tc>
                  <a:txBody>
                    <a:bodyPr/>
                    <a:lstStyle/>
                    <a:p>
                      <a:r>
                        <a:rPr lang="en-US" sz="4000" dirty="0">
                          <a:solidFill>
                            <a:schemeClr val="accent5"/>
                          </a:solidFill>
                        </a:rPr>
                        <a:t>1</a:t>
                      </a:r>
                    </a:p>
                  </a:txBody>
                  <a:tcPr anchor="ctr"/>
                </a:tc>
                <a:tc>
                  <a:txBody>
                    <a:bodyPr/>
                    <a:lstStyle/>
                    <a:p>
                      <a:r>
                        <a:rPr lang="en-US" sz="4000" dirty="0">
                          <a:solidFill>
                            <a:schemeClr val="accent5"/>
                          </a:solidFill>
                        </a:rPr>
                        <a:t>3</a:t>
                      </a:r>
                    </a:p>
                  </a:txBody>
                  <a:tcPr anchor="ctr"/>
                </a:tc>
                <a:tc>
                  <a:txBody>
                    <a:bodyPr/>
                    <a:lstStyle/>
                    <a:p>
                      <a:pPr marL="0" indent="0">
                        <a:buFont typeface="+mj-lt"/>
                        <a:buNone/>
                      </a:pPr>
                      <a:r>
                        <a:rPr lang="en-US" sz="4000" dirty="0">
                          <a:solidFill>
                            <a:schemeClr val="accent5"/>
                          </a:solidFill>
                        </a:rPr>
                        <a:t>6</a:t>
                      </a:r>
                    </a:p>
                  </a:txBody>
                  <a:tcPr anchor="ctr"/>
                </a:tc>
                <a:tc>
                  <a:txBody>
                    <a:bodyPr/>
                    <a:lstStyle/>
                    <a:p>
                      <a:r>
                        <a:rPr lang="en-US" sz="4000" dirty="0">
                          <a:solidFill>
                            <a:schemeClr val="accent5"/>
                          </a:solidFill>
                        </a:rPr>
                        <a:t>13</a:t>
                      </a:r>
                    </a:p>
                  </a:txBody>
                  <a:tcPr anchor="ctr"/>
                </a:tc>
                <a:tc>
                  <a:txBody>
                    <a:bodyPr/>
                    <a:lstStyle/>
                    <a:p>
                      <a:r>
                        <a:rPr lang="en-US" sz="4000" dirty="0">
                          <a:solidFill>
                            <a:schemeClr val="accent5"/>
                          </a:solidFill>
                        </a:rPr>
                        <a:t>56</a:t>
                      </a:r>
                    </a:p>
                  </a:txBody>
                  <a:tcPr anchor="ctr"/>
                </a:tc>
                <a:tc>
                  <a:txBody>
                    <a:bodyPr/>
                    <a:lstStyle/>
                    <a:p>
                      <a:r>
                        <a:rPr lang="en-US" sz="4000" dirty="0">
                          <a:solidFill>
                            <a:schemeClr val="accent5"/>
                          </a:solidFill>
                        </a:rPr>
                        <a:t>81</a:t>
                      </a:r>
                    </a:p>
                  </a:txBody>
                  <a:tcPr anchor="ctr"/>
                </a:tc>
                <a:tc>
                  <a:txBody>
                    <a:bodyPr/>
                    <a:lstStyle/>
                    <a:p>
                      <a:r>
                        <a:rPr lang="en-US" sz="4000" dirty="0"/>
                        <a:t>82</a:t>
                      </a:r>
                    </a:p>
                  </a:txBody>
                  <a:tcPr anchor="ctr"/>
                </a:tc>
                <a:tc>
                  <a:txBody>
                    <a:bodyPr/>
                    <a:lstStyle/>
                    <a:p>
                      <a:r>
                        <a:rPr lang="en-US" sz="4000" dirty="0"/>
                        <a:t>98</a:t>
                      </a:r>
                    </a:p>
                  </a:txBody>
                  <a:tcPr anchor="ctr"/>
                </a:tc>
                <a:extLst>
                  <a:ext uri="{0D108BD9-81ED-4DB2-BD59-A6C34878D82A}">
                    <a16:rowId xmlns:a16="http://schemas.microsoft.com/office/drawing/2014/main" val="451062531"/>
                  </a:ext>
                </a:extLst>
              </a:tr>
              <a:tr h="1171478">
                <a:tc>
                  <a:txBody>
                    <a:bodyPr/>
                    <a:lstStyle/>
                    <a:p>
                      <a:r>
                        <a:rPr lang="en-US" sz="4000" dirty="0"/>
                        <a:t>7</a:t>
                      </a:r>
                    </a:p>
                  </a:txBody>
                  <a:tcPr anchor="ctr"/>
                </a:tc>
                <a:tc>
                  <a:txBody>
                    <a:bodyPr/>
                    <a:lstStyle/>
                    <a:p>
                      <a:r>
                        <a:rPr lang="en-US" sz="4000" dirty="0">
                          <a:solidFill>
                            <a:schemeClr val="accent5"/>
                          </a:solidFill>
                        </a:rPr>
                        <a:t>1</a:t>
                      </a:r>
                    </a:p>
                  </a:txBody>
                  <a:tcPr anchor="ctr"/>
                </a:tc>
                <a:tc>
                  <a:txBody>
                    <a:bodyPr/>
                    <a:lstStyle/>
                    <a:p>
                      <a:r>
                        <a:rPr lang="en-US" sz="4000" dirty="0">
                          <a:solidFill>
                            <a:schemeClr val="accent5"/>
                          </a:solidFill>
                        </a:rPr>
                        <a:t>3</a:t>
                      </a:r>
                    </a:p>
                  </a:txBody>
                  <a:tcPr anchor="ctr"/>
                </a:tc>
                <a:tc>
                  <a:txBody>
                    <a:bodyPr/>
                    <a:lstStyle/>
                    <a:p>
                      <a:pPr marL="0" indent="0">
                        <a:buFont typeface="+mj-lt"/>
                        <a:buNone/>
                      </a:pPr>
                      <a:r>
                        <a:rPr lang="en-US" sz="4000" dirty="0">
                          <a:solidFill>
                            <a:schemeClr val="accent5"/>
                          </a:solidFill>
                        </a:rPr>
                        <a:t>6</a:t>
                      </a:r>
                    </a:p>
                  </a:txBody>
                  <a:tcPr anchor="ctr"/>
                </a:tc>
                <a:tc>
                  <a:txBody>
                    <a:bodyPr/>
                    <a:lstStyle/>
                    <a:p>
                      <a:r>
                        <a:rPr lang="en-US" sz="4000" dirty="0">
                          <a:solidFill>
                            <a:schemeClr val="accent5"/>
                          </a:solidFill>
                        </a:rPr>
                        <a:t>13</a:t>
                      </a:r>
                    </a:p>
                  </a:txBody>
                  <a:tcPr anchor="ctr"/>
                </a:tc>
                <a:tc>
                  <a:txBody>
                    <a:bodyPr/>
                    <a:lstStyle/>
                    <a:p>
                      <a:r>
                        <a:rPr lang="en-US" sz="4000" dirty="0">
                          <a:solidFill>
                            <a:schemeClr val="accent5"/>
                          </a:solidFill>
                        </a:rPr>
                        <a:t>56</a:t>
                      </a:r>
                    </a:p>
                  </a:txBody>
                  <a:tcPr anchor="ctr"/>
                </a:tc>
                <a:tc>
                  <a:txBody>
                    <a:bodyPr/>
                    <a:lstStyle/>
                    <a:p>
                      <a:r>
                        <a:rPr lang="en-US" sz="4000" dirty="0">
                          <a:solidFill>
                            <a:schemeClr val="accent5"/>
                          </a:solidFill>
                        </a:rPr>
                        <a:t>81</a:t>
                      </a:r>
                    </a:p>
                  </a:txBody>
                  <a:tcPr anchor="ctr"/>
                </a:tc>
                <a:tc>
                  <a:txBody>
                    <a:bodyPr/>
                    <a:lstStyle/>
                    <a:p>
                      <a:r>
                        <a:rPr lang="en-US" sz="4000" dirty="0">
                          <a:solidFill>
                            <a:schemeClr val="accent5"/>
                          </a:solidFill>
                        </a:rPr>
                        <a:t>82</a:t>
                      </a:r>
                    </a:p>
                  </a:txBody>
                  <a:tcPr anchor="ctr"/>
                </a:tc>
                <a:tc>
                  <a:txBody>
                    <a:bodyPr/>
                    <a:lstStyle/>
                    <a:p>
                      <a:r>
                        <a:rPr lang="en-US" sz="4000" dirty="0"/>
                        <a:t>98</a:t>
                      </a:r>
                    </a:p>
                  </a:txBody>
                  <a:tcPr anchor="ctr"/>
                </a:tc>
                <a:extLst>
                  <a:ext uri="{0D108BD9-81ED-4DB2-BD59-A6C34878D82A}">
                    <a16:rowId xmlns:a16="http://schemas.microsoft.com/office/drawing/2014/main" val="529942977"/>
                  </a:ext>
                </a:extLst>
              </a:tr>
              <a:tr h="1171478">
                <a:tc>
                  <a:txBody>
                    <a:bodyPr/>
                    <a:lstStyle/>
                    <a:p>
                      <a:r>
                        <a:rPr lang="en-US" sz="4000" dirty="0"/>
                        <a:t>8</a:t>
                      </a:r>
                    </a:p>
                  </a:txBody>
                  <a:tcPr anchor="ctr"/>
                </a:tc>
                <a:tc>
                  <a:txBody>
                    <a:bodyPr/>
                    <a:lstStyle/>
                    <a:p>
                      <a:r>
                        <a:rPr lang="en-US" sz="4000" dirty="0">
                          <a:solidFill>
                            <a:schemeClr val="accent5"/>
                          </a:solidFill>
                        </a:rPr>
                        <a:t>1</a:t>
                      </a:r>
                    </a:p>
                  </a:txBody>
                  <a:tcPr anchor="ctr"/>
                </a:tc>
                <a:tc>
                  <a:txBody>
                    <a:bodyPr/>
                    <a:lstStyle/>
                    <a:p>
                      <a:r>
                        <a:rPr lang="en-US" sz="4000" dirty="0">
                          <a:solidFill>
                            <a:schemeClr val="accent5"/>
                          </a:solidFill>
                        </a:rPr>
                        <a:t>3</a:t>
                      </a:r>
                    </a:p>
                  </a:txBody>
                  <a:tcPr anchor="ctr"/>
                </a:tc>
                <a:tc>
                  <a:txBody>
                    <a:bodyPr/>
                    <a:lstStyle/>
                    <a:p>
                      <a:pPr marL="0" indent="0">
                        <a:buFont typeface="+mj-lt"/>
                        <a:buNone/>
                      </a:pPr>
                      <a:r>
                        <a:rPr lang="en-US" sz="4000" dirty="0">
                          <a:solidFill>
                            <a:schemeClr val="accent5"/>
                          </a:solidFill>
                        </a:rPr>
                        <a:t>6</a:t>
                      </a:r>
                    </a:p>
                  </a:txBody>
                  <a:tcPr anchor="ctr"/>
                </a:tc>
                <a:tc>
                  <a:txBody>
                    <a:bodyPr/>
                    <a:lstStyle/>
                    <a:p>
                      <a:r>
                        <a:rPr lang="en-US" sz="4000" dirty="0">
                          <a:solidFill>
                            <a:schemeClr val="accent5"/>
                          </a:solidFill>
                        </a:rPr>
                        <a:t>13</a:t>
                      </a:r>
                    </a:p>
                  </a:txBody>
                  <a:tcPr anchor="ctr"/>
                </a:tc>
                <a:tc>
                  <a:txBody>
                    <a:bodyPr/>
                    <a:lstStyle/>
                    <a:p>
                      <a:r>
                        <a:rPr lang="en-US" sz="4000" dirty="0">
                          <a:solidFill>
                            <a:schemeClr val="accent5"/>
                          </a:solidFill>
                        </a:rPr>
                        <a:t>56</a:t>
                      </a:r>
                    </a:p>
                  </a:txBody>
                  <a:tcPr anchor="ctr"/>
                </a:tc>
                <a:tc>
                  <a:txBody>
                    <a:bodyPr/>
                    <a:lstStyle/>
                    <a:p>
                      <a:r>
                        <a:rPr lang="en-US" sz="4000" dirty="0">
                          <a:solidFill>
                            <a:schemeClr val="accent5"/>
                          </a:solidFill>
                        </a:rPr>
                        <a:t>81</a:t>
                      </a:r>
                    </a:p>
                  </a:txBody>
                  <a:tcPr anchor="ctr"/>
                </a:tc>
                <a:tc>
                  <a:txBody>
                    <a:bodyPr/>
                    <a:lstStyle/>
                    <a:p>
                      <a:r>
                        <a:rPr lang="en-US" sz="4000" dirty="0">
                          <a:solidFill>
                            <a:schemeClr val="accent5"/>
                          </a:solidFill>
                        </a:rPr>
                        <a:t>82</a:t>
                      </a:r>
                    </a:p>
                  </a:txBody>
                  <a:tcPr anchor="ctr"/>
                </a:tc>
                <a:tc>
                  <a:txBody>
                    <a:bodyPr/>
                    <a:lstStyle/>
                    <a:p>
                      <a:r>
                        <a:rPr lang="en-US" sz="4000" dirty="0">
                          <a:solidFill>
                            <a:srgbClr val="C00000"/>
                          </a:solidFill>
                        </a:rPr>
                        <a:t>98</a:t>
                      </a:r>
                    </a:p>
                  </a:txBody>
                  <a:tcPr anchor="ctr"/>
                </a:tc>
                <a:extLst>
                  <a:ext uri="{0D108BD9-81ED-4DB2-BD59-A6C34878D82A}">
                    <a16:rowId xmlns:a16="http://schemas.microsoft.com/office/drawing/2014/main" val="918108768"/>
                  </a:ext>
                </a:extLst>
              </a:tr>
            </a:tbl>
          </a:graphicData>
        </a:graphic>
      </p:graphicFrame>
    </p:spTree>
    <p:extLst>
      <p:ext uri="{BB962C8B-B14F-4D97-AF65-F5344CB8AC3E}">
        <p14:creationId xmlns:p14="http://schemas.microsoft.com/office/powerpoint/2010/main" val="417335739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Sort</a:t>
            </a:r>
          </a:p>
        </p:txBody>
      </p:sp>
      <p:sp>
        <p:nvSpPr>
          <p:cNvPr id="3" name="Content Placeholder 2"/>
          <p:cNvSpPr>
            <a:spLocks noGrp="1"/>
          </p:cNvSpPr>
          <p:nvPr>
            <p:ph idx="1"/>
          </p:nvPr>
        </p:nvSpPr>
        <p:spPr/>
        <p:txBody>
          <a:bodyPr/>
          <a:lstStyle/>
          <a:p>
            <a:endParaRPr lang="en-US" dirty="0"/>
          </a:p>
          <a:p>
            <a:r>
              <a:rPr lang="en-US" dirty="0"/>
              <a:t>The idea is to repeatedly find the biggest (or smallest) item in the array and move it to the end</a:t>
            </a:r>
          </a:p>
          <a:p>
            <a:pPr lvl="1"/>
            <a:r>
              <a:rPr lang="en-US" dirty="0"/>
              <a:t>to keep the array sorted in increasing (or decreasing) order</a:t>
            </a:r>
          </a:p>
          <a:p>
            <a:pPr marL="457200" lvl="1" indent="0">
              <a:buNone/>
            </a:pPr>
            <a:br>
              <a:rPr lang="en-US" dirty="0"/>
            </a:br>
            <a:endParaRPr lang="en-US" dirty="0"/>
          </a:p>
          <a:p>
            <a:pPr marL="457200" lvl="1" indent="0">
              <a:buNone/>
            </a:pPr>
            <a:r>
              <a:rPr lang="en-US" dirty="0"/>
              <a:t>What can you say about the efficiency of the Selection Sort?</a:t>
            </a:r>
          </a:p>
          <a:p>
            <a:pPr lvl="1"/>
            <a:r>
              <a:rPr lang="en-US" dirty="0"/>
              <a:t>Best Case?</a:t>
            </a:r>
          </a:p>
          <a:p>
            <a:pPr lvl="1"/>
            <a:r>
              <a:rPr lang="en-US" dirty="0"/>
              <a:t>Worst Case?</a:t>
            </a:r>
          </a:p>
        </p:txBody>
      </p:sp>
      <p:sp>
        <p:nvSpPr>
          <p:cNvPr id="4" name="Footer Placeholder 3"/>
          <p:cNvSpPr>
            <a:spLocks noGrp="1"/>
          </p:cNvSpPr>
          <p:nvPr>
            <p:ph type="ftr" sz="quarter" idx="11"/>
          </p:nvPr>
        </p:nvSpPr>
        <p:spPr/>
        <p:txBody>
          <a:bodyPr/>
          <a:lstStyle/>
          <a:p>
            <a:r>
              <a:rPr lang="en-US"/>
              <a:t>CS111: Centeno-Trees</a:t>
            </a:r>
          </a:p>
        </p:txBody>
      </p:sp>
      <p:sp>
        <p:nvSpPr>
          <p:cNvPr id="5" name="Slide Number Placeholder 4"/>
          <p:cNvSpPr>
            <a:spLocks noGrp="1"/>
          </p:cNvSpPr>
          <p:nvPr>
            <p:ph type="sldNum" sz="quarter" idx="12"/>
          </p:nvPr>
        </p:nvSpPr>
        <p:spPr>
          <a:xfrm>
            <a:off x="23704618" y="13066304"/>
            <a:ext cx="384721" cy="436017"/>
          </a:xfrm>
        </p:spPr>
        <p:txBody>
          <a:bodyPr/>
          <a:lstStyle/>
          <a:p>
            <a:fld id="{4B3150F1-3131-704B-87D4-B6A74CA4EC09}" type="slidenum">
              <a:rPr lang="en-US" smtClean="0"/>
              <a:t>42</a:t>
            </a:fld>
            <a:endParaRPr lang="en-US"/>
          </a:p>
        </p:txBody>
      </p:sp>
      <p:sp>
        <p:nvSpPr>
          <p:cNvPr id="6" name="TextBox 5"/>
          <p:cNvSpPr txBox="1"/>
          <p:nvPr/>
        </p:nvSpPr>
        <p:spPr>
          <a:xfrm>
            <a:off x="1676400" y="10049247"/>
            <a:ext cx="18440400" cy="1754326"/>
          </a:xfrm>
          <a:prstGeom prst="rect">
            <a:avLst/>
          </a:prstGeom>
          <a:noFill/>
        </p:spPr>
        <p:txBody>
          <a:bodyPr wrap="square" rtlCol="0">
            <a:spAutoFit/>
          </a:bodyPr>
          <a:lstStyle/>
          <a:p>
            <a:r>
              <a:rPr lang="en-US" sz="3600" dirty="0">
                <a:latin typeface="Calibri" panose="020F0502020204030204" pitchFamily="34" charset="0"/>
                <a:cs typeface="Calibri" panose="020F0502020204030204" pitchFamily="34" charset="0"/>
              </a:rPr>
              <a:t>Animation: </a:t>
            </a:r>
            <a:r>
              <a:rPr lang="en-US" sz="3600" dirty="0">
                <a:latin typeface="Calibri" panose="020F0502020204030204" pitchFamily="34" charset="0"/>
                <a:cs typeface="Calibri" panose="020F0502020204030204" pitchFamily="34" charset="0"/>
                <a:hlinkClick r:id="rId3"/>
              </a:rPr>
              <a:t>https://visualgo.net/bn/sorting</a:t>
            </a:r>
            <a:r>
              <a:rPr lang="en-US" sz="3600" dirty="0">
                <a:latin typeface="Calibri" panose="020F0502020204030204" pitchFamily="34" charset="0"/>
                <a:cs typeface="Calibri" panose="020F0502020204030204" pitchFamily="34" charset="0"/>
              </a:rPr>
              <a:t> </a:t>
            </a:r>
          </a:p>
          <a:p>
            <a:r>
              <a:rPr lang="en-US" sz="3600" dirty="0">
                <a:latin typeface="Calibri" panose="020F0502020204030204" pitchFamily="34" charset="0"/>
                <a:cs typeface="Calibri" panose="020F0502020204030204" pitchFamily="34" charset="0"/>
              </a:rPr>
              <a:t> </a:t>
            </a:r>
            <a:r>
              <a:rPr lang="en-US" sz="3600" dirty="0">
                <a:latin typeface="Calibri" panose="020F0502020204030204" pitchFamily="34" charset="0"/>
                <a:cs typeface="Calibri" panose="020F0502020204030204" pitchFamily="34" charset="0"/>
                <a:hlinkClick r:id="rId4"/>
              </a:rPr>
              <a:t>http://cse.iitkgp.ac.in/pds/notes/swf/selection.html</a:t>
            </a:r>
            <a:r>
              <a:rPr lang="en-US" sz="3600" dirty="0">
                <a:latin typeface="Calibri" panose="020F0502020204030204" pitchFamily="34" charset="0"/>
                <a:cs typeface="Calibri" panose="020F0502020204030204" pitchFamily="34" charset="0"/>
              </a:rPr>
              <a:t>   (FIREFOX)</a:t>
            </a:r>
          </a:p>
          <a:p>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38318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42018-BDC3-4704-90C6-717E1E066ADE}"/>
              </a:ext>
            </a:extLst>
          </p:cNvPr>
          <p:cNvSpPr>
            <a:spLocks noGrp="1"/>
          </p:cNvSpPr>
          <p:nvPr>
            <p:ph type="title"/>
          </p:nvPr>
        </p:nvSpPr>
        <p:spPr/>
        <p:txBody>
          <a:bodyPr/>
          <a:lstStyle/>
          <a:p>
            <a:r>
              <a:rPr lang="en-US" dirty="0"/>
              <a:t>Best, average and worst case of selection sort</a:t>
            </a:r>
          </a:p>
        </p:txBody>
      </p:sp>
      <p:sp>
        <p:nvSpPr>
          <p:cNvPr id="3" name="Insertion sort…">
            <a:extLst>
              <a:ext uri="{FF2B5EF4-FFF2-40B4-BE49-F238E27FC236}">
                <a16:creationId xmlns:a16="http://schemas.microsoft.com/office/drawing/2014/main" id="{7AE89671-6D44-47B8-B00B-499A44A72ACF}"/>
              </a:ext>
            </a:extLst>
          </p:cNvPr>
          <p:cNvSpPr txBox="1"/>
          <p:nvPr/>
        </p:nvSpPr>
        <p:spPr>
          <a:xfrm>
            <a:off x="12573000" y="1653019"/>
            <a:ext cx="10931238" cy="919508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algn="l">
              <a:lnSpc>
                <a:spcPts val="5500"/>
              </a:lnSpc>
              <a:spcBef>
                <a:spcPts val="600"/>
              </a:spcBef>
              <a:tabLst>
                <a:tab pos="1168400" algn="l"/>
              </a:tabLst>
              <a:defRPr sz="3600">
                <a:solidFill>
                  <a:srgbClr val="005493"/>
                </a:solidFill>
              </a:defRPr>
            </a:pPr>
            <a:r>
              <a:rPr lang="en-US" dirty="0"/>
              <a:t>Analysis</a:t>
            </a:r>
            <a:endParaRPr i="1" dirty="0"/>
          </a:p>
          <a:p>
            <a:pPr marL="838200" lvl="1" indent="-381000" algn="l">
              <a:lnSpc>
                <a:spcPts val="5500"/>
              </a:lnSpc>
              <a:spcBef>
                <a:spcPts val="600"/>
              </a:spcBef>
              <a:buSzPct val="125000"/>
              <a:buFont typeface="Gill Sans"/>
              <a:buChar char="•"/>
              <a:tabLst>
                <a:tab pos="2476500" algn="l"/>
              </a:tabLst>
              <a:defRPr sz="3600"/>
            </a:pPr>
            <a:r>
              <a:rPr lang="en-US" dirty="0"/>
              <a:t>Selection sort selects the minimum element of the array segment a[i+1…a.length-1] and swaps with element in the </a:t>
            </a:r>
            <a:r>
              <a:rPr lang="en-US" dirty="0" err="1"/>
              <a:t>i</a:t>
            </a:r>
            <a:r>
              <a:rPr lang="en-US" baseline="30000" dirty="0" err="1"/>
              <a:t>th</a:t>
            </a:r>
            <a:r>
              <a:rPr lang="en-US" dirty="0"/>
              <a:t> location</a:t>
            </a:r>
          </a:p>
          <a:p>
            <a:pPr marL="838200" lvl="1" indent="-381000">
              <a:lnSpc>
                <a:spcPts val="5500"/>
              </a:lnSpc>
              <a:spcBef>
                <a:spcPts val="600"/>
              </a:spcBef>
              <a:buSzPct val="125000"/>
              <a:buFont typeface="Gill Sans"/>
              <a:buChar char="•"/>
              <a:tabLst>
                <a:tab pos="2476500" algn="l"/>
              </a:tabLst>
              <a:defRPr sz="3600"/>
            </a:pPr>
            <a:r>
              <a:rPr lang="en-US" dirty="0"/>
              <a:t>The array a[0..i] remains sorted at the </a:t>
            </a:r>
            <a:r>
              <a:rPr lang="en-US" dirty="0" err="1"/>
              <a:t>i</a:t>
            </a:r>
            <a:r>
              <a:rPr lang="en-US" baseline="30000" dirty="0" err="1"/>
              <a:t>th</a:t>
            </a:r>
            <a:r>
              <a:rPr lang="en-US" dirty="0"/>
              <a:t> iteration</a:t>
            </a:r>
          </a:p>
          <a:p>
            <a:pPr marL="838200" lvl="1" indent="-381000">
              <a:lnSpc>
                <a:spcPts val="5500"/>
              </a:lnSpc>
              <a:spcBef>
                <a:spcPts val="600"/>
              </a:spcBef>
              <a:buSzPct val="125000"/>
              <a:buFont typeface="Gill Sans"/>
              <a:buChar char="•"/>
              <a:tabLst>
                <a:tab pos="2476500" algn="l"/>
              </a:tabLst>
              <a:defRPr sz="3600"/>
            </a:pPr>
            <a:r>
              <a:rPr lang="en-US" dirty="0"/>
              <a:t>The amount of work that needs to be done remains the same regardless of the values in the array ~ O(n</a:t>
            </a:r>
            <a:r>
              <a:rPr lang="en-US" baseline="30000" dirty="0"/>
              <a:t>2</a:t>
            </a:r>
            <a:r>
              <a:rPr lang="en-US" dirty="0"/>
              <a:t>)</a:t>
            </a:r>
          </a:p>
          <a:p>
            <a:pPr marL="838200" lvl="1" indent="-381000">
              <a:lnSpc>
                <a:spcPts val="5500"/>
              </a:lnSpc>
              <a:spcBef>
                <a:spcPts val="600"/>
              </a:spcBef>
              <a:buSzPct val="125000"/>
              <a:buFont typeface="Gill Sans"/>
              <a:buChar char="•"/>
              <a:tabLst>
                <a:tab pos="2476500" algn="l"/>
              </a:tabLst>
              <a:defRPr sz="3600"/>
            </a:pPr>
            <a:r>
              <a:rPr lang="en-US" dirty="0"/>
              <a:t>Hence best, average and worst cases are all O(n</a:t>
            </a:r>
            <a:r>
              <a:rPr lang="en-US" baseline="30000" dirty="0"/>
              <a:t>2</a:t>
            </a:r>
            <a:r>
              <a:rPr lang="en-US" dirty="0"/>
              <a:t>) for selection sort</a:t>
            </a:r>
          </a:p>
          <a:p>
            <a:pPr marL="838200" lvl="1" indent="-381000">
              <a:lnSpc>
                <a:spcPts val="5500"/>
              </a:lnSpc>
              <a:spcBef>
                <a:spcPts val="600"/>
              </a:spcBef>
              <a:buSzPct val="125000"/>
              <a:buFont typeface="Gill Sans"/>
              <a:buChar char="•"/>
              <a:tabLst>
                <a:tab pos="2476500" algn="l"/>
              </a:tabLst>
              <a:defRPr sz="3600"/>
            </a:pPr>
            <a:endParaRPr lang="en-US" dirty="0"/>
          </a:p>
          <a:p>
            <a:pPr marL="838200" lvl="4" indent="-381000">
              <a:lnSpc>
                <a:spcPts val="5500"/>
              </a:lnSpc>
              <a:spcBef>
                <a:spcPts val="600"/>
              </a:spcBef>
              <a:buSzPct val="125000"/>
              <a:buFont typeface="Gill Sans"/>
              <a:buChar char="•"/>
              <a:tabLst>
                <a:tab pos="2476500" algn="l"/>
              </a:tabLst>
              <a:defRPr sz="3600"/>
            </a:pPr>
            <a:endParaRPr lang="en-US" dirty="0"/>
          </a:p>
          <a:p>
            <a:pPr marL="838200" lvl="4" indent="-381000">
              <a:lnSpc>
                <a:spcPts val="5500"/>
              </a:lnSpc>
              <a:spcBef>
                <a:spcPts val="600"/>
              </a:spcBef>
              <a:buSzPct val="125000"/>
              <a:buFont typeface="Gill Sans"/>
              <a:buChar char="•"/>
              <a:tabLst>
                <a:tab pos="2476500" algn="l"/>
              </a:tabLst>
              <a:defRPr sz="3600"/>
            </a:pPr>
            <a:endParaRPr dirty="0"/>
          </a:p>
        </p:txBody>
      </p:sp>
      <p:pic>
        <p:nvPicPr>
          <p:cNvPr id="4" name="Picture 3">
            <a:extLst>
              <a:ext uri="{FF2B5EF4-FFF2-40B4-BE49-F238E27FC236}">
                <a16:creationId xmlns:a16="http://schemas.microsoft.com/office/drawing/2014/main" id="{82BAAAB7-CAD7-4E08-BE70-16D8B6318FF3}"/>
              </a:ext>
            </a:extLst>
          </p:cNvPr>
          <p:cNvPicPr>
            <a:picLocks noChangeAspect="1"/>
          </p:cNvPicPr>
          <p:nvPr/>
        </p:nvPicPr>
        <p:blipFill>
          <a:blip r:embed="rId2"/>
          <a:stretch>
            <a:fillRect/>
          </a:stretch>
        </p:blipFill>
        <p:spPr>
          <a:xfrm>
            <a:off x="879762" y="1653019"/>
            <a:ext cx="11303000" cy="5572104"/>
          </a:xfrm>
          <a:prstGeom prst="rect">
            <a:avLst/>
          </a:prstGeom>
        </p:spPr>
      </p:pic>
    </p:spTree>
    <p:extLst>
      <p:ext uri="{BB962C8B-B14F-4D97-AF65-F5344CB8AC3E}">
        <p14:creationId xmlns:p14="http://schemas.microsoft.com/office/powerpoint/2010/main" val="19761404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3">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3">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1. Basic Programming Concepts"/>
          <p:cNvSpPr txBox="1">
            <a:spLocks noGrp="1"/>
          </p:cNvSpPr>
          <p:nvPr>
            <p:ph type="title"/>
          </p:nvPr>
        </p:nvSpPr>
        <p:spPr>
          <a:prstGeom prst="rect">
            <a:avLst/>
          </a:prstGeom>
        </p:spPr>
        <p:txBody>
          <a:bodyPr/>
          <a:lstStyle/>
          <a:p>
            <a:r>
              <a:rPr lang="en-US" dirty="0"/>
              <a:t>12</a:t>
            </a:r>
            <a:r>
              <a:rPr dirty="0"/>
              <a:t>. </a:t>
            </a:r>
            <a:r>
              <a:rPr lang="en-US" dirty="0"/>
              <a:t>Searching and Sorting</a:t>
            </a:r>
            <a:endParaRPr dirty="0"/>
          </a:p>
        </p:txBody>
      </p:sp>
      <p:sp>
        <p:nvSpPr>
          <p:cNvPr id="92" name="Why programming?…"/>
          <p:cNvSpPr txBox="1">
            <a:spLocks noGrp="1"/>
          </p:cNvSpPr>
          <p:nvPr>
            <p:ph type="body" sz="half" idx="1"/>
          </p:nvPr>
        </p:nvSpPr>
        <p:spPr>
          <a:prstGeom prst="rect">
            <a:avLst/>
          </a:prstGeom>
        </p:spPr>
        <p:txBody>
          <a:bodyPr/>
          <a:lstStyle/>
          <a:p>
            <a:pPr>
              <a:defRPr>
                <a:solidFill>
                  <a:srgbClr val="000000"/>
                </a:solidFill>
              </a:defRPr>
            </a:pPr>
            <a:r>
              <a:rPr lang="en-US" dirty="0">
                <a:solidFill>
                  <a:schemeClr val="bg2"/>
                </a:solidFill>
              </a:rPr>
              <a:t>A typical client</a:t>
            </a:r>
          </a:p>
          <a:p>
            <a:pPr>
              <a:defRPr>
                <a:solidFill>
                  <a:srgbClr val="929292"/>
                </a:solidFill>
              </a:defRPr>
            </a:pPr>
            <a:r>
              <a:rPr lang="en-US" dirty="0">
                <a:solidFill>
                  <a:schemeClr val="bg2"/>
                </a:solidFill>
              </a:rPr>
              <a:t>Linear/Sequential search</a:t>
            </a:r>
          </a:p>
          <a:p>
            <a:pPr>
              <a:defRPr>
                <a:solidFill>
                  <a:srgbClr val="929292"/>
                </a:solidFill>
              </a:defRPr>
            </a:pPr>
            <a:r>
              <a:rPr lang="en-US" dirty="0">
                <a:solidFill>
                  <a:schemeClr val="bg2"/>
                </a:solidFill>
              </a:rPr>
              <a:t>Binary search</a:t>
            </a:r>
          </a:p>
          <a:p>
            <a:pPr>
              <a:defRPr>
                <a:solidFill>
                  <a:srgbClr val="929292"/>
                </a:solidFill>
              </a:defRPr>
            </a:pPr>
            <a:r>
              <a:rPr lang="en-US" dirty="0">
                <a:solidFill>
                  <a:schemeClr val="bg2"/>
                </a:solidFill>
              </a:rPr>
              <a:t>Selection sort</a:t>
            </a:r>
          </a:p>
          <a:p>
            <a:pPr>
              <a:defRPr>
                <a:solidFill>
                  <a:srgbClr val="929292"/>
                </a:solidFill>
              </a:defRPr>
            </a:pPr>
            <a:r>
              <a:rPr lang="en-US" dirty="0">
                <a:solidFill>
                  <a:schemeClr val="tx1"/>
                </a:solidFill>
              </a:rPr>
              <a:t>Insertion sort</a:t>
            </a:r>
          </a:p>
          <a:p>
            <a:pPr marL="152400" indent="0">
              <a:buNone/>
              <a:defRPr>
                <a:solidFill>
                  <a:srgbClr val="A9A9A9"/>
                </a:solidFill>
              </a:defRPr>
            </a:pPr>
            <a:endParaRPr dirty="0"/>
          </a:p>
          <a:p>
            <a:pPr>
              <a:defRPr>
                <a:solidFill>
                  <a:srgbClr val="A9A9A9"/>
                </a:solidFill>
              </a:defRPr>
            </a:pPr>
            <a:endParaRPr dirty="0"/>
          </a:p>
        </p:txBody>
      </p:sp>
    </p:spTree>
    <p:extLst>
      <p:ext uri="{BB962C8B-B14F-4D97-AF65-F5344CB8AC3E}">
        <p14:creationId xmlns:p14="http://schemas.microsoft.com/office/powerpoint/2010/main" val="233120802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368300"/>
            <a:ext cx="20688300" cy="901700"/>
          </a:xfrm>
        </p:spPr>
        <p:txBody>
          <a:bodyPr/>
          <a:lstStyle/>
          <a:p>
            <a:r>
              <a:rPr lang="en-US" dirty="0"/>
              <a:t>Insertion Sort – </a:t>
            </a:r>
            <a:r>
              <a:rPr lang="en-US" i="1" dirty="0">
                <a:solidFill>
                  <a:srgbClr val="C00000"/>
                </a:solidFill>
              </a:rPr>
              <a:t>my favorite n</a:t>
            </a:r>
            <a:r>
              <a:rPr lang="en-US" i="1" baseline="30000" dirty="0">
                <a:solidFill>
                  <a:srgbClr val="C00000"/>
                </a:solidFill>
              </a:rPr>
              <a:t>2</a:t>
            </a:r>
            <a:r>
              <a:rPr lang="en-US" i="1" dirty="0">
                <a:solidFill>
                  <a:srgbClr val="C00000"/>
                </a:solidFill>
              </a:rPr>
              <a:t> sort</a:t>
            </a:r>
          </a:p>
        </p:txBody>
      </p:sp>
      <p:sp>
        <p:nvSpPr>
          <p:cNvPr id="3" name="Content Placeholder 2"/>
          <p:cNvSpPr>
            <a:spLocks noGrp="1"/>
          </p:cNvSpPr>
          <p:nvPr>
            <p:ph idx="1"/>
          </p:nvPr>
        </p:nvSpPr>
        <p:spPr/>
        <p:txBody>
          <a:bodyPr/>
          <a:lstStyle/>
          <a:p>
            <a:pPr indent="0"/>
            <a:r>
              <a:rPr lang="en-US" dirty="0"/>
              <a:t>One way of thinking of </a:t>
            </a:r>
            <a:r>
              <a:rPr lang="en-US" dirty="0">
                <a:solidFill>
                  <a:srgbClr val="0000FF"/>
                </a:solidFill>
              </a:rPr>
              <a:t>inserting sort</a:t>
            </a:r>
            <a:r>
              <a:rPr lang="en-US" dirty="0"/>
              <a:t>:</a:t>
            </a:r>
          </a:p>
          <a:p>
            <a:pPr lvl="1"/>
            <a:r>
              <a:rPr lang="en-US" dirty="0"/>
              <a:t>Imagine you are playing a card game.</a:t>
            </a:r>
          </a:p>
          <a:p>
            <a:pPr lvl="1"/>
            <a:r>
              <a:rPr lang="en-US" dirty="0"/>
              <a:t>The cards you are holding on your hand are sorted.</a:t>
            </a:r>
          </a:p>
          <a:p>
            <a:pPr lvl="1"/>
            <a:r>
              <a:rPr lang="en-US" dirty="0"/>
              <a:t>The dealer hands you one card.</a:t>
            </a:r>
          </a:p>
          <a:p>
            <a:pPr lvl="1"/>
            <a:r>
              <a:rPr lang="en-US" dirty="0"/>
              <a:t>You have to put it into the correct place so that the cards you’re holding are sorted.</a:t>
            </a:r>
          </a:p>
        </p:txBody>
      </p:sp>
      <p:sp>
        <p:nvSpPr>
          <p:cNvPr id="4" name="Footer Placeholder 3"/>
          <p:cNvSpPr>
            <a:spLocks noGrp="1"/>
          </p:cNvSpPr>
          <p:nvPr>
            <p:ph type="ftr" sz="quarter" idx="11"/>
          </p:nvPr>
        </p:nvSpPr>
        <p:spPr/>
        <p:txBody>
          <a:bodyPr/>
          <a:lstStyle/>
          <a:p>
            <a:r>
              <a:rPr lang="en-US"/>
              <a:t>CS111: Centeno-Trees</a:t>
            </a:r>
          </a:p>
        </p:txBody>
      </p:sp>
      <p:sp>
        <p:nvSpPr>
          <p:cNvPr id="5" name="Slide Number Placeholder 4"/>
          <p:cNvSpPr>
            <a:spLocks noGrp="1"/>
          </p:cNvSpPr>
          <p:nvPr>
            <p:ph type="sldNum" sz="quarter" idx="12"/>
          </p:nvPr>
        </p:nvSpPr>
        <p:spPr>
          <a:xfrm>
            <a:off x="23781562" y="13066304"/>
            <a:ext cx="230832" cy="436017"/>
          </a:xfrm>
        </p:spPr>
        <p:txBody>
          <a:bodyPr/>
          <a:lstStyle/>
          <a:p>
            <a:fld id="{4B3150F1-3131-704B-87D4-B6A74CA4EC09}" type="slidenum">
              <a:rPr lang="en-US" smtClean="0"/>
              <a:t>45</a:t>
            </a:fld>
            <a:endParaRPr lang="en-US"/>
          </a:p>
        </p:txBody>
      </p:sp>
      <p:sp>
        <p:nvSpPr>
          <p:cNvPr id="6" name="TextBox 5"/>
          <p:cNvSpPr txBox="1"/>
          <p:nvPr/>
        </p:nvSpPr>
        <p:spPr>
          <a:xfrm>
            <a:off x="3014135" y="9990667"/>
            <a:ext cx="20489334" cy="1323439"/>
          </a:xfrm>
          <a:prstGeom prst="rect">
            <a:avLst/>
          </a:prstGeom>
          <a:noFill/>
        </p:spPr>
        <p:txBody>
          <a:bodyPr wrap="square" rtlCol="0">
            <a:spAutoFit/>
          </a:bodyPr>
          <a:lstStyle/>
          <a:p>
            <a:r>
              <a:rPr lang="en-US" sz="4000" dirty="0"/>
              <a:t>Animation: </a:t>
            </a:r>
            <a:r>
              <a:rPr lang="en-US" sz="4000" dirty="0">
                <a:hlinkClick r:id="rId2"/>
              </a:rPr>
              <a:t>https://www.ee.ryerson.ca/~courses/coe428/sorting/insertionsort.html</a:t>
            </a:r>
            <a:r>
              <a:rPr lang="en-US" sz="4000" dirty="0"/>
              <a:t> </a:t>
            </a:r>
          </a:p>
          <a:p>
            <a:r>
              <a:rPr lang="en-US" sz="4000" dirty="0"/>
              <a:t>(Safari/Firefox)</a:t>
            </a:r>
          </a:p>
        </p:txBody>
      </p:sp>
      <p:pic>
        <p:nvPicPr>
          <p:cNvPr id="8" name="Picture 7">
            <a:extLst>
              <a:ext uri="{FF2B5EF4-FFF2-40B4-BE49-F238E27FC236}">
                <a16:creationId xmlns:a16="http://schemas.microsoft.com/office/drawing/2014/main" id="{608D3B6B-D6D5-0246-A735-929626A1A84C}"/>
              </a:ext>
            </a:extLst>
          </p:cNvPr>
          <p:cNvPicPr>
            <a:picLocks noChangeAspect="1"/>
          </p:cNvPicPr>
          <p:nvPr/>
        </p:nvPicPr>
        <p:blipFill>
          <a:blip r:embed="rId3"/>
          <a:stretch>
            <a:fillRect/>
          </a:stretch>
        </p:blipFill>
        <p:spPr>
          <a:xfrm>
            <a:off x="3251200" y="5430170"/>
            <a:ext cx="6502400" cy="4305300"/>
          </a:xfrm>
          <a:prstGeom prst="rect">
            <a:avLst/>
          </a:prstGeom>
        </p:spPr>
      </p:pic>
    </p:spTree>
    <p:extLst>
      <p:ext uri="{BB962C8B-B14F-4D97-AF65-F5344CB8AC3E}">
        <p14:creationId xmlns:p14="http://schemas.microsoft.com/office/powerpoint/2010/main" val="2679204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0262-DD30-BF4F-8E69-2F2D5FD20BCA}"/>
              </a:ext>
            </a:extLst>
          </p:cNvPr>
          <p:cNvSpPr>
            <a:spLocks noGrp="1"/>
          </p:cNvSpPr>
          <p:nvPr>
            <p:ph type="title"/>
          </p:nvPr>
        </p:nvSpPr>
        <p:spPr/>
        <p:txBody>
          <a:bodyPr/>
          <a:lstStyle/>
          <a:p>
            <a:r>
              <a:rPr lang="en-US" dirty="0"/>
              <a:t>Consider the following array:</a:t>
            </a:r>
          </a:p>
        </p:txBody>
      </p:sp>
      <p:sp>
        <p:nvSpPr>
          <p:cNvPr id="4" name="Footer Placeholder 3">
            <a:extLst>
              <a:ext uri="{FF2B5EF4-FFF2-40B4-BE49-F238E27FC236}">
                <a16:creationId xmlns:a16="http://schemas.microsoft.com/office/drawing/2014/main" id="{1075A773-919D-DF42-B72F-897FB0631B99}"/>
              </a:ext>
            </a:extLst>
          </p:cNvPr>
          <p:cNvSpPr>
            <a:spLocks noGrp="1"/>
          </p:cNvSpPr>
          <p:nvPr>
            <p:ph type="ftr" sz="quarter" idx="11"/>
          </p:nvPr>
        </p:nvSpPr>
        <p:spPr/>
        <p:txBody>
          <a:bodyPr/>
          <a:lstStyle/>
          <a:p>
            <a:r>
              <a:rPr lang="en-US"/>
              <a:t>CS111: Centeno-Trees</a:t>
            </a:r>
          </a:p>
        </p:txBody>
      </p:sp>
      <p:sp>
        <p:nvSpPr>
          <p:cNvPr id="5" name="Slide Number Placeholder 4">
            <a:extLst>
              <a:ext uri="{FF2B5EF4-FFF2-40B4-BE49-F238E27FC236}">
                <a16:creationId xmlns:a16="http://schemas.microsoft.com/office/drawing/2014/main" id="{7A1E9F6A-B5A3-EE40-958F-1345B6544F9F}"/>
              </a:ext>
            </a:extLst>
          </p:cNvPr>
          <p:cNvSpPr>
            <a:spLocks noGrp="1"/>
          </p:cNvSpPr>
          <p:nvPr>
            <p:ph type="sldNum" sz="quarter" idx="12"/>
          </p:nvPr>
        </p:nvSpPr>
        <p:spPr>
          <a:xfrm>
            <a:off x="23781562" y="13066304"/>
            <a:ext cx="230832" cy="436017"/>
          </a:xfrm>
        </p:spPr>
        <p:txBody>
          <a:bodyPr/>
          <a:lstStyle/>
          <a:p>
            <a:fld id="{57AA7839-675C-6747-A686-716F746AE238}" type="slidenum">
              <a:rPr lang="en-US" smtClean="0"/>
              <a:t>46</a:t>
            </a:fld>
            <a:endParaRPr lang="en-US"/>
          </a:p>
        </p:txBody>
      </p:sp>
      <p:sp>
        <p:nvSpPr>
          <p:cNvPr id="12" name="TextBox 11">
            <a:extLst>
              <a:ext uri="{FF2B5EF4-FFF2-40B4-BE49-F238E27FC236}">
                <a16:creationId xmlns:a16="http://schemas.microsoft.com/office/drawing/2014/main" id="{BA032033-061E-6B4F-91EB-671C347BECAD}"/>
              </a:ext>
            </a:extLst>
          </p:cNvPr>
          <p:cNvSpPr txBox="1"/>
          <p:nvPr/>
        </p:nvSpPr>
        <p:spPr>
          <a:xfrm>
            <a:off x="1270000" y="1509920"/>
            <a:ext cx="13359918" cy="707886"/>
          </a:xfrm>
          <a:prstGeom prst="rect">
            <a:avLst/>
          </a:prstGeom>
          <a:noFill/>
        </p:spPr>
        <p:txBody>
          <a:bodyPr wrap="square" rtlCol="0">
            <a:spAutoFit/>
          </a:bodyPr>
          <a:lstStyle/>
          <a:p>
            <a:r>
              <a:rPr lang="en-US" sz="4000" dirty="0">
                <a:latin typeface="Calibri" panose="020F0502020204030204" pitchFamily="34" charset="0"/>
                <a:cs typeface="Calibri" panose="020F0502020204030204" pitchFamily="34" charset="0"/>
              </a:rPr>
              <a:t>Sort in ascending order using insertion sort!</a:t>
            </a:r>
          </a:p>
        </p:txBody>
      </p:sp>
      <p:sp>
        <p:nvSpPr>
          <p:cNvPr id="3" name="TextBox 2">
            <a:extLst>
              <a:ext uri="{FF2B5EF4-FFF2-40B4-BE49-F238E27FC236}">
                <a16:creationId xmlns:a16="http://schemas.microsoft.com/office/drawing/2014/main" id="{7B139FEA-0D0D-BB4A-A912-AAAC01ACDDD0}"/>
              </a:ext>
            </a:extLst>
          </p:cNvPr>
          <p:cNvSpPr txBox="1"/>
          <p:nvPr/>
        </p:nvSpPr>
        <p:spPr>
          <a:xfrm>
            <a:off x="11341747" y="3966410"/>
            <a:ext cx="12670647" cy="73045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600" dirty="0">
                <a:latin typeface="Calibri" panose="020F0502020204030204" pitchFamily="34" charset="0"/>
                <a:cs typeface="Calibri" panose="020F0502020204030204" pitchFamily="34" charset="0"/>
              </a:rPr>
              <a:t>	public static void </a:t>
            </a:r>
            <a:r>
              <a:rPr lang="en-US" sz="3600" dirty="0" err="1">
                <a:latin typeface="Calibri" panose="020F0502020204030204" pitchFamily="34" charset="0"/>
                <a:cs typeface="Calibri" panose="020F0502020204030204" pitchFamily="34" charset="0"/>
              </a:rPr>
              <a:t>insertionSort</a:t>
            </a:r>
            <a:r>
              <a:rPr lang="en-US" sz="3600" dirty="0">
                <a:latin typeface="Calibri" panose="020F0502020204030204" pitchFamily="34" charset="0"/>
                <a:cs typeface="Calibri" panose="020F0502020204030204" pitchFamily="34" charset="0"/>
              </a:rPr>
              <a:t>(int[] A){</a:t>
            </a:r>
          </a:p>
          <a:p>
            <a:r>
              <a:rPr lang="en-US" sz="3600" dirty="0">
                <a:latin typeface="Calibri" panose="020F0502020204030204" pitchFamily="34" charset="0"/>
                <a:cs typeface="Calibri" panose="020F0502020204030204" pitchFamily="34" charset="0"/>
              </a:rPr>
              <a:t>		int </a:t>
            </a:r>
            <a:r>
              <a:rPr lang="en-US" sz="3600" dirty="0" err="1">
                <a:latin typeface="Calibri" panose="020F0502020204030204" pitchFamily="34" charset="0"/>
                <a:cs typeface="Calibri" panose="020F0502020204030204" pitchFamily="34" charset="0"/>
              </a:rPr>
              <a:t>itemsSorted</a:t>
            </a:r>
            <a:r>
              <a:rPr lang="en-US" sz="3600" dirty="0">
                <a:latin typeface="Calibri" panose="020F0502020204030204" pitchFamily="34" charset="0"/>
                <a:cs typeface="Calibri" panose="020F0502020204030204" pitchFamily="34" charset="0"/>
              </a:rPr>
              <a:t>;</a:t>
            </a:r>
          </a:p>
          <a:p>
            <a:r>
              <a:rPr lang="en-US" sz="3600" dirty="0">
                <a:latin typeface="Calibri" panose="020F0502020204030204" pitchFamily="34" charset="0"/>
                <a:cs typeface="Calibri" panose="020F0502020204030204" pitchFamily="34" charset="0"/>
              </a:rPr>
              <a:t>		for (</a:t>
            </a:r>
            <a:r>
              <a:rPr lang="en-US" sz="3600" dirty="0" err="1">
                <a:latin typeface="Calibri" panose="020F0502020204030204" pitchFamily="34" charset="0"/>
                <a:cs typeface="Calibri" panose="020F0502020204030204" pitchFamily="34" charset="0"/>
              </a:rPr>
              <a:t>itemsSorted</a:t>
            </a:r>
            <a:r>
              <a:rPr lang="en-US" sz="3600" dirty="0">
                <a:latin typeface="Calibri" panose="020F0502020204030204" pitchFamily="34" charset="0"/>
                <a:cs typeface="Calibri" panose="020F0502020204030204" pitchFamily="34" charset="0"/>
              </a:rPr>
              <a:t> = 1; </a:t>
            </a:r>
            <a:r>
              <a:rPr lang="en-US" sz="3600" dirty="0" err="1">
                <a:latin typeface="Calibri" panose="020F0502020204030204" pitchFamily="34" charset="0"/>
                <a:cs typeface="Calibri" panose="020F0502020204030204" pitchFamily="34" charset="0"/>
              </a:rPr>
              <a:t>itemsSorted</a:t>
            </a:r>
            <a:r>
              <a:rPr lang="en-US" sz="3600" dirty="0">
                <a:latin typeface="Calibri" panose="020F0502020204030204" pitchFamily="34" charset="0"/>
                <a:cs typeface="Calibri" panose="020F0502020204030204" pitchFamily="34" charset="0"/>
              </a:rPr>
              <a:t> &lt; </a:t>
            </a:r>
            <a:r>
              <a:rPr lang="en-US" sz="3600" dirty="0" err="1">
                <a:latin typeface="Calibri" panose="020F0502020204030204" pitchFamily="34" charset="0"/>
                <a:cs typeface="Calibri" panose="020F0502020204030204" pitchFamily="34" charset="0"/>
              </a:rPr>
              <a:t>A.length</a:t>
            </a:r>
            <a:r>
              <a:rPr lang="en-US" sz="3600" dirty="0">
                <a:latin typeface="Calibri" panose="020F0502020204030204" pitchFamily="34" charset="0"/>
                <a:cs typeface="Calibri" panose="020F0502020204030204" pitchFamily="34" charset="0"/>
              </a:rPr>
              <a:t>; </a:t>
            </a:r>
            <a:r>
              <a:rPr lang="en-US" sz="3600" dirty="0" err="1">
                <a:latin typeface="Calibri" panose="020F0502020204030204" pitchFamily="34" charset="0"/>
                <a:cs typeface="Calibri" panose="020F0502020204030204" pitchFamily="34" charset="0"/>
              </a:rPr>
              <a:t>itemsSorted</a:t>
            </a:r>
            <a:r>
              <a:rPr lang="en-US" sz="3600" dirty="0">
                <a:latin typeface="Calibri" panose="020F0502020204030204" pitchFamily="34" charset="0"/>
                <a:cs typeface="Calibri" panose="020F0502020204030204" pitchFamily="34" charset="0"/>
              </a:rPr>
              <a:t>++){</a:t>
            </a:r>
          </a:p>
          <a:p>
            <a:r>
              <a:rPr lang="en-US" sz="3600" dirty="0">
                <a:latin typeface="Calibri" panose="020F0502020204030204" pitchFamily="34" charset="0"/>
                <a:cs typeface="Calibri" panose="020F0502020204030204" pitchFamily="34" charset="0"/>
              </a:rPr>
              <a:t>			int temp = A[</a:t>
            </a:r>
            <a:r>
              <a:rPr lang="en-US" sz="3600" dirty="0" err="1">
                <a:latin typeface="Calibri" panose="020F0502020204030204" pitchFamily="34" charset="0"/>
                <a:cs typeface="Calibri" panose="020F0502020204030204" pitchFamily="34" charset="0"/>
              </a:rPr>
              <a:t>itemsSorted</a:t>
            </a:r>
            <a:r>
              <a:rPr lang="en-US" sz="3600" dirty="0">
                <a:latin typeface="Calibri" panose="020F0502020204030204" pitchFamily="34" charset="0"/>
                <a:cs typeface="Calibri" panose="020F0502020204030204" pitchFamily="34" charset="0"/>
              </a:rPr>
              <a:t>];</a:t>
            </a:r>
          </a:p>
          <a:p>
            <a:r>
              <a:rPr lang="en-US" sz="3600" dirty="0">
                <a:latin typeface="Calibri" panose="020F0502020204030204" pitchFamily="34" charset="0"/>
                <a:cs typeface="Calibri" panose="020F0502020204030204" pitchFamily="34" charset="0"/>
              </a:rPr>
              <a:t>			int loc = </a:t>
            </a:r>
            <a:r>
              <a:rPr lang="en-US" sz="3600" dirty="0" err="1">
                <a:latin typeface="Calibri" panose="020F0502020204030204" pitchFamily="34" charset="0"/>
                <a:cs typeface="Calibri" panose="020F0502020204030204" pitchFamily="34" charset="0"/>
              </a:rPr>
              <a:t>itemsSorted</a:t>
            </a:r>
            <a:r>
              <a:rPr lang="en-US" sz="3600" dirty="0">
                <a:latin typeface="Calibri" panose="020F0502020204030204" pitchFamily="34" charset="0"/>
                <a:cs typeface="Calibri" panose="020F0502020204030204" pitchFamily="34" charset="0"/>
              </a:rPr>
              <a:t> - 1;</a:t>
            </a:r>
          </a:p>
          <a:p>
            <a:r>
              <a:rPr lang="en-US" sz="3600" dirty="0">
                <a:latin typeface="Calibri" panose="020F0502020204030204" pitchFamily="34" charset="0"/>
                <a:cs typeface="Calibri" panose="020F0502020204030204" pitchFamily="34" charset="0"/>
              </a:rPr>
              <a:t>			while (loc &gt;= 0 &amp;&amp; A[loc] &gt; temp){</a:t>
            </a:r>
          </a:p>
          <a:p>
            <a:r>
              <a:rPr lang="en-US" sz="3600" dirty="0">
                <a:latin typeface="Calibri" panose="020F0502020204030204" pitchFamily="34" charset="0"/>
                <a:cs typeface="Calibri" panose="020F0502020204030204" pitchFamily="34" charset="0"/>
              </a:rPr>
              <a:t>				A[loc + 1] = A[loc];</a:t>
            </a:r>
          </a:p>
          <a:p>
            <a:r>
              <a:rPr lang="en-US" sz="3600" dirty="0">
                <a:latin typeface="Calibri" panose="020F0502020204030204" pitchFamily="34" charset="0"/>
                <a:cs typeface="Calibri" panose="020F0502020204030204" pitchFamily="34" charset="0"/>
              </a:rPr>
              <a:t>				loc = loc - 1;</a:t>
            </a:r>
          </a:p>
          <a:p>
            <a:r>
              <a:rPr lang="en-US" sz="3600" dirty="0">
                <a:latin typeface="Calibri" panose="020F0502020204030204" pitchFamily="34" charset="0"/>
                <a:cs typeface="Calibri" panose="020F0502020204030204" pitchFamily="34" charset="0"/>
              </a:rPr>
              <a:t>			}</a:t>
            </a:r>
          </a:p>
          <a:p>
            <a:r>
              <a:rPr lang="en-US" sz="3600" dirty="0">
                <a:latin typeface="Calibri" panose="020F0502020204030204" pitchFamily="34" charset="0"/>
                <a:cs typeface="Calibri" panose="020F0502020204030204" pitchFamily="34" charset="0"/>
              </a:rPr>
              <a:t>			A[loc + 1] = temp;</a:t>
            </a:r>
          </a:p>
          <a:p>
            <a:r>
              <a:rPr lang="en-US" sz="3600" dirty="0">
                <a:latin typeface="Calibri" panose="020F0502020204030204" pitchFamily="34" charset="0"/>
                <a:cs typeface="Calibri" panose="020F0502020204030204" pitchFamily="34" charset="0"/>
              </a:rPr>
              <a:t>			</a:t>
            </a:r>
            <a:r>
              <a:rPr lang="en-US" sz="3600" dirty="0" err="1">
                <a:latin typeface="Calibri" panose="020F0502020204030204" pitchFamily="34" charset="0"/>
                <a:cs typeface="Calibri" panose="020F0502020204030204" pitchFamily="34" charset="0"/>
              </a:rPr>
              <a:t>printArray</a:t>
            </a:r>
            <a:r>
              <a:rPr lang="en-US" sz="3600" dirty="0">
                <a:latin typeface="Calibri" panose="020F0502020204030204" pitchFamily="34" charset="0"/>
                <a:cs typeface="Calibri" panose="020F0502020204030204" pitchFamily="34" charset="0"/>
              </a:rPr>
              <a:t>(A);</a:t>
            </a:r>
          </a:p>
          <a:p>
            <a:r>
              <a:rPr lang="en-US" sz="3600" dirty="0">
                <a:latin typeface="Calibri" panose="020F0502020204030204" pitchFamily="34" charset="0"/>
                <a:cs typeface="Calibri" panose="020F0502020204030204" pitchFamily="34" charset="0"/>
              </a:rPr>
              <a:t>		}</a:t>
            </a:r>
          </a:p>
          <a:p>
            <a:r>
              <a:rPr lang="en-US" sz="3600" dirty="0">
                <a:latin typeface="Calibri" panose="020F0502020204030204" pitchFamily="34" charset="0"/>
                <a:cs typeface="Calibri" panose="020F0502020204030204" pitchFamily="34" charset="0"/>
              </a:rPr>
              <a:t>	}</a:t>
            </a:r>
            <a:endParaRPr kumimoji="0" lang="en-US" sz="36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a:endParaRPr>
          </a:p>
        </p:txBody>
      </p:sp>
      <p:graphicFrame>
        <p:nvGraphicFramePr>
          <p:cNvPr id="8" name="Table 7">
            <a:extLst>
              <a:ext uri="{FF2B5EF4-FFF2-40B4-BE49-F238E27FC236}">
                <a16:creationId xmlns:a16="http://schemas.microsoft.com/office/drawing/2014/main" id="{B3241610-5581-E941-8D1C-F24CD22800F5}"/>
              </a:ext>
            </a:extLst>
          </p:cNvPr>
          <p:cNvGraphicFramePr>
            <a:graphicFrameLocks noGrp="1"/>
          </p:cNvGraphicFramePr>
          <p:nvPr>
            <p:extLst/>
          </p:nvPr>
        </p:nvGraphicFramePr>
        <p:xfrm>
          <a:off x="1574799" y="4288368"/>
          <a:ext cx="9296400" cy="8662986"/>
        </p:xfrm>
        <a:graphic>
          <a:graphicData uri="http://schemas.openxmlformats.org/drawingml/2006/table">
            <a:tbl>
              <a:tblPr firstRow="1" bandRow="1">
                <a:tableStyleId>{5940675A-B579-460E-94D1-54222C63F5DA}</a:tableStyleId>
              </a:tblPr>
              <a:tblGrid>
                <a:gridCol w="914245">
                  <a:extLst>
                    <a:ext uri="{9D8B030D-6E8A-4147-A177-3AD203B41FA5}">
                      <a16:colId xmlns:a16="http://schemas.microsoft.com/office/drawing/2014/main" val="1819299142"/>
                    </a:ext>
                  </a:extLst>
                </a:gridCol>
                <a:gridCol w="1182113">
                  <a:extLst>
                    <a:ext uri="{9D8B030D-6E8A-4147-A177-3AD203B41FA5}">
                      <a16:colId xmlns:a16="http://schemas.microsoft.com/office/drawing/2014/main" val="1096539096"/>
                    </a:ext>
                  </a:extLst>
                </a:gridCol>
                <a:gridCol w="988250">
                  <a:extLst>
                    <a:ext uri="{9D8B030D-6E8A-4147-A177-3AD203B41FA5}">
                      <a16:colId xmlns:a16="http://schemas.microsoft.com/office/drawing/2014/main" val="2018737846"/>
                    </a:ext>
                  </a:extLst>
                </a:gridCol>
                <a:gridCol w="850926">
                  <a:extLst>
                    <a:ext uri="{9D8B030D-6E8A-4147-A177-3AD203B41FA5}">
                      <a16:colId xmlns:a16="http://schemas.microsoft.com/office/drawing/2014/main" val="2645385786"/>
                    </a:ext>
                  </a:extLst>
                </a:gridCol>
                <a:gridCol w="941267">
                  <a:extLst>
                    <a:ext uri="{9D8B030D-6E8A-4147-A177-3AD203B41FA5}">
                      <a16:colId xmlns:a16="http://schemas.microsoft.com/office/drawing/2014/main" val="2514937015"/>
                    </a:ext>
                  </a:extLst>
                </a:gridCol>
                <a:gridCol w="889000">
                  <a:extLst>
                    <a:ext uri="{9D8B030D-6E8A-4147-A177-3AD203B41FA5}">
                      <a16:colId xmlns:a16="http://schemas.microsoft.com/office/drawing/2014/main" val="160655222"/>
                    </a:ext>
                  </a:extLst>
                </a:gridCol>
                <a:gridCol w="889000">
                  <a:extLst>
                    <a:ext uri="{9D8B030D-6E8A-4147-A177-3AD203B41FA5}">
                      <a16:colId xmlns:a16="http://schemas.microsoft.com/office/drawing/2014/main" val="1663327128"/>
                    </a:ext>
                  </a:extLst>
                </a:gridCol>
                <a:gridCol w="923759">
                  <a:extLst>
                    <a:ext uri="{9D8B030D-6E8A-4147-A177-3AD203B41FA5}">
                      <a16:colId xmlns:a16="http://schemas.microsoft.com/office/drawing/2014/main" val="2516671090"/>
                    </a:ext>
                  </a:extLst>
                </a:gridCol>
                <a:gridCol w="930700">
                  <a:extLst>
                    <a:ext uri="{9D8B030D-6E8A-4147-A177-3AD203B41FA5}">
                      <a16:colId xmlns:a16="http://schemas.microsoft.com/office/drawing/2014/main" val="2416533648"/>
                    </a:ext>
                  </a:extLst>
                </a:gridCol>
                <a:gridCol w="787140">
                  <a:extLst>
                    <a:ext uri="{9D8B030D-6E8A-4147-A177-3AD203B41FA5}">
                      <a16:colId xmlns:a16="http://schemas.microsoft.com/office/drawing/2014/main" val="2295366445"/>
                    </a:ext>
                  </a:extLst>
                </a:gridCol>
              </a:tblGrid>
              <a:tr h="962554">
                <a:tc>
                  <a:txBody>
                    <a:bodyPr/>
                    <a:lstStyle/>
                    <a:p>
                      <a:endParaRPr lang="en-US" sz="2400" dirty="0"/>
                    </a:p>
                  </a:txBody>
                  <a:tcPr anchor="ctr" anchorCtr="1"/>
                </a:tc>
                <a:tc>
                  <a:txBody>
                    <a:bodyPr/>
                    <a:lstStyle/>
                    <a:p>
                      <a:endParaRPr lang="en-US" sz="2400" dirty="0"/>
                    </a:p>
                  </a:txBody>
                  <a:tcPr anchor="ctr" anchorCtr="1"/>
                </a:tc>
                <a:tc>
                  <a:txBody>
                    <a:bodyPr/>
                    <a:lstStyle/>
                    <a:p>
                      <a:r>
                        <a:rPr lang="en-US" sz="2400" dirty="0"/>
                        <a:t>0</a:t>
                      </a:r>
                    </a:p>
                  </a:txBody>
                  <a:tcPr anchor="ctr" anchorCtr="1"/>
                </a:tc>
                <a:tc>
                  <a:txBody>
                    <a:bodyPr/>
                    <a:lstStyle/>
                    <a:p>
                      <a:r>
                        <a:rPr lang="en-US" sz="2400" dirty="0"/>
                        <a:t>1</a:t>
                      </a:r>
                    </a:p>
                  </a:txBody>
                  <a:tcPr anchor="ctr" anchorCtr="1"/>
                </a:tc>
                <a:tc>
                  <a:txBody>
                    <a:bodyPr/>
                    <a:lstStyle/>
                    <a:p>
                      <a:r>
                        <a:rPr lang="en-US" sz="2400" dirty="0"/>
                        <a:t>2</a:t>
                      </a:r>
                    </a:p>
                  </a:txBody>
                  <a:tcPr anchor="ctr" anchorCtr="1"/>
                </a:tc>
                <a:tc>
                  <a:txBody>
                    <a:bodyPr/>
                    <a:lstStyle/>
                    <a:p>
                      <a:r>
                        <a:rPr lang="en-US" sz="2400" dirty="0"/>
                        <a:t>3</a:t>
                      </a:r>
                    </a:p>
                  </a:txBody>
                  <a:tcPr anchor="ctr" anchorCtr="1"/>
                </a:tc>
                <a:tc>
                  <a:txBody>
                    <a:bodyPr/>
                    <a:lstStyle/>
                    <a:p>
                      <a:r>
                        <a:rPr lang="en-US" sz="2400" dirty="0"/>
                        <a:t>4</a:t>
                      </a:r>
                    </a:p>
                  </a:txBody>
                  <a:tcPr anchor="ctr" anchorCtr="1"/>
                </a:tc>
                <a:tc>
                  <a:txBody>
                    <a:bodyPr/>
                    <a:lstStyle/>
                    <a:p>
                      <a:r>
                        <a:rPr lang="en-US" sz="2400" dirty="0"/>
                        <a:t>5</a:t>
                      </a:r>
                    </a:p>
                  </a:txBody>
                  <a:tcPr anchor="ctr" anchorCtr="1"/>
                </a:tc>
                <a:tc>
                  <a:txBody>
                    <a:bodyPr/>
                    <a:lstStyle/>
                    <a:p>
                      <a:r>
                        <a:rPr lang="en-US" sz="2400" dirty="0"/>
                        <a:t>6</a:t>
                      </a:r>
                    </a:p>
                  </a:txBody>
                  <a:tcPr anchor="ctr" anchorCtr="1"/>
                </a:tc>
                <a:tc>
                  <a:txBody>
                    <a:bodyPr/>
                    <a:lstStyle/>
                    <a:p>
                      <a:r>
                        <a:rPr lang="en-US" sz="2400" dirty="0"/>
                        <a:t>7</a:t>
                      </a:r>
                    </a:p>
                  </a:txBody>
                  <a:tcPr anchor="ctr" anchorCtr="1"/>
                </a:tc>
                <a:extLst>
                  <a:ext uri="{0D108BD9-81ED-4DB2-BD59-A6C34878D82A}">
                    <a16:rowId xmlns:a16="http://schemas.microsoft.com/office/drawing/2014/main" val="2640157131"/>
                  </a:ext>
                </a:extLst>
              </a:tr>
              <a:tr h="962554">
                <a:tc>
                  <a:txBody>
                    <a:bodyPr/>
                    <a:lstStyle/>
                    <a:p>
                      <a:r>
                        <a:rPr lang="en-US" sz="2400" dirty="0"/>
                        <a:t>is</a:t>
                      </a:r>
                    </a:p>
                  </a:txBody>
                  <a:tcPr anchor="ctr" anchorCtr="1"/>
                </a:tc>
                <a:tc>
                  <a:txBody>
                    <a:bodyPr/>
                    <a:lstStyle/>
                    <a:p>
                      <a:r>
                        <a:rPr lang="en-US" sz="2400" dirty="0"/>
                        <a:t>temp</a:t>
                      </a:r>
                    </a:p>
                  </a:txBody>
                  <a:tcPr anchor="ctr" anchorCtr="1"/>
                </a:tc>
                <a:tc>
                  <a:txBody>
                    <a:bodyPr/>
                    <a:lstStyle/>
                    <a:p>
                      <a:r>
                        <a:rPr lang="en-US" sz="3600" dirty="0"/>
                        <a:t>14</a:t>
                      </a:r>
                    </a:p>
                  </a:txBody>
                  <a:tcPr anchor="ctr" anchorCtr="1"/>
                </a:tc>
                <a:tc>
                  <a:txBody>
                    <a:bodyPr/>
                    <a:lstStyle/>
                    <a:p>
                      <a:r>
                        <a:rPr lang="en-US" sz="3600" dirty="0"/>
                        <a:t>13</a:t>
                      </a:r>
                    </a:p>
                  </a:txBody>
                  <a:tcPr anchor="ctr" anchorCtr="1"/>
                </a:tc>
                <a:tc>
                  <a:txBody>
                    <a:bodyPr/>
                    <a:lstStyle/>
                    <a:p>
                      <a:r>
                        <a:rPr lang="en-US" sz="3600" dirty="0"/>
                        <a:t>12</a:t>
                      </a:r>
                    </a:p>
                  </a:txBody>
                  <a:tcPr anchor="ctr" anchorCtr="1"/>
                </a:tc>
                <a:tc>
                  <a:txBody>
                    <a:bodyPr/>
                    <a:lstStyle/>
                    <a:p>
                      <a:r>
                        <a:rPr lang="en-US" sz="3600" dirty="0"/>
                        <a:t>18</a:t>
                      </a:r>
                    </a:p>
                  </a:txBody>
                  <a:tcPr anchor="ctr" anchorCtr="1"/>
                </a:tc>
                <a:tc>
                  <a:txBody>
                    <a:bodyPr/>
                    <a:lstStyle/>
                    <a:p>
                      <a:r>
                        <a:rPr lang="en-US" sz="3600" dirty="0"/>
                        <a:t>11</a:t>
                      </a:r>
                    </a:p>
                  </a:txBody>
                  <a:tcPr anchor="ctr" anchorCtr="1"/>
                </a:tc>
                <a:tc>
                  <a:txBody>
                    <a:bodyPr/>
                    <a:lstStyle/>
                    <a:p>
                      <a:r>
                        <a:rPr lang="en-US" sz="3600" dirty="0"/>
                        <a:t>19</a:t>
                      </a:r>
                    </a:p>
                  </a:txBody>
                  <a:tcPr anchor="ctr" anchorCtr="1"/>
                </a:tc>
                <a:tc>
                  <a:txBody>
                    <a:bodyPr/>
                    <a:lstStyle/>
                    <a:p>
                      <a:r>
                        <a:rPr lang="en-US" sz="3600" dirty="0"/>
                        <a:t>15</a:t>
                      </a:r>
                    </a:p>
                  </a:txBody>
                  <a:tcPr anchor="ctr" anchorCtr="1"/>
                </a:tc>
                <a:tc>
                  <a:txBody>
                    <a:bodyPr/>
                    <a:lstStyle/>
                    <a:p>
                      <a:r>
                        <a:rPr lang="en-US" sz="3600" dirty="0"/>
                        <a:t>17</a:t>
                      </a:r>
                    </a:p>
                  </a:txBody>
                  <a:tcPr anchor="ctr" anchorCtr="1"/>
                </a:tc>
                <a:extLst>
                  <a:ext uri="{0D108BD9-81ED-4DB2-BD59-A6C34878D82A}">
                    <a16:rowId xmlns:a16="http://schemas.microsoft.com/office/drawing/2014/main" val="4284295672"/>
                  </a:ext>
                </a:extLst>
              </a:tr>
              <a:tr h="962554">
                <a:tc>
                  <a:txBody>
                    <a:bodyPr/>
                    <a:lstStyle/>
                    <a:p>
                      <a:r>
                        <a:rPr lang="en-US" sz="2400" dirty="0"/>
                        <a:t>1</a:t>
                      </a:r>
                    </a:p>
                  </a:txBody>
                  <a:tcPr anchor="ctr" anchorCtr="1"/>
                </a:tc>
                <a:tc>
                  <a:txBody>
                    <a:bodyPr/>
                    <a:lstStyle/>
                    <a:p>
                      <a:r>
                        <a:rPr lang="en-US" sz="2400" dirty="0"/>
                        <a:t>13</a:t>
                      </a:r>
                    </a:p>
                  </a:txBody>
                  <a:tcPr anchor="ctr" anchorCtr="1"/>
                </a:tc>
                <a:tc>
                  <a:txBody>
                    <a:bodyPr/>
                    <a:lstStyle/>
                    <a:p>
                      <a:r>
                        <a:rPr lang="en-US" sz="3600" dirty="0">
                          <a:solidFill>
                            <a:srgbClr val="C00000"/>
                          </a:solidFill>
                        </a:rPr>
                        <a:t>13</a:t>
                      </a:r>
                    </a:p>
                  </a:txBody>
                  <a:tcPr anchor="ctr" anchorCtr="1"/>
                </a:tc>
                <a:tc>
                  <a:txBody>
                    <a:bodyPr/>
                    <a:lstStyle/>
                    <a:p>
                      <a:r>
                        <a:rPr lang="en-US" sz="3600" dirty="0">
                          <a:solidFill>
                            <a:srgbClr val="C00000"/>
                          </a:solidFill>
                        </a:rPr>
                        <a:t>14</a:t>
                      </a:r>
                    </a:p>
                  </a:txBody>
                  <a:tcPr anchor="ctr" anchorCtr="1"/>
                </a:tc>
                <a:tc>
                  <a:txBody>
                    <a:bodyPr/>
                    <a:lstStyle/>
                    <a:p>
                      <a:r>
                        <a:rPr lang="en-US" sz="3600" dirty="0"/>
                        <a:t>12 </a:t>
                      </a:r>
                    </a:p>
                  </a:txBody>
                  <a:tcPr anchor="ctr" anchorCtr="1"/>
                </a:tc>
                <a:tc>
                  <a:txBody>
                    <a:bodyPr/>
                    <a:lstStyle/>
                    <a:p>
                      <a:r>
                        <a:rPr lang="en-US" sz="3600" dirty="0"/>
                        <a:t>18  </a:t>
                      </a:r>
                    </a:p>
                  </a:txBody>
                  <a:tcPr anchor="ctr" anchorCtr="1"/>
                </a:tc>
                <a:tc>
                  <a:txBody>
                    <a:bodyPr/>
                    <a:lstStyle/>
                    <a:p>
                      <a:r>
                        <a:rPr lang="en-US" sz="3600" dirty="0"/>
                        <a:t> 11</a:t>
                      </a:r>
                    </a:p>
                  </a:txBody>
                  <a:tcPr anchor="ctr" anchorCtr="1"/>
                </a:tc>
                <a:tc>
                  <a:txBody>
                    <a:bodyPr/>
                    <a:lstStyle/>
                    <a:p>
                      <a:r>
                        <a:rPr lang="en-US" sz="3600" dirty="0"/>
                        <a:t>19 </a:t>
                      </a:r>
                    </a:p>
                  </a:txBody>
                  <a:tcPr anchor="ctr" anchorCtr="1"/>
                </a:tc>
                <a:tc>
                  <a:txBody>
                    <a:bodyPr/>
                    <a:lstStyle/>
                    <a:p>
                      <a:r>
                        <a:rPr lang="en-US" sz="3600" dirty="0"/>
                        <a:t> 15</a:t>
                      </a:r>
                    </a:p>
                  </a:txBody>
                  <a:tcPr anchor="ctr" anchorCtr="1"/>
                </a:tc>
                <a:tc>
                  <a:txBody>
                    <a:bodyPr/>
                    <a:lstStyle/>
                    <a:p>
                      <a:r>
                        <a:rPr lang="en-US" sz="3600" dirty="0"/>
                        <a:t>17 </a:t>
                      </a:r>
                    </a:p>
                  </a:txBody>
                  <a:tcPr anchor="ctr" anchorCtr="1"/>
                </a:tc>
                <a:extLst>
                  <a:ext uri="{0D108BD9-81ED-4DB2-BD59-A6C34878D82A}">
                    <a16:rowId xmlns:a16="http://schemas.microsoft.com/office/drawing/2014/main" val="1508466528"/>
                  </a:ext>
                </a:extLst>
              </a:tr>
              <a:tr h="962554">
                <a:tc>
                  <a:txBody>
                    <a:bodyPr/>
                    <a:lstStyle/>
                    <a:p>
                      <a:r>
                        <a:rPr lang="en-US" sz="2400" dirty="0"/>
                        <a:t>2</a:t>
                      </a:r>
                    </a:p>
                  </a:txBody>
                  <a:tcPr anchor="ctr" anchorCtr="1"/>
                </a:tc>
                <a:tc>
                  <a:txBody>
                    <a:bodyPr/>
                    <a:lstStyle/>
                    <a:p>
                      <a:r>
                        <a:rPr lang="en-US" sz="2400" dirty="0"/>
                        <a:t>12</a:t>
                      </a:r>
                    </a:p>
                  </a:txBody>
                  <a:tcPr anchor="ctr" anchorCtr="1"/>
                </a:tc>
                <a:tc>
                  <a:txBody>
                    <a:bodyPr/>
                    <a:lstStyle/>
                    <a:p>
                      <a:r>
                        <a:rPr lang="en-US" sz="3600" dirty="0">
                          <a:solidFill>
                            <a:srgbClr val="C00000"/>
                          </a:solidFill>
                        </a:rPr>
                        <a:t>12</a:t>
                      </a:r>
                    </a:p>
                  </a:txBody>
                  <a:tcPr anchor="ctr" anchorCtr="1"/>
                </a:tc>
                <a:tc>
                  <a:txBody>
                    <a:bodyPr/>
                    <a:lstStyle/>
                    <a:p>
                      <a:r>
                        <a:rPr lang="en-US" sz="3600" dirty="0">
                          <a:solidFill>
                            <a:srgbClr val="C00000"/>
                          </a:solidFill>
                        </a:rPr>
                        <a:t>13</a:t>
                      </a:r>
                    </a:p>
                  </a:txBody>
                  <a:tcPr anchor="ctr" anchorCtr="1"/>
                </a:tc>
                <a:tc>
                  <a:txBody>
                    <a:bodyPr/>
                    <a:lstStyle/>
                    <a:p>
                      <a:r>
                        <a:rPr lang="en-US" sz="3600" dirty="0">
                          <a:solidFill>
                            <a:srgbClr val="C00000"/>
                          </a:solidFill>
                        </a:rPr>
                        <a:t>14</a:t>
                      </a:r>
                    </a:p>
                  </a:txBody>
                  <a:tcPr anchor="ctr" anchorCtr="1"/>
                </a:tc>
                <a:tc>
                  <a:txBody>
                    <a:bodyPr/>
                    <a:lstStyle/>
                    <a:p>
                      <a:r>
                        <a:rPr lang="en-US" sz="3600" dirty="0"/>
                        <a:t>18</a:t>
                      </a:r>
                    </a:p>
                  </a:txBody>
                  <a:tcPr anchor="ctr" anchorCtr="1"/>
                </a:tc>
                <a:tc>
                  <a:txBody>
                    <a:bodyPr/>
                    <a:lstStyle/>
                    <a:p>
                      <a:r>
                        <a:rPr lang="en-US" sz="3600" dirty="0"/>
                        <a:t>11 </a:t>
                      </a:r>
                    </a:p>
                  </a:txBody>
                  <a:tcPr anchor="ctr" anchorCtr="1"/>
                </a:tc>
                <a:tc>
                  <a:txBody>
                    <a:bodyPr/>
                    <a:lstStyle/>
                    <a:p>
                      <a:r>
                        <a:rPr lang="en-US" sz="3600" dirty="0"/>
                        <a:t>19 </a:t>
                      </a:r>
                    </a:p>
                  </a:txBody>
                  <a:tcPr anchor="ctr" anchorCtr="1"/>
                </a:tc>
                <a:tc>
                  <a:txBody>
                    <a:bodyPr/>
                    <a:lstStyle/>
                    <a:p>
                      <a:r>
                        <a:rPr lang="en-US" sz="3600" dirty="0"/>
                        <a:t>15 </a:t>
                      </a:r>
                    </a:p>
                  </a:txBody>
                  <a:tcPr anchor="ctr" anchorCtr="1"/>
                </a:tc>
                <a:tc>
                  <a:txBody>
                    <a:bodyPr/>
                    <a:lstStyle/>
                    <a:p>
                      <a:r>
                        <a:rPr lang="en-US" sz="3600" dirty="0"/>
                        <a:t>17 </a:t>
                      </a:r>
                    </a:p>
                  </a:txBody>
                  <a:tcPr anchor="ctr" anchorCtr="1"/>
                </a:tc>
                <a:extLst>
                  <a:ext uri="{0D108BD9-81ED-4DB2-BD59-A6C34878D82A}">
                    <a16:rowId xmlns:a16="http://schemas.microsoft.com/office/drawing/2014/main" val="4211689961"/>
                  </a:ext>
                </a:extLst>
              </a:tr>
              <a:tr h="962554">
                <a:tc>
                  <a:txBody>
                    <a:bodyPr/>
                    <a:lstStyle/>
                    <a:p>
                      <a:r>
                        <a:rPr lang="en-US" sz="2400" dirty="0"/>
                        <a:t>3</a:t>
                      </a:r>
                    </a:p>
                  </a:txBody>
                  <a:tcPr anchor="ctr" anchorCtr="1"/>
                </a:tc>
                <a:tc>
                  <a:txBody>
                    <a:bodyPr/>
                    <a:lstStyle/>
                    <a:p>
                      <a:r>
                        <a:rPr lang="en-US" sz="2400" dirty="0"/>
                        <a:t>18</a:t>
                      </a:r>
                    </a:p>
                  </a:txBody>
                  <a:tcPr anchor="ctr" anchorCtr="1"/>
                </a:tc>
                <a:tc>
                  <a:txBody>
                    <a:bodyPr/>
                    <a:lstStyle/>
                    <a:p>
                      <a:r>
                        <a:rPr lang="en-US" sz="3600" dirty="0">
                          <a:solidFill>
                            <a:srgbClr val="C00000"/>
                          </a:solidFill>
                        </a:rPr>
                        <a:t>12</a:t>
                      </a:r>
                    </a:p>
                  </a:txBody>
                  <a:tcPr anchor="ctr" anchorCtr="1"/>
                </a:tc>
                <a:tc>
                  <a:txBody>
                    <a:bodyPr/>
                    <a:lstStyle/>
                    <a:p>
                      <a:r>
                        <a:rPr lang="en-US" sz="3600" dirty="0">
                          <a:solidFill>
                            <a:srgbClr val="C00000"/>
                          </a:solidFill>
                        </a:rPr>
                        <a:t>13</a:t>
                      </a:r>
                    </a:p>
                  </a:txBody>
                  <a:tcPr anchor="ctr" anchorCtr="1"/>
                </a:tc>
                <a:tc>
                  <a:txBody>
                    <a:bodyPr/>
                    <a:lstStyle/>
                    <a:p>
                      <a:r>
                        <a:rPr lang="en-US" sz="3600" dirty="0">
                          <a:solidFill>
                            <a:srgbClr val="C00000"/>
                          </a:solidFill>
                        </a:rPr>
                        <a:t>14</a:t>
                      </a:r>
                    </a:p>
                  </a:txBody>
                  <a:tcPr anchor="ctr" anchorCtr="1"/>
                </a:tc>
                <a:tc>
                  <a:txBody>
                    <a:bodyPr/>
                    <a:lstStyle/>
                    <a:p>
                      <a:r>
                        <a:rPr lang="en-US" sz="3600" dirty="0">
                          <a:solidFill>
                            <a:srgbClr val="C00000"/>
                          </a:solidFill>
                        </a:rPr>
                        <a:t>18</a:t>
                      </a:r>
                    </a:p>
                  </a:txBody>
                  <a:tcPr anchor="ctr" anchorCtr="1"/>
                </a:tc>
                <a:tc>
                  <a:txBody>
                    <a:bodyPr/>
                    <a:lstStyle/>
                    <a:p>
                      <a:r>
                        <a:rPr lang="en-US" sz="3600" dirty="0"/>
                        <a:t>11</a:t>
                      </a:r>
                    </a:p>
                  </a:txBody>
                  <a:tcPr anchor="ctr" anchorCtr="1"/>
                </a:tc>
                <a:tc>
                  <a:txBody>
                    <a:bodyPr/>
                    <a:lstStyle/>
                    <a:p>
                      <a:r>
                        <a:rPr lang="en-US" sz="3600" dirty="0"/>
                        <a:t>19</a:t>
                      </a:r>
                    </a:p>
                  </a:txBody>
                  <a:tcPr anchor="ctr" anchorCtr="1"/>
                </a:tc>
                <a:tc>
                  <a:txBody>
                    <a:bodyPr/>
                    <a:lstStyle/>
                    <a:p>
                      <a:r>
                        <a:rPr lang="en-US" sz="3600" dirty="0"/>
                        <a:t>15</a:t>
                      </a:r>
                    </a:p>
                  </a:txBody>
                  <a:tcPr anchor="ctr" anchorCtr="1"/>
                </a:tc>
                <a:tc>
                  <a:txBody>
                    <a:bodyPr/>
                    <a:lstStyle/>
                    <a:p>
                      <a:r>
                        <a:rPr lang="en-US" sz="3600" dirty="0"/>
                        <a:t>17</a:t>
                      </a:r>
                    </a:p>
                  </a:txBody>
                  <a:tcPr anchor="ctr" anchorCtr="1"/>
                </a:tc>
                <a:extLst>
                  <a:ext uri="{0D108BD9-81ED-4DB2-BD59-A6C34878D82A}">
                    <a16:rowId xmlns:a16="http://schemas.microsoft.com/office/drawing/2014/main" val="3431246086"/>
                  </a:ext>
                </a:extLst>
              </a:tr>
              <a:tr h="962554">
                <a:tc>
                  <a:txBody>
                    <a:bodyPr/>
                    <a:lstStyle/>
                    <a:p>
                      <a:r>
                        <a:rPr lang="en-US" sz="2400" dirty="0"/>
                        <a:t>4</a:t>
                      </a:r>
                    </a:p>
                  </a:txBody>
                  <a:tcPr anchor="ctr" anchorCtr="1"/>
                </a:tc>
                <a:tc>
                  <a:txBody>
                    <a:bodyPr/>
                    <a:lstStyle/>
                    <a:p>
                      <a:r>
                        <a:rPr lang="en-US" sz="2400" dirty="0"/>
                        <a:t>11</a:t>
                      </a:r>
                    </a:p>
                  </a:txBody>
                  <a:tcPr anchor="ctr" anchorCtr="1"/>
                </a:tc>
                <a:tc>
                  <a:txBody>
                    <a:bodyPr/>
                    <a:lstStyle/>
                    <a:p>
                      <a:r>
                        <a:rPr lang="en-US" sz="3600" dirty="0">
                          <a:solidFill>
                            <a:srgbClr val="C00000"/>
                          </a:solidFill>
                        </a:rPr>
                        <a:t>11</a:t>
                      </a:r>
                    </a:p>
                  </a:txBody>
                  <a:tcPr anchor="ctr" anchorCtr="1"/>
                </a:tc>
                <a:tc>
                  <a:txBody>
                    <a:bodyPr/>
                    <a:lstStyle/>
                    <a:p>
                      <a:r>
                        <a:rPr lang="en-US" sz="3600" dirty="0">
                          <a:solidFill>
                            <a:srgbClr val="C00000"/>
                          </a:solidFill>
                        </a:rPr>
                        <a:t>12</a:t>
                      </a:r>
                    </a:p>
                  </a:txBody>
                  <a:tcPr anchor="ctr" anchorCtr="1"/>
                </a:tc>
                <a:tc>
                  <a:txBody>
                    <a:bodyPr/>
                    <a:lstStyle/>
                    <a:p>
                      <a:r>
                        <a:rPr lang="en-US" sz="3600" dirty="0">
                          <a:solidFill>
                            <a:srgbClr val="C00000"/>
                          </a:solidFill>
                        </a:rPr>
                        <a:t>13</a:t>
                      </a:r>
                    </a:p>
                  </a:txBody>
                  <a:tcPr anchor="ctr" anchorCtr="1"/>
                </a:tc>
                <a:tc>
                  <a:txBody>
                    <a:bodyPr/>
                    <a:lstStyle/>
                    <a:p>
                      <a:r>
                        <a:rPr lang="en-US" sz="3600" dirty="0">
                          <a:solidFill>
                            <a:srgbClr val="C00000"/>
                          </a:solidFill>
                        </a:rPr>
                        <a:t>14</a:t>
                      </a:r>
                    </a:p>
                  </a:txBody>
                  <a:tcPr anchor="ctr" anchorCtr="1"/>
                </a:tc>
                <a:tc>
                  <a:txBody>
                    <a:bodyPr/>
                    <a:lstStyle/>
                    <a:p>
                      <a:r>
                        <a:rPr lang="en-US" sz="3600" dirty="0">
                          <a:solidFill>
                            <a:srgbClr val="C00000"/>
                          </a:solidFill>
                        </a:rPr>
                        <a:t>18</a:t>
                      </a:r>
                    </a:p>
                  </a:txBody>
                  <a:tcPr anchor="ctr" anchorCtr="1"/>
                </a:tc>
                <a:tc>
                  <a:txBody>
                    <a:bodyPr/>
                    <a:lstStyle/>
                    <a:p>
                      <a:r>
                        <a:rPr lang="en-US" sz="3600" dirty="0"/>
                        <a:t>19</a:t>
                      </a:r>
                    </a:p>
                  </a:txBody>
                  <a:tcPr anchor="ctr" anchorCtr="1"/>
                </a:tc>
                <a:tc>
                  <a:txBody>
                    <a:bodyPr/>
                    <a:lstStyle/>
                    <a:p>
                      <a:r>
                        <a:rPr lang="en-US" sz="3600" dirty="0"/>
                        <a:t>15</a:t>
                      </a:r>
                    </a:p>
                  </a:txBody>
                  <a:tcPr anchor="ctr" anchorCtr="1"/>
                </a:tc>
                <a:tc>
                  <a:txBody>
                    <a:bodyPr/>
                    <a:lstStyle/>
                    <a:p>
                      <a:r>
                        <a:rPr lang="en-US" sz="3600" dirty="0"/>
                        <a:t>17</a:t>
                      </a:r>
                    </a:p>
                  </a:txBody>
                  <a:tcPr anchor="ctr" anchorCtr="1"/>
                </a:tc>
                <a:extLst>
                  <a:ext uri="{0D108BD9-81ED-4DB2-BD59-A6C34878D82A}">
                    <a16:rowId xmlns:a16="http://schemas.microsoft.com/office/drawing/2014/main" val="569761447"/>
                  </a:ext>
                </a:extLst>
              </a:tr>
              <a:tr h="962554">
                <a:tc>
                  <a:txBody>
                    <a:bodyPr/>
                    <a:lstStyle/>
                    <a:p>
                      <a:r>
                        <a:rPr lang="en-US" sz="2400" dirty="0"/>
                        <a:t>5</a:t>
                      </a:r>
                    </a:p>
                  </a:txBody>
                  <a:tcPr anchor="ctr" anchorCtr="1"/>
                </a:tc>
                <a:tc>
                  <a:txBody>
                    <a:bodyPr/>
                    <a:lstStyle/>
                    <a:p>
                      <a:r>
                        <a:rPr lang="en-US" sz="2400" dirty="0"/>
                        <a:t>19</a:t>
                      </a:r>
                    </a:p>
                  </a:txBody>
                  <a:tcPr anchor="ctr" anchorCtr="1"/>
                </a:tc>
                <a:tc>
                  <a:txBody>
                    <a:bodyPr/>
                    <a:lstStyle/>
                    <a:p>
                      <a:r>
                        <a:rPr lang="en-US" sz="3600" dirty="0">
                          <a:solidFill>
                            <a:srgbClr val="C00000"/>
                          </a:solidFill>
                        </a:rPr>
                        <a:t>11</a:t>
                      </a:r>
                    </a:p>
                  </a:txBody>
                  <a:tcPr anchor="ctr" anchorCtr="1"/>
                </a:tc>
                <a:tc>
                  <a:txBody>
                    <a:bodyPr/>
                    <a:lstStyle/>
                    <a:p>
                      <a:r>
                        <a:rPr lang="en-US" sz="3600" dirty="0">
                          <a:solidFill>
                            <a:srgbClr val="C00000"/>
                          </a:solidFill>
                        </a:rPr>
                        <a:t>12</a:t>
                      </a:r>
                    </a:p>
                  </a:txBody>
                  <a:tcPr anchor="ctr" anchorCtr="1"/>
                </a:tc>
                <a:tc>
                  <a:txBody>
                    <a:bodyPr/>
                    <a:lstStyle/>
                    <a:p>
                      <a:r>
                        <a:rPr lang="en-US" sz="3600" dirty="0">
                          <a:solidFill>
                            <a:srgbClr val="C00000"/>
                          </a:solidFill>
                        </a:rPr>
                        <a:t>13</a:t>
                      </a:r>
                    </a:p>
                  </a:txBody>
                  <a:tcPr anchor="ctr" anchorCtr="1"/>
                </a:tc>
                <a:tc>
                  <a:txBody>
                    <a:bodyPr/>
                    <a:lstStyle/>
                    <a:p>
                      <a:r>
                        <a:rPr lang="en-US" sz="3600" dirty="0">
                          <a:solidFill>
                            <a:srgbClr val="C00000"/>
                          </a:solidFill>
                        </a:rPr>
                        <a:t>14</a:t>
                      </a:r>
                    </a:p>
                  </a:txBody>
                  <a:tcPr anchor="ctr" anchorCtr="1"/>
                </a:tc>
                <a:tc>
                  <a:txBody>
                    <a:bodyPr/>
                    <a:lstStyle/>
                    <a:p>
                      <a:r>
                        <a:rPr lang="en-US" sz="3600" dirty="0">
                          <a:solidFill>
                            <a:srgbClr val="C00000"/>
                          </a:solidFill>
                        </a:rPr>
                        <a:t>18</a:t>
                      </a:r>
                    </a:p>
                  </a:txBody>
                  <a:tcPr anchor="ctr" anchorCtr="1"/>
                </a:tc>
                <a:tc>
                  <a:txBody>
                    <a:bodyPr/>
                    <a:lstStyle/>
                    <a:p>
                      <a:r>
                        <a:rPr lang="en-US" sz="3600" dirty="0">
                          <a:solidFill>
                            <a:srgbClr val="C00000"/>
                          </a:solidFill>
                        </a:rPr>
                        <a:t>19</a:t>
                      </a:r>
                    </a:p>
                  </a:txBody>
                  <a:tcPr anchor="ctr" anchorCtr="1"/>
                </a:tc>
                <a:tc>
                  <a:txBody>
                    <a:bodyPr/>
                    <a:lstStyle/>
                    <a:p>
                      <a:r>
                        <a:rPr lang="en-US" sz="3600" dirty="0"/>
                        <a:t>15</a:t>
                      </a:r>
                    </a:p>
                  </a:txBody>
                  <a:tcPr anchor="ctr" anchorCtr="1"/>
                </a:tc>
                <a:tc>
                  <a:txBody>
                    <a:bodyPr/>
                    <a:lstStyle/>
                    <a:p>
                      <a:r>
                        <a:rPr lang="en-US" sz="3600" dirty="0"/>
                        <a:t>17</a:t>
                      </a:r>
                    </a:p>
                  </a:txBody>
                  <a:tcPr anchor="ctr" anchorCtr="1"/>
                </a:tc>
                <a:extLst>
                  <a:ext uri="{0D108BD9-81ED-4DB2-BD59-A6C34878D82A}">
                    <a16:rowId xmlns:a16="http://schemas.microsoft.com/office/drawing/2014/main" val="1754319040"/>
                  </a:ext>
                </a:extLst>
              </a:tr>
              <a:tr h="962554">
                <a:tc>
                  <a:txBody>
                    <a:bodyPr/>
                    <a:lstStyle/>
                    <a:p>
                      <a:r>
                        <a:rPr lang="en-US" sz="2400" dirty="0"/>
                        <a:t>6</a:t>
                      </a:r>
                    </a:p>
                  </a:txBody>
                  <a:tcPr anchor="ctr" anchorCtr="1"/>
                </a:tc>
                <a:tc>
                  <a:txBody>
                    <a:bodyPr/>
                    <a:lstStyle/>
                    <a:p>
                      <a:r>
                        <a:rPr lang="en-US" sz="2400" dirty="0"/>
                        <a:t>15</a:t>
                      </a:r>
                    </a:p>
                  </a:txBody>
                  <a:tcPr anchor="ctr" anchorCtr="1"/>
                </a:tc>
                <a:tc>
                  <a:txBody>
                    <a:bodyPr/>
                    <a:lstStyle/>
                    <a:p>
                      <a:r>
                        <a:rPr lang="en-US" sz="3600" dirty="0">
                          <a:solidFill>
                            <a:srgbClr val="C00000"/>
                          </a:solidFill>
                        </a:rPr>
                        <a:t>11</a:t>
                      </a:r>
                    </a:p>
                  </a:txBody>
                  <a:tcPr anchor="ctr" anchorCtr="1"/>
                </a:tc>
                <a:tc>
                  <a:txBody>
                    <a:bodyPr/>
                    <a:lstStyle/>
                    <a:p>
                      <a:r>
                        <a:rPr lang="en-US" sz="3600" dirty="0">
                          <a:solidFill>
                            <a:srgbClr val="C00000"/>
                          </a:solidFill>
                        </a:rPr>
                        <a:t>12</a:t>
                      </a:r>
                    </a:p>
                  </a:txBody>
                  <a:tcPr anchor="ctr" anchorCtr="1"/>
                </a:tc>
                <a:tc>
                  <a:txBody>
                    <a:bodyPr/>
                    <a:lstStyle/>
                    <a:p>
                      <a:r>
                        <a:rPr lang="en-US" sz="3600" dirty="0">
                          <a:solidFill>
                            <a:srgbClr val="C00000"/>
                          </a:solidFill>
                        </a:rPr>
                        <a:t>13</a:t>
                      </a:r>
                    </a:p>
                  </a:txBody>
                  <a:tcPr anchor="ctr" anchorCtr="1"/>
                </a:tc>
                <a:tc>
                  <a:txBody>
                    <a:bodyPr/>
                    <a:lstStyle/>
                    <a:p>
                      <a:r>
                        <a:rPr lang="en-US" sz="3600" dirty="0">
                          <a:solidFill>
                            <a:srgbClr val="C00000"/>
                          </a:solidFill>
                        </a:rPr>
                        <a:t>14</a:t>
                      </a:r>
                    </a:p>
                  </a:txBody>
                  <a:tcPr anchor="ctr" anchorCtr="1"/>
                </a:tc>
                <a:tc>
                  <a:txBody>
                    <a:bodyPr/>
                    <a:lstStyle/>
                    <a:p>
                      <a:r>
                        <a:rPr lang="en-US" sz="3600" dirty="0">
                          <a:solidFill>
                            <a:srgbClr val="C00000"/>
                          </a:solidFill>
                        </a:rPr>
                        <a:t>15</a:t>
                      </a:r>
                    </a:p>
                  </a:txBody>
                  <a:tcPr anchor="ctr" anchorCtr="1"/>
                </a:tc>
                <a:tc>
                  <a:txBody>
                    <a:bodyPr/>
                    <a:lstStyle/>
                    <a:p>
                      <a:r>
                        <a:rPr lang="en-US" sz="3600" dirty="0">
                          <a:solidFill>
                            <a:srgbClr val="C00000"/>
                          </a:solidFill>
                        </a:rPr>
                        <a:t>18</a:t>
                      </a:r>
                    </a:p>
                  </a:txBody>
                  <a:tcPr anchor="ctr" anchorCtr="1"/>
                </a:tc>
                <a:tc>
                  <a:txBody>
                    <a:bodyPr/>
                    <a:lstStyle/>
                    <a:p>
                      <a:r>
                        <a:rPr lang="en-US" sz="3600" dirty="0">
                          <a:solidFill>
                            <a:srgbClr val="C00000"/>
                          </a:solidFill>
                        </a:rPr>
                        <a:t>19</a:t>
                      </a:r>
                    </a:p>
                  </a:txBody>
                  <a:tcPr anchor="ctr" anchorCtr="1"/>
                </a:tc>
                <a:tc>
                  <a:txBody>
                    <a:bodyPr/>
                    <a:lstStyle/>
                    <a:p>
                      <a:r>
                        <a:rPr lang="en-US" sz="3600" dirty="0"/>
                        <a:t>17</a:t>
                      </a:r>
                    </a:p>
                  </a:txBody>
                  <a:tcPr anchor="ctr" anchorCtr="1"/>
                </a:tc>
                <a:extLst>
                  <a:ext uri="{0D108BD9-81ED-4DB2-BD59-A6C34878D82A}">
                    <a16:rowId xmlns:a16="http://schemas.microsoft.com/office/drawing/2014/main" val="1010403824"/>
                  </a:ext>
                </a:extLst>
              </a:tr>
              <a:tr h="962554">
                <a:tc>
                  <a:txBody>
                    <a:bodyPr/>
                    <a:lstStyle/>
                    <a:p>
                      <a:r>
                        <a:rPr lang="en-US" sz="2400" dirty="0"/>
                        <a:t>7</a:t>
                      </a:r>
                    </a:p>
                  </a:txBody>
                  <a:tcPr anchor="ctr" anchorCtr="1"/>
                </a:tc>
                <a:tc>
                  <a:txBody>
                    <a:bodyPr/>
                    <a:lstStyle/>
                    <a:p>
                      <a:r>
                        <a:rPr lang="en-US" sz="2400" dirty="0"/>
                        <a:t>17</a:t>
                      </a:r>
                    </a:p>
                  </a:txBody>
                  <a:tcPr anchor="ctr" anchorCtr="1"/>
                </a:tc>
                <a:tc>
                  <a:txBody>
                    <a:bodyPr/>
                    <a:lstStyle/>
                    <a:p>
                      <a:r>
                        <a:rPr lang="en-US" sz="3600" dirty="0">
                          <a:solidFill>
                            <a:srgbClr val="C00000"/>
                          </a:solidFill>
                        </a:rPr>
                        <a:t>11</a:t>
                      </a:r>
                    </a:p>
                  </a:txBody>
                  <a:tcPr anchor="ctr" anchorCtr="1"/>
                </a:tc>
                <a:tc>
                  <a:txBody>
                    <a:bodyPr/>
                    <a:lstStyle/>
                    <a:p>
                      <a:r>
                        <a:rPr lang="en-US" sz="3600" dirty="0">
                          <a:solidFill>
                            <a:srgbClr val="C00000"/>
                          </a:solidFill>
                        </a:rPr>
                        <a:t>12</a:t>
                      </a:r>
                    </a:p>
                  </a:txBody>
                  <a:tcPr anchor="ctr" anchorCtr="1"/>
                </a:tc>
                <a:tc>
                  <a:txBody>
                    <a:bodyPr/>
                    <a:lstStyle/>
                    <a:p>
                      <a:r>
                        <a:rPr lang="en-US" sz="3600" dirty="0">
                          <a:solidFill>
                            <a:srgbClr val="C00000"/>
                          </a:solidFill>
                        </a:rPr>
                        <a:t>13</a:t>
                      </a:r>
                    </a:p>
                  </a:txBody>
                  <a:tcPr anchor="ctr" anchorCtr="1"/>
                </a:tc>
                <a:tc>
                  <a:txBody>
                    <a:bodyPr/>
                    <a:lstStyle/>
                    <a:p>
                      <a:r>
                        <a:rPr lang="en-US" sz="3600" dirty="0">
                          <a:solidFill>
                            <a:srgbClr val="C00000"/>
                          </a:solidFill>
                        </a:rPr>
                        <a:t>14</a:t>
                      </a:r>
                    </a:p>
                  </a:txBody>
                  <a:tcPr anchor="ctr" anchorCtr="1"/>
                </a:tc>
                <a:tc>
                  <a:txBody>
                    <a:bodyPr/>
                    <a:lstStyle/>
                    <a:p>
                      <a:r>
                        <a:rPr lang="en-US" sz="3600" dirty="0">
                          <a:solidFill>
                            <a:srgbClr val="C00000"/>
                          </a:solidFill>
                        </a:rPr>
                        <a:t>15</a:t>
                      </a:r>
                    </a:p>
                  </a:txBody>
                  <a:tcPr anchor="ctr" anchorCtr="1"/>
                </a:tc>
                <a:tc>
                  <a:txBody>
                    <a:bodyPr/>
                    <a:lstStyle/>
                    <a:p>
                      <a:r>
                        <a:rPr lang="en-US" sz="3600" dirty="0">
                          <a:solidFill>
                            <a:srgbClr val="C00000"/>
                          </a:solidFill>
                        </a:rPr>
                        <a:t>17</a:t>
                      </a:r>
                    </a:p>
                  </a:txBody>
                  <a:tcPr anchor="ctr" anchorCtr="1"/>
                </a:tc>
                <a:tc>
                  <a:txBody>
                    <a:bodyPr/>
                    <a:lstStyle/>
                    <a:p>
                      <a:r>
                        <a:rPr lang="en-US" sz="3600" dirty="0">
                          <a:solidFill>
                            <a:srgbClr val="C00000"/>
                          </a:solidFill>
                        </a:rPr>
                        <a:t>18</a:t>
                      </a:r>
                    </a:p>
                  </a:txBody>
                  <a:tcPr anchor="ctr" anchorCtr="1"/>
                </a:tc>
                <a:tc>
                  <a:txBody>
                    <a:bodyPr/>
                    <a:lstStyle/>
                    <a:p>
                      <a:r>
                        <a:rPr lang="en-US" sz="3600" dirty="0">
                          <a:solidFill>
                            <a:srgbClr val="C00000"/>
                          </a:solidFill>
                        </a:rPr>
                        <a:t>19</a:t>
                      </a:r>
                    </a:p>
                  </a:txBody>
                  <a:tcPr anchor="ctr" anchorCtr="1"/>
                </a:tc>
                <a:extLst>
                  <a:ext uri="{0D108BD9-81ED-4DB2-BD59-A6C34878D82A}">
                    <a16:rowId xmlns:a16="http://schemas.microsoft.com/office/drawing/2014/main" val="3128133582"/>
                  </a:ext>
                </a:extLst>
              </a:tr>
            </a:tbl>
          </a:graphicData>
        </a:graphic>
      </p:graphicFrame>
      <p:graphicFrame>
        <p:nvGraphicFramePr>
          <p:cNvPr id="9" name="Table 8">
            <a:extLst>
              <a:ext uri="{FF2B5EF4-FFF2-40B4-BE49-F238E27FC236}">
                <a16:creationId xmlns:a16="http://schemas.microsoft.com/office/drawing/2014/main" id="{0632F107-C977-8C43-95A9-09F0F955C171}"/>
              </a:ext>
            </a:extLst>
          </p:cNvPr>
          <p:cNvGraphicFramePr>
            <a:graphicFrameLocks noGrp="1"/>
          </p:cNvGraphicFramePr>
          <p:nvPr>
            <p:extLst/>
          </p:nvPr>
        </p:nvGraphicFramePr>
        <p:xfrm>
          <a:off x="1270000" y="2192159"/>
          <a:ext cx="15876688" cy="1477941"/>
        </p:xfrm>
        <a:graphic>
          <a:graphicData uri="http://schemas.openxmlformats.org/drawingml/2006/table">
            <a:tbl>
              <a:tblPr firstRow="1" bandRow="1">
                <a:tableStyleId>{5C22544A-7EE6-4342-B048-85BDC9FD1C3A}</a:tableStyleId>
              </a:tblPr>
              <a:tblGrid>
                <a:gridCol w="1984586">
                  <a:extLst>
                    <a:ext uri="{9D8B030D-6E8A-4147-A177-3AD203B41FA5}">
                      <a16:colId xmlns:a16="http://schemas.microsoft.com/office/drawing/2014/main" val="989644541"/>
                    </a:ext>
                  </a:extLst>
                </a:gridCol>
                <a:gridCol w="1984586">
                  <a:extLst>
                    <a:ext uri="{9D8B030D-6E8A-4147-A177-3AD203B41FA5}">
                      <a16:colId xmlns:a16="http://schemas.microsoft.com/office/drawing/2014/main" val="975614618"/>
                    </a:ext>
                  </a:extLst>
                </a:gridCol>
                <a:gridCol w="1984586">
                  <a:extLst>
                    <a:ext uri="{9D8B030D-6E8A-4147-A177-3AD203B41FA5}">
                      <a16:colId xmlns:a16="http://schemas.microsoft.com/office/drawing/2014/main" val="4226837879"/>
                    </a:ext>
                  </a:extLst>
                </a:gridCol>
                <a:gridCol w="1984586">
                  <a:extLst>
                    <a:ext uri="{9D8B030D-6E8A-4147-A177-3AD203B41FA5}">
                      <a16:colId xmlns:a16="http://schemas.microsoft.com/office/drawing/2014/main" val="4264234257"/>
                    </a:ext>
                  </a:extLst>
                </a:gridCol>
                <a:gridCol w="1984586">
                  <a:extLst>
                    <a:ext uri="{9D8B030D-6E8A-4147-A177-3AD203B41FA5}">
                      <a16:colId xmlns:a16="http://schemas.microsoft.com/office/drawing/2014/main" val="1314181301"/>
                    </a:ext>
                  </a:extLst>
                </a:gridCol>
                <a:gridCol w="1984586">
                  <a:extLst>
                    <a:ext uri="{9D8B030D-6E8A-4147-A177-3AD203B41FA5}">
                      <a16:colId xmlns:a16="http://schemas.microsoft.com/office/drawing/2014/main" val="708789168"/>
                    </a:ext>
                  </a:extLst>
                </a:gridCol>
                <a:gridCol w="1984586">
                  <a:extLst>
                    <a:ext uri="{9D8B030D-6E8A-4147-A177-3AD203B41FA5}">
                      <a16:colId xmlns:a16="http://schemas.microsoft.com/office/drawing/2014/main" val="3642318668"/>
                    </a:ext>
                  </a:extLst>
                </a:gridCol>
                <a:gridCol w="1984586">
                  <a:extLst>
                    <a:ext uri="{9D8B030D-6E8A-4147-A177-3AD203B41FA5}">
                      <a16:colId xmlns:a16="http://schemas.microsoft.com/office/drawing/2014/main" val="2588511580"/>
                    </a:ext>
                  </a:extLst>
                </a:gridCol>
              </a:tblGrid>
              <a:tr h="1477941">
                <a:tc>
                  <a:txBody>
                    <a:bodyPr/>
                    <a:lstStyle/>
                    <a:p>
                      <a:pPr algn="ctr"/>
                      <a:r>
                        <a:rPr lang="en-US" sz="4800" dirty="0">
                          <a:solidFill>
                            <a:schemeClr val="bg2"/>
                          </a:solidFill>
                        </a:rPr>
                        <a:t>14</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13</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12</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18</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11</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19</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15</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17</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980019911"/>
                  </a:ext>
                </a:extLst>
              </a:tr>
            </a:tbl>
          </a:graphicData>
        </a:graphic>
      </p:graphicFrame>
    </p:spTree>
    <p:extLst>
      <p:ext uri="{BB962C8B-B14F-4D97-AF65-F5344CB8AC3E}">
        <p14:creationId xmlns:p14="http://schemas.microsoft.com/office/powerpoint/2010/main" val="12798312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0262-DD30-BF4F-8E69-2F2D5FD20BCA}"/>
              </a:ext>
            </a:extLst>
          </p:cNvPr>
          <p:cNvSpPr>
            <a:spLocks noGrp="1"/>
          </p:cNvSpPr>
          <p:nvPr>
            <p:ph type="title"/>
          </p:nvPr>
        </p:nvSpPr>
        <p:spPr/>
        <p:txBody>
          <a:bodyPr/>
          <a:lstStyle/>
          <a:p>
            <a:r>
              <a:rPr lang="en-US" dirty="0"/>
              <a:t>Consider the following array:</a:t>
            </a:r>
          </a:p>
        </p:txBody>
      </p:sp>
      <p:sp>
        <p:nvSpPr>
          <p:cNvPr id="4" name="Footer Placeholder 3">
            <a:extLst>
              <a:ext uri="{FF2B5EF4-FFF2-40B4-BE49-F238E27FC236}">
                <a16:creationId xmlns:a16="http://schemas.microsoft.com/office/drawing/2014/main" id="{1075A773-919D-DF42-B72F-897FB0631B99}"/>
              </a:ext>
            </a:extLst>
          </p:cNvPr>
          <p:cNvSpPr>
            <a:spLocks noGrp="1"/>
          </p:cNvSpPr>
          <p:nvPr>
            <p:ph type="ftr" sz="quarter" idx="11"/>
          </p:nvPr>
        </p:nvSpPr>
        <p:spPr/>
        <p:txBody>
          <a:bodyPr/>
          <a:lstStyle/>
          <a:p>
            <a:r>
              <a:rPr lang="en-US"/>
              <a:t>CS111: Centeno-Trees</a:t>
            </a:r>
          </a:p>
        </p:txBody>
      </p:sp>
      <p:sp>
        <p:nvSpPr>
          <p:cNvPr id="5" name="Slide Number Placeholder 4">
            <a:extLst>
              <a:ext uri="{FF2B5EF4-FFF2-40B4-BE49-F238E27FC236}">
                <a16:creationId xmlns:a16="http://schemas.microsoft.com/office/drawing/2014/main" id="{7A1E9F6A-B5A3-EE40-958F-1345B6544F9F}"/>
              </a:ext>
            </a:extLst>
          </p:cNvPr>
          <p:cNvSpPr>
            <a:spLocks noGrp="1"/>
          </p:cNvSpPr>
          <p:nvPr>
            <p:ph type="sldNum" sz="quarter" idx="12"/>
          </p:nvPr>
        </p:nvSpPr>
        <p:spPr>
          <a:xfrm>
            <a:off x="23781562" y="13066304"/>
            <a:ext cx="230832" cy="436017"/>
          </a:xfrm>
        </p:spPr>
        <p:txBody>
          <a:bodyPr/>
          <a:lstStyle/>
          <a:p>
            <a:fld id="{57AA7839-675C-6747-A686-716F746AE238}" type="slidenum">
              <a:rPr lang="en-US" smtClean="0"/>
              <a:t>47</a:t>
            </a:fld>
            <a:endParaRPr lang="en-US"/>
          </a:p>
        </p:txBody>
      </p:sp>
      <p:graphicFrame>
        <p:nvGraphicFramePr>
          <p:cNvPr id="7" name="Table 6">
            <a:extLst>
              <a:ext uri="{FF2B5EF4-FFF2-40B4-BE49-F238E27FC236}">
                <a16:creationId xmlns:a16="http://schemas.microsoft.com/office/drawing/2014/main" id="{036EDDC3-DD3F-DB4C-A340-3A5465AA6C71}"/>
              </a:ext>
            </a:extLst>
          </p:cNvPr>
          <p:cNvGraphicFramePr>
            <a:graphicFrameLocks noGrp="1"/>
          </p:cNvGraphicFramePr>
          <p:nvPr>
            <p:extLst/>
          </p:nvPr>
        </p:nvGraphicFramePr>
        <p:xfrm>
          <a:off x="1270000" y="1282700"/>
          <a:ext cx="19845860" cy="1477941"/>
        </p:xfrm>
        <a:graphic>
          <a:graphicData uri="http://schemas.openxmlformats.org/drawingml/2006/table">
            <a:tbl>
              <a:tblPr firstRow="1" bandRow="1">
                <a:tableStyleId>{5C22544A-7EE6-4342-B048-85BDC9FD1C3A}</a:tableStyleId>
              </a:tblPr>
              <a:tblGrid>
                <a:gridCol w="1984586">
                  <a:extLst>
                    <a:ext uri="{9D8B030D-6E8A-4147-A177-3AD203B41FA5}">
                      <a16:colId xmlns:a16="http://schemas.microsoft.com/office/drawing/2014/main" val="989644541"/>
                    </a:ext>
                  </a:extLst>
                </a:gridCol>
                <a:gridCol w="1984586">
                  <a:extLst>
                    <a:ext uri="{9D8B030D-6E8A-4147-A177-3AD203B41FA5}">
                      <a16:colId xmlns:a16="http://schemas.microsoft.com/office/drawing/2014/main" val="975614618"/>
                    </a:ext>
                  </a:extLst>
                </a:gridCol>
                <a:gridCol w="1984586">
                  <a:extLst>
                    <a:ext uri="{9D8B030D-6E8A-4147-A177-3AD203B41FA5}">
                      <a16:colId xmlns:a16="http://schemas.microsoft.com/office/drawing/2014/main" val="4226837879"/>
                    </a:ext>
                  </a:extLst>
                </a:gridCol>
                <a:gridCol w="1984586">
                  <a:extLst>
                    <a:ext uri="{9D8B030D-6E8A-4147-A177-3AD203B41FA5}">
                      <a16:colId xmlns:a16="http://schemas.microsoft.com/office/drawing/2014/main" val="4264234257"/>
                    </a:ext>
                  </a:extLst>
                </a:gridCol>
                <a:gridCol w="1984586">
                  <a:extLst>
                    <a:ext uri="{9D8B030D-6E8A-4147-A177-3AD203B41FA5}">
                      <a16:colId xmlns:a16="http://schemas.microsoft.com/office/drawing/2014/main" val="1314181301"/>
                    </a:ext>
                  </a:extLst>
                </a:gridCol>
                <a:gridCol w="1984586">
                  <a:extLst>
                    <a:ext uri="{9D8B030D-6E8A-4147-A177-3AD203B41FA5}">
                      <a16:colId xmlns:a16="http://schemas.microsoft.com/office/drawing/2014/main" val="708789168"/>
                    </a:ext>
                  </a:extLst>
                </a:gridCol>
                <a:gridCol w="1984586">
                  <a:extLst>
                    <a:ext uri="{9D8B030D-6E8A-4147-A177-3AD203B41FA5}">
                      <a16:colId xmlns:a16="http://schemas.microsoft.com/office/drawing/2014/main" val="3642318668"/>
                    </a:ext>
                  </a:extLst>
                </a:gridCol>
                <a:gridCol w="1984586">
                  <a:extLst>
                    <a:ext uri="{9D8B030D-6E8A-4147-A177-3AD203B41FA5}">
                      <a16:colId xmlns:a16="http://schemas.microsoft.com/office/drawing/2014/main" val="2588511580"/>
                    </a:ext>
                  </a:extLst>
                </a:gridCol>
                <a:gridCol w="1984586">
                  <a:extLst>
                    <a:ext uri="{9D8B030D-6E8A-4147-A177-3AD203B41FA5}">
                      <a16:colId xmlns:a16="http://schemas.microsoft.com/office/drawing/2014/main" val="1197599291"/>
                    </a:ext>
                  </a:extLst>
                </a:gridCol>
                <a:gridCol w="1984586">
                  <a:extLst>
                    <a:ext uri="{9D8B030D-6E8A-4147-A177-3AD203B41FA5}">
                      <a16:colId xmlns:a16="http://schemas.microsoft.com/office/drawing/2014/main" val="1163089288"/>
                    </a:ext>
                  </a:extLst>
                </a:gridCol>
              </a:tblGrid>
              <a:tr h="1477941">
                <a:tc>
                  <a:txBody>
                    <a:bodyPr/>
                    <a:lstStyle/>
                    <a:p>
                      <a:pPr algn="ctr"/>
                      <a:r>
                        <a:rPr lang="en-US" sz="4800" dirty="0">
                          <a:solidFill>
                            <a:schemeClr val="bg2"/>
                          </a:solidFill>
                        </a:rPr>
                        <a:t>14</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4</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3</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17</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11</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18</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13</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9</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7</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19</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980019911"/>
                  </a:ext>
                </a:extLst>
              </a:tr>
            </a:tbl>
          </a:graphicData>
        </a:graphic>
      </p:graphicFrame>
      <p:sp>
        <p:nvSpPr>
          <p:cNvPr id="12" name="TextBox 11">
            <a:extLst>
              <a:ext uri="{FF2B5EF4-FFF2-40B4-BE49-F238E27FC236}">
                <a16:creationId xmlns:a16="http://schemas.microsoft.com/office/drawing/2014/main" id="{BA032033-061E-6B4F-91EB-671C347BECAD}"/>
              </a:ext>
            </a:extLst>
          </p:cNvPr>
          <p:cNvSpPr txBox="1"/>
          <p:nvPr/>
        </p:nvSpPr>
        <p:spPr>
          <a:xfrm>
            <a:off x="1270000" y="2949138"/>
            <a:ext cx="16690788" cy="4832092"/>
          </a:xfrm>
          <a:prstGeom prst="rect">
            <a:avLst/>
          </a:prstGeom>
          <a:noFill/>
        </p:spPr>
        <p:txBody>
          <a:bodyPr wrap="none" rtlCol="0">
            <a:spAutoFit/>
          </a:bodyPr>
          <a:lstStyle/>
          <a:p>
            <a:r>
              <a:rPr lang="en-US" sz="4400" dirty="0"/>
              <a:t>Which of the following lists represents the partially sorted list after </a:t>
            </a:r>
          </a:p>
          <a:p>
            <a:r>
              <a:rPr lang="en-US" sz="4400" dirty="0"/>
              <a:t>three passes of the insertion sort?</a:t>
            </a:r>
          </a:p>
          <a:p>
            <a:endParaRPr lang="en-US" sz="4400" dirty="0"/>
          </a:p>
          <a:p>
            <a:r>
              <a:rPr lang="en-US" sz="4400" dirty="0"/>
              <a:t>a.    3, 4, 11, 14, 13, 9, 7, 17, 18, 19</a:t>
            </a:r>
          </a:p>
          <a:p>
            <a:pPr marL="685800" indent="-685800">
              <a:buAutoNum type="alphaLcPeriod" startAt="2"/>
            </a:pPr>
            <a:r>
              <a:rPr lang="en-US" sz="4400" dirty="0"/>
              <a:t>14, 4, 3, 9, 11, 7, 13, 17, 18, 19</a:t>
            </a:r>
          </a:p>
          <a:p>
            <a:r>
              <a:rPr lang="en-US" sz="4400" dirty="0"/>
              <a:t>c.    3, 4, 14, 17, 11, 18, 13, 9, 7, 19</a:t>
            </a:r>
          </a:p>
          <a:p>
            <a:r>
              <a:rPr lang="en-US" sz="4400" dirty="0"/>
              <a:t>d.   14, 4, 3, 17, 11, 18, 13, 7, 9, 19</a:t>
            </a:r>
          </a:p>
        </p:txBody>
      </p:sp>
      <p:graphicFrame>
        <p:nvGraphicFramePr>
          <p:cNvPr id="3" name="Table 2">
            <a:extLst>
              <a:ext uri="{FF2B5EF4-FFF2-40B4-BE49-F238E27FC236}">
                <a16:creationId xmlns:a16="http://schemas.microsoft.com/office/drawing/2014/main" id="{E9455EB7-9238-624B-BA7F-C1387B0323E7}"/>
              </a:ext>
            </a:extLst>
          </p:cNvPr>
          <p:cNvGraphicFramePr>
            <a:graphicFrameLocks noGrp="1"/>
          </p:cNvGraphicFramePr>
          <p:nvPr>
            <p:extLst/>
          </p:nvPr>
        </p:nvGraphicFramePr>
        <p:xfrm>
          <a:off x="5435600" y="8407400"/>
          <a:ext cx="11887200" cy="2613464"/>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1293182266"/>
                    </a:ext>
                  </a:extLst>
                </a:gridCol>
                <a:gridCol w="1188720">
                  <a:extLst>
                    <a:ext uri="{9D8B030D-6E8A-4147-A177-3AD203B41FA5}">
                      <a16:colId xmlns:a16="http://schemas.microsoft.com/office/drawing/2014/main" val="2960982163"/>
                    </a:ext>
                  </a:extLst>
                </a:gridCol>
                <a:gridCol w="1188720">
                  <a:extLst>
                    <a:ext uri="{9D8B030D-6E8A-4147-A177-3AD203B41FA5}">
                      <a16:colId xmlns:a16="http://schemas.microsoft.com/office/drawing/2014/main" val="1329876920"/>
                    </a:ext>
                  </a:extLst>
                </a:gridCol>
                <a:gridCol w="1188720">
                  <a:extLst>
                    <a:ext uri="{9D8B030D-6E8A-4147-A177-3AD203B41FA5}">
                      <a16:colId xmlns:a16="http://schemas.microsoft.com/office/drawing/2014/main" val="3801011558"/>
                    </a:ext>
                  </a:extLst>
                </a:gridCol>
                <a:gridCol w="1188720">
                  <a:extLst>
                    <a:ext uri="{9D8B030D-6E8A-4147-A177-3AD203B41FA5}">
                      <a16:colId xmlns:a16="http://schemas.microsoft.com/office/drawing/2014/main" val="349819710"/>
                    </a:ext>
                  </a:extLst>
                </a:gridCol>
                <a:gridCol w="1188720">
                  <a:extLst>
                    <a:ext uri="{9D8B030D-6E8A-4147-A177-3AD203B41FA5}">
                      <a16:colId xmlns:a16="http://schemas.microsoft.com/office/drawing/2014/main" val="1507256743"/>
                    </a:ext>
                  </a:extLst>
                </a:gridCol>
                <a:gridCol w="1188720">
                  <a:extLst>
                    <a:ext uri="{9D8B030D-6E8A-4147-A177-3AD203B41FA5}">
                      <a16:colId xmlns:a16="http://schemas.microsoft.com/office/drawing/2014/main" val="3885980819"/>
                    </a:ext>
                  </a:extLst>
                </a:gridCol>
                <a:gridCol w="1188720">
                  <a:extLst>
                    <a:ext uri="{9D8B030D-6E8A-4147-A177-3AD203B41FA5}">
                      <a16:colId xmlns:a16="http://schemas.microsoft.com/office/drawing/2014/main" val="3576433388"/>
                    </a:ext>
                  </a:extLst>
                </a:gridCol>
                <a:gridCol w="1188720">
                  <a:extLst>
                    <a:ext uri="{9D8B030D-6E8A-4147-A177-3AD203B41FA5}">
                      <a16:colId xmlns:a16="http://schemas.microsoft.com/office/drawing/2014/main" val="352058274"/>
                    </a:ext>
                  </a:extLst>
                </a:gridCol>
                <a:gridCol w="1188720">
                  <a:extLst>
                    <a:ext uri="{9D8B030D-6E8A-4147-A177-3AD203B41FA5}">
                      <a16:colId xmlns:a16="http://schemas.microsoft.com/office/drawing/2014/main" val="2946573266"/>
                    </a:ext>
                  </a:extLst>
                </a:gridCol>
              </a:tblGrid>
              <a:tr h="653366">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extLst>
                  <a:ext uri="{0D108BD9-81ED-4DB2-BD59-A6C34878D82A}">
                    <a16:rowId xmlns:a16="http://schemas.microsoft.com/office/drawing/2014/main" val="3548633971"/>
                  </a:ext>
                </a:extLst>
              </a:tr>
              <a:tr h="653366">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57194210"/>
                  </a:ext>
                </a:extLst>
              </a:tr>
              <a:tr h="653366">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1709305"/>
                  </a:ext>
                </a:extLst>
              </a:tr>
              <a:tr h="653366">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64099960"/>
                  </a:ext>
                </a:extLst>
              </a:tr>
            </a:tbl>
          </a:graphicData>
        </a:graphic>
      </p:graphicFrame>
    </p:spTree>
    <p:extLst>
      <p:ext uri="{BB962C8B-B14F-4D97-AF65-F5344CB8AC3E}">
        <p14:creationId xmlns:p14="http://schemas.microsoft.com/office/powerpoint/2010/main" val="782511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0262-DD30-BF4F-8E69-2F2D5FD20BCA}"/>
              </a:ext>
            </a:extLst>
          </p:cNvPr>
          <p:cNvSpPr>
            <a:spLocks noGrp="1"/>
          </p:cNvSpPr>
          <p:nvPr>
            <p:ph type="title"/>
          </p:nvPr>
        </p:nvSpPr>
        <p:spPr/>
        <p:txBody>
          <a:bodyPr/>
          <a:lstStyle/>
          <a:p>
            <a:r>
              <a:rPr lang="en-US" dirty="0"/>
              <a:t>Consider the following array:</a:t>
            </a:r>
          </a:p>
        </p:txBody>
      </p:sp>
      <p:sp>
        <p:nvSpPr>
          <p:cNvPr id="4" name="Footer Placeholder 3">
            <a:extLst>
              <a:ext uri="{FF2B5EF4-FFF2-40B4-BE49-F238E27FC236}">
                <a16:creationId xmlns:a16="http://schemas.microsoft.com/office/drawing/2014/main" id="{1075A773-919D-DF42-B72F-897FB0631B99}"/>
              </a:ext>
            </a:extLst>
          </p:cNvPr>
          <p:cNvSpPr>
            <a:spLocks noGrp="1"/>
          </p:cNvSpPr>
          <p:nvPr>
            <p:ph type="ftr" sz="quarter" idx="11"/>
          </p:nvPr>
        </p:nvSpPr>
        <p:spPr/>
        <p:txBody>
          <a:bodyPr/>
          <a:lstStyle/>
          <a:p>
            <a:r>
              <a:rPr lang="en-US" dirty="0"/>
              <a:t>CS111: Centeno-Trees</a:t>
            </a:r>
          </a:p>
        </p:txBody>
      </p:sp>
      <p:sp>
        <p:nvSpPr>
          <p:cNvPr id="5" name="Slide Number Placeholder 4">
            <a:extLst>
              <a:ext uri="{FF2B5EF4-FFF2-40B4-BE49-F238E27FC236}">
                <a16:creationId xmlns:a16="http://schemas.microsoft.com/office/drawing/2014/main" id="{7A1E9F6A-B5A3-EE40-958F-1345B6544F9F}"/>
              </a:ext>
            </a:extLst>
          </p:cNvPr>
          <p:cNvSpPr>
            <a:spLocks noGrp="1"/>
          </p:cNvSpPr>
          <p:nvPr>
            <p:ph type="sldNum" sz="quarter" idx="12"/>
          </p:nvPr>
        </p:nvSpPr>
        <p:spPr>
          <a:xfrm>
            <a:off x="23781562" y="13066304"/>
            <a:ext cx="230832" cy="436017"/>
          </a:xfrm>
        </p:spPr>
        <p:txBody>
          <a:bodyPr/>
          <a:lstStyle/>
          <a:p>
            <a:fld id="{57AA7839-675C-6747-A686-716F746AE238}" type="slidenum">
              <a:rPr lang="en-US" smtClean="0"/>
              <a:t>48</a:t>
            </a:fld>
            <a:endParaRPr lang="en-US"/>
          </a:p>
        </p:txBody>
      </p:sp>
      <p:graphicFrame>
        <p:nvGraphicFramePr>
          <p:cNvPr id="7" name="Table 6">
            <a:extLst>
              <a:ext uri="{FF2B5EF4-FFF2-40B4-BE49-F238E27FC236}">
                <a16:creationId xmlns:a16="http://schemas.microsoft.com/office/drawing/2014/main" id="{036EDDC3-DD3F-DB4C-A340-3A5465AA6C71}"/>
              </a:ext>
            </a:extLst>
          </p:cNvPr>
          <p:cNvGraphicFramePr>
            <a:graphicFrameLocks noGrp="1"/>
          </p:cNvGraphicFramePr>
          <p:nvPr/>
        </p:nvGraphicFramePr>
        <p:xfrm>
          <a:off x="1270000" y="1282700"/>
          <a:ext cx="19845860" cy="1477941"/>
        </p:xfrm>
        <a:graphic>
          <a:graphicData uri="http://schemas.openxmlformats.org/drawingml/2006/table">
            <a:tbl>
              <a:tblPr firstRow="1" bandRow="1">
                <a:tableStyleId>{5C22544A-7EE6-4342-B048-85BDC9FD1C3A}</a:tableStyleId>
              </a:tblPr>
              <a:tblGrid>
                <a:gridCol w="1984586">
                  <a:extLst>
                    <a:ext uri="{9D8B030D-6E8A-4147-A177-3AD203B41FA5}">
                      <a16:colId xmlns:a16="http://schemas.microsoft.com/office/drawing/2014/main" val="989644541"/>
                    </a:ext>
                  </a:extLst>
                </a:gridCol>
                <a:gridCol w="1984586">
                  <a:extLst>
                    <a:ext uri="{9D8B030D-6E8A-4147-A177-3AD203B41FA5}">
                      <a16:colId xmlns:a16="http://schemas.microsoft.com/office/drawing/2014/main" val="975614618"/>
                    </a:ext>
                  </a:extLst>
                </a:gridCol>
                <a:gridCol w="1984586">
                  <a:extLst>
                    <a:ext uri="{9D8B030D-6E8A-4147-A177-3AD203B41FA5}">
                      <a16:colId xmlns:a16="http://schemas.microsoft.com/office/drawing/2014/main" val="4226837879"/>
                    </a:ext>
                  </a:extLst>
                </a:gridCol>
                <a:gridCol w="1984586">
                  <a:extLst>
                    <a:ext uri="{9D8B030D-6E8A-4147-A177-3AD203B41FA5}">
                      <a16:colId xmlns:a16="http://schemas.microsoft.com/office/drawing/2014/main" val="4264234257"/>
                    </a:ext>
                  </a:extLst>
                </a:gridCol>
                <a:gridCol w="1984586">
                  <a:extLst>
                    <a:ext uri="{9D8B030D-6E8A-4147-A177-3AD203B41FA5}">
                      <a16:colId xmlns:a16="http://schemas.microsoft.com/office/drawing/2014/main" val="1314181301"/>
                    </a:ext>
                  </a:extLst>
                </a:gridCol>
                <a:gridCol w="1984586">
                  <a:extLst>
                    <a:ext uri="{9D8B030D-6E8A-4147-A177-3AD203B41FA5}">
                      <a16:colId xmlns:a16="http://schemas.microsoft.com/office/drawing/2014/main" val="708789168"/>
                    </a:ext>
                  </a:extLst>
                </a:gridCol>
                <a:gridCol w="1984586">
                  <a:extLst>
                    <a:ext uri="{9D8B030D-6E8A-4147-A177-3AD203B41FA5}">
                      <a16:colId xmlns:a16="http://schemas.microsoft.com/office/drawing/2014/main" val="3642318668"/>
                    </a:ext>
                  </a:extLst>
                </a:gridCol>
                <a:gridCol w="1984586">
                  <a:extLst>
                    <a:ext uri="{9D8B030D-6E8A-4147-A177-3AD203B41FA5}">
                      <a16:colId xmlns:a16="http://schemas.microsoft.com/office/drawing/2014/main" val="2588511580"/>
                    </a:ext>
                  </a:extLst>
                </a:gridCol>
                <a:gridCol w="1984586">
                  <a:extLst>
                    <a:ext uri="{9D8B030D-6E8A-4147-A177-3AD203B41FA5}">
                      <a16:colId xmlns:a16="http://schemas.microsoft.com/office/drawing/2014/main" val="1197599291"/>
                    </a:ext>
                  </a:extLst>
                </a:gridCol>
                <a:gridCol w="1984586">
                  <a:extLst>
                    <a:ext uri="{9D8B030D-6E8A-4147-A177-3AD203B41FA5}">
                      <a16:colId xmlns:a16="http://schemas.microsoft.com/office/drawing/2014/main" val="1163089288"/>
                    </a:ext>
                  </a:extLst>
                </a:gridCol>
              </a:tblGrid>
              <a:tr h="1477941">
                <a:tc>
                  <a:txBody>
                    <a:bodyPr/>
                    <a:lstStyle/>
                    <a:p>
                      <a:pPr algn="ctr"/>
                      <a:r>
                        <a:rPr lang="en-US" sz="4800" dirty="0">
                          <a:solidFill>
                            <a:schemeClr val="bg2"/>
                          </a:solidFill>
                        </a:rPr>
                        <a:t>14</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4</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3</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17</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11</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18</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13</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9</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7</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19</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980019911"/>
                  </a:ext>
                </a:extLst>
              </a:tr>
            </a:tbl>
          </a:graphicData>
        </a:graphic>
      </p:graphicFrame>
      <p:sp>
        <p:nvSpPr>
          <p:cNvPr id="12" name="TextBox 11">
            <a:extLst>
              <a:ext uri="{FF2B5EF4-FFF2-40B4-BE49-F238E27FC236}">
                <a16:creationId xmlns:a16="http://schemas.microsoft.com/office/drawing/2014/main" id="{BA032033-061E-6B4F-91EB-671C347BECAD}"/>
              </a:ext>
            </a:extLst>
          </p:cNvPr>
          <p:cNvSpPr txBox="1"/>
          <p:nvPr/>
        </p:nvSpPr>
        <p:spPr>
          <a:xfrm>
            <a:off x="1270000" y="2949138"/>
            <a:ext cx="16690788" cy="4832092"/>
          </a:xfrm>
          <a:prstGeom prst="rect">
            <a:avLst/>
          </a:prstGeom>
          <a:noFill/>
        </p:spPr>
        <p:txBody>
          <a:bodyPr wrap="none" rtlCol="0">
            <a:spAutoFit/>
          </a:bodyPr>
          <a:lstStyle/>
          <a:p>
            <a:r>
              <a:rPr lang="en-US" sz="4400" dirty="0"/>
              <a:t>Which of the following lists represents the partially sorted list after </a:t>
            </a:r>
          </a:p>
          <a:p>
            <a:r>
              <a:rPr lang="en-US" sz="4400" dirty="0"/>
              <a:t>three passes of the insertion sort?</a:t>
            </a:r>
          </a:p>
          <a:p>
            <a:endParaRPr lang="en-US" sz="4400" dirty="0"/>
          </a:p>
          <a:p>
            <a:r>
              <a:rPr lang="en-US" sz="4400" dirty="0"/>
              <a:t>a.    3, 4, 11, 14, 13, 9, 7, 17, 18, 19</a:t>
            </a:r>
          </a:p>
          <a:p>
            <a:pPr marL="685800" indent="-685800">
              <a:buAutoNum type="alphaLcPeriod" startAt="2"/>
            </a:pPr>
            <a:r>
              <a:rPr lang="en-US" sz="4400" dirty="0"/>
              <a:t>14, 4, 3, 9, 11, 7, 13, 17, 18, 19</a:t>
            </a:r>
          </a:p>
          <a:p>
            <a:r>
              <a:rPr lang="en-US" sz="4400" dirty="0">
                <a:solidFill>
                  <a:srgbClr val="C00000"/>
                </a:solidFill>
              </a:rPr>
              <a:t>c.    3, 4, 14, 17, 11, 18, 13, 9, 7, 19</a:t>
            </a:r>
          </a:p>
          <a:p>
            <a:r>
              <a:rPr lang="en-US" sz="4400" dirty="0"/>
              <a:t>d.   14, 4, 3, 17, 11, 18, 13, 7, 9, 19</a:t>
            </a:r>
          </a:p>
        </p:txBody>
      </p:sp>
      <p:graphicFrame>
        <p:nvGraphicFramePr>
          <p:cNvPr id="3" name="Table 2">
            <a:extLst>
              <a:ext uri="{FF2B5EF4-FFF2-40B4-BE49-F238E27FC236}">
                <a16:creationId xmlns:a16="http://schemas.microsoft.com/office/drawing/2014/main" id="{E9455EB7-9238-624B-BA7F-C1387B0323E7}"/>
              </a:ext>
            </a:extLst>
          </p:cNvPr>
          <p:cNvGraphicFramePr>
            <a:graphicFrameLocks noGrp="1"/>
          </p:cNvGraphicFramePr>
          <p:nvPr>
            <p:extLst/>
          </p:nvPr>
        </p:nvGraphicFramePr>
        <p:xfrm>
          <a:off x="5435600" y="8407400"/>
          <a:ext cx="11887200" cy="2613464"/>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1293182266"/>
                    </a:ext>
                  </a:extLst>
                </a:gridCol>
                <a:gridCol w="1188720">
                  <a:extLst>
                    <a:ext uri="{9D8B030D-6E8A-4147-A177-3AD203B41FA5}">
                      <a16:colId xmlns:a16="http://schemas.microsoft.com/office/drawing/2014/main" val="2960982163"/>
                    </a:ext>
                  </a:extLst>
                </a:gridCol>
                <a:gridCol w="1188720">
                  <a:extLst>
                    <a:ext uri="{9D8B030D-6E8A-4147-A177-3AD203B41FA5}">
                      <a16:colId xmlns:a16="http://schemas.microsoft.com/office/drawing/2014/main" val="1329876920"/>
                    </a:ext>
                  </a:extLst>
                </a:gridCol>
                <a:gridCol w="1188720">
                  <a:extLst>
                    <a:ext uri="{9D8B030D-6E8A-4147-A177-3AD203B41FA5}">
                      <a16:colId xmlns:a16="http://schemas.microsoft.com/office/drawing/2014/main" val="3801011558"/>
                    </a:ext>
                  </a:extLst>
                </a:gridCol>
                <a:gridCol w="1188720">
                  <a:extLst>
                    <a:ext uri="{9D8B030D-6E8A-4147-A177-3AD203B41FA5}">
                      <a16:colId xmlns:a16="http://schemas.microsoft.com/office/drawing/2014/main" val="349819710"/>
                    </a:ext>
                  </a:extLst>
                </a:gridCol>
                <a:gridCol w="1188720">
                  <a:extLst>
                    <a:ext uri="{9D8B030D-6E8A-4147-A177-3AD203B41FA5}">
                      <a16:colId xmlns:a16="http://schemas.microsoft.com/office/drawing/2014/main" val="1507256743"/>
                    </a:ext>
                  </a:extLst>
                </a:gridCol>
                <a:gridCol w="1188720">
                  <a:extLst>
                    <a:ext uri="{9D8B030D-6E8A-4147-A177-3AD203B41FA5}">
                      <a16:colId xmlns:a16="http://schemas.microsoft.com/office/drawing/2014/main" val="3885980819"/>
                    </a:ext>
                  </a:extLst>
                </a:gridCol>
                <a:gridCol w="1188720">
                  <a:extLst>
                    <a:ext uri="{9D8B030D-6E8A-4147-A177-3AD203B41FA5}">
                      <a16:colId xmlns:a16="http://schemas.microsoft.com/office/drawing/2014/main" val="3576433388"/>
                    </a:ext>
                  </a:extLst>
                </a:gridCol>
                <a:gridCol w="1188720">
                  <a:extLst>
                    <a:ext uri="{9D8B030D-6E8A-4147-A177-3AD203B41FA5}">
                      <a16:colId xmlns:a16="http://schemas.microsoft.com/office/drawing/2014/main" val="352058274"/>
                    </a:ext>
                  </a:extLst>
                </a:gridCol>
                <a:gridCol w="1188720">
                  <a:extLst>
                    <a:ext uri="{9D8B030D-6E8A-4147-A177-3AD203B41FA5}">
                      <a16:colId xmlns:a16="http://schemas.microsoft.com/office/drawing/2014/main" val="2946573266"/>
                    </a:ext>
                  </a:extLst>
                </a:gridCol>
              </a:tblGrid>
              <a:tr h="653366">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extLst>
                  <a:ext uri="{0D108BD9-81ED-4DB2-BD59-A6C34878D82A}">
                    <a16:rowId xmlns:a16="http://schemas.microsoft.com/office/drawing/2014/main" val="3548633971"/>
                  </a:ext>
                </a:extLst>
              </a:tr>
              <a:tr h="653366">
                <a:tc>
                  <a:txBody>
                    <a:bodyPr/>
                    <a:lstStyle/>
                    <a:p>
                      <a:r>
                        <a:rPr lang="en-US" dirty="0">
                          <a:solidFill>
                            <a:srgbClr val="C00000"/>
                          </a:solidFill>
                        </a:rPr>
                        <a:t>4</a:t>
                      </a:r>
                    </a:p>
                  </a:txBody>
                  <a:tcPr/>
                </a:tc>
                <a:tc>
                  <a:txBody>
                    <a:bodyPr/>
                    <a:lstStyle/>
                    <a:p>
                      <a:r>
                        <a:rPr lang="en-US" dirty="0">
                          <a:solidFill>
                            <a:srgbClr val="C00000"/>
                          </a:solidFill>
                        </a:rPr>
                        <a:t>14</a:t>
                      </a:r>
                    </a:p>
                  </a:txBody>
                  <a:tcPr/>
                </a:tc>
                <a:tc>
                  <a:txBody>
                    <a:bodyPr/>
                    <a:lstStyle/>
                    <a:p>
                      <a:r>
                        <a:rPr lang="en-US" dirty="0"/>
                        <a:t>3</a:t>
                      </a:r>
                    </a:p>
                  </a:txBody>
                  <a:tcPr/>
                </a:tc>
                <a:tc>
                  <a:txBody>
                    <a:bodyPr/>
                    <a:lstStyle/>
                    <a:p>
                      <a:r>
                        <a:rPr lang="en-US" dirty="0"/>
                        <a:t>17</a:t>
                      </a:r>
                    </a:p>
                  </a:txBody>
                  <a:tcPr/>
                </a:tc>
                <a:tc>
                  <a:txBody>
                    <a:bodyPr/>
                    <a:lstStyle/>
                    <a:p>
                      <a:r>
                        <a:rPr lang="en-US" dirty="0"/>
                        <a:t>11</a:t>
                      </a:r>
                    </a:p>
                  </a:txBody>
                  <a:tcPr/>
                </a:tc>
                <a:tc>
                  <a:txBody>
                    <a:bodyPr/>
                    <a:lstStyle/>
                    <a:p>
                      <a:r>
                        <a:rPr lang="en-US" dirty="0"/>
                        <a:t>18</a:t>
                      </a:r>
                    </a:p>
                  </a:txBody>
                  <a:tcPr/>
                </a:tc>
                <a:tc>
                  <a:txBody>
                    <a:bodyPr/>
                    <a:lstStyle/>
                    <a:p>
                      <a:r>
                        <a:rPr lang="en-US" dirty="0"/>
                        <a:t>13</a:t>
                      </a:r>
                    </a:p>
                  </a:txBody>
                  <a:tcPr/>
                </a:tc>
                <a:tc>
                  <a:txBody>
                    <a:bodyPr/>
                    <a:lstStyle/>
                    <a:p>
                      <a:r>
                        <a:rPr lang="en-US" dirty="0"/>
                        <a:t>9</a:t>
                      </a:r>
                    </a:p>
                  </a:txBody>
                  <a:tcPr/>
                </a:tc>
                <a:tc>
                  <a:txBody>
                    <a:bodyPr/>
                    <a:lstStyle/>
                    <a:p>
                      <a:r>
                        <a:rPr lang="en-US" dirty="0"/>
                        <a:t>7</a:t>
                      </a:r>
                    </a:p>
                  </a:txBody>
                  <a:tcPr/>
                </a:tc>
                <a:tc>
                  <a:txBody>
                    <a:bodyPr/>
                    <a:lstStyle/>
                    <a:p>
                      <a:r>
                        <a:rPr lang="en-US" dirty="0"/>
                        <a:t>19</a:t>
                      </a:r>
                    </a:p>
                  </a:txBody>
                  <a:tcPr/>
                </a:tc>
                <a:extLst>
                  <a:ext uri="{0D108BD9-81ED-4DB2-BD59-A6C34878D82A}">
                    <a16:rowId xmlns:a16="http://schemas.microsoft.com/office/drawing/2014/main" val="1357194210"/>
                  </a:ext>
                </a:extLst>
              </a:tr>
              <a:tr h="653366">
                <a:tc>
                  <a:txBody>
                    <a:bodyPr/>
                    <a:lstStyle/>
                    <a:p>
                      <a:r>
                        <a:rPr lang="en-US" dirty="0">
                          <a:solidFill>
                            <a:srgbClr val="C00000"/>
                          </a:solidFill>
                        </a:rPr>
                        <a:t>3</a:t>
                      </a:r>
                    </a:p>
                  </a:txBody>
                  <a:tcPr/>
                </a:tc>
                <a:tc>
                  <a:txBody>
                    <a:bodyPr/>
                    <a:lstStyle/>
                    <a:p>
                      <a:r>
                        <a:rPr lang="en-US" dirty="0">
                          <a:solidFill>
                            <a:srgbClr val="C00000"/>
                          </a:solidFill>
                        </a:rPr>
                        <a:t>4</a:t>
                      </a:r>
                    </a:p>
                  </a:txBody>
                  <a:tcPr/>
                </a:tc>
                <a:tc>
                  <a:txBody>
                    <a:bodyPr/>
                    <a:lstStyle/>
                    <a:p>
                      <a:r>
                        <a:rPr lang="en-US" dirty="0">
                          <a:solidFill>
                            <a:srgbClr val="C00000"/>
                          </a:solidFill>
                        </a:rPr>
                        <a:t>14</a:t>
                      </a:r>
                    </a:p>
                  </a:txBody>
                  <a:tcPr/>
                </a:tc>
                <a:tc>
                  <a:txBody>
                    <a:bodyPr/>
                    <a:lstStyle/>
                    <a:p>
                      <a:r>
                        <a:rPr lang="en-US" dirty="0"/>
                        <a:t>17</a:t>
                      </a:r>
                    </a:p>
                  </a:txBody>
                  <a:tcPr/>
                </a:tc>
                <a:tc>
                  <a:txBody>
                    <a:bodyPr/>
                    <a:lstStyle/>
                    <a:p>
                      <a:r>
                        <a:rPr lang="en-US" dirty="0"/>
                        <a:t>11</a:t>
                      </a:r>
                    </a:p>
                  </a:txBody>
                  <a:tcPr/>
                </a:tc>
                <a:tc>
                  <a:txBody>
                    <a:bodyPr/>
                    <a:lstStyle/>
                    <a:p>
                      <a:r>
                        <a:rPr lang="en-US" dirty="0"/>
                        <a:t>18</a:t>
                      </a:r>
                    </a:p>
                  </a:txBody>
                  <a:tcPr/>
                </a:tc>
                <a:tc>
                  <a:txBody>
                    <a:bodyPr/>
                    <a:lstStyle/>
                    <a:p>
                      <a:r>
                        <a:rPr lang="en-US" dirty="0"/>
                        <a:t>13</a:t>
                      </a:r>
                    </a:p>
                  </a:txBody>
                  <a:tcPr/>
                </a:tc>
                <a:tc>
                  <a:txBody>
                    <a:bodyPr/>
                    <a:lstStyle/>
                    <a:p>
                      <a:r>
                        <a:rPr lang="en-US" dirty="0"/>
                        <a:t>9</a:t>
                      </a:r>
                    </a:p>
                  </a:txBody>
                  <a:tcPr/>
                </a:tc>
                <a:tc>
                  <a:txBody>
                    <a:bodyPr/>
                    <a:lstStyle/>
                    <a:p>
                      <a:r>
                        <a:rPr lang="en-US" dirty="0"/>
                        <a:t>7</a:t>
                      </a:r>
                    </a:p>
                  </a:txBody>
                  <a:tcPr/>
                </a:tc>
                <a:tc>
                  <a:txBody>
                    <a:bodyPr/>
                    <a:lstStyle/>
                    <a:p>
                      <a:r>
                        <a:rPr lang="en-US" dirty="0"/>
                        <a:t>19</a:t>
                      </a:r>
                    </a:p>
                  </a:txBody>
                  <a:tcPr/>
                </a:tc>
                <a:extLst>
                  <a:ext uri="{0D108BD9-81ED-4DB2-BD59-A6C34878D82A}">
                    <a16:rowId xmlns:a16="http://schemas.microsoft.com/office/drawing/2014/main" val="321709305"/>
                  </a:ext>
                </a:extLst>
              </a:tr>
              <a:tr h="653366">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64099960"/>
                  </a:ext>
                </a:extLst>
              </a:tr>
            </a:tbl>
          </a:graphicData>
        </a:graphic>
      </p:graphicFrame>
    </p:spTree>
    <p:extLst>
      <p:ext uri="{BB962C8B-B14F-4D97-AF65-F5344CB8AC3E}">
        <p14:creationId xmlns:p14="http://schemas.microsoft.com/office/powerpoint/2010/main" val="1944304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20FDE-0C9E-E341-BEAC-CA5B2C96C052}"/>
              </a:ext>
            </a:extLst>
          </p:cNvPr>
          <p:cNvSpPr>
            <a:spLocks noGrp="1"/>
          </p:cNvSpPr>
          <p:nvPr>
            <p:ph type="title"/>
          </p:nvPr>
        </p:nvSpPr>
        <p:spPr/>
        <p:txBody>
          <a:bodyPr/>
          <a:lstStyle/>
          <a:p>
            <a:r>
              <a:rPr lang="en-US" dirty="0"/>
              <a:t>Insertion Sort</a:t>
            </a:r>
          </a:p>
        </p:txBody>
      </p:sp>
      <p:sp>
        <p:nvSpPr>
          <p:cNvPr id="5" name="Slide Number Placeholder 4"/>
          <p:cNvSpPr>
            <a:spLocks noGrp="1"/>
          </p:cNvSpPr>
          <p:nvPr>
            <p:ph type="sldNum" sz="quarter" idx="2"/>
          </p:nvPr>
        </p:nvSpPr>
        <p:spPr/>
        <p:txBody>
          <a:bodyPr/>
          <a:lstStyle/>
          <a:p>
            <a:fld id="{57AA7839-675C-6747-A686-716F746AE238}" type="slidenum">
              <a:rPr lang="en-US" smtClean="0"/>
              <a:t>49</a:t>
            </a:fld>
            <a:endParaRPr lang="en-US"/>
          </a:p>
        </p:txBody>
      </p:sp>
      <p:sp>
        <p:nvSpPr>
          <p:cNvPr id="4" name="Footer Placeholder 3"/>
          <p:cNvSpPr>
            <a:spLocks noGrp="1"/>
          </p:cNvSpPr>
          <p:nvPr>
            <p:ph type="ftr" sz="quarter" idx="4294967295"/>
          </p:nvPr>
        </p:nvSpPr>
        <p:spPr>
          <a:xfrm>
            <a:off x="0" y="0"/>
            <a:ext cx="0" cy="0"/>
          </a:xfrm>
        </p:spPr>
        <p:txBody>
          <a:bodyPr/>
          <a:lstStyle/>
          <a:p>
            <a:r>
              <a:rPr lang="en-US"/>
              <a:t>CS111: Centeno-Trees</a:t>
            </a:r>
          </a:p>
        </p:txBody>
      </p:sp>
      <p:pic>
        <p:nvPicPr>
          <p:cNvPr id="6" name="Picture 5"/>
          <p:cNvPicPr>
            <a:picLocks noChangeAspect="1"/>
          </p:cNvPicPr>
          <p:nvPr/>
        </p:nvPicPr>
        <p:blipFill>
          <a:blip r:embed="rId3"/>
          <a:stretch>
            <a:fillRect/>
          </a:stretch>
        </p:blipFill>
        <p:spPr>
          <a:xfrm>
            <a:off x="4708483" y="1602514"/>
            <a:ext cx="13490108" cy="10510972"/>
          </a:xfrm>
          <a:prstGeom prst="rect">
            <a:avLst/>
          </a:prstGeom>
        </p:spPr>
      </p:pic>
    </p:spTree>
    <p:extLst>
      <p:ext uri="{BB962C8B-B14F-4D97-AF65-F5344CB8AC3E}">
        <p14:creationId xmlns:p14="http://schemas.microsoft.com/office/powerpoint/2010/main" val="360452874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1. Basic Programming Concepts"/>
          <p:cNvSpPr txBox="1">
            <a:spLocks noGrp="1"/>
          </p:cNvSpPr>
          <p:nvPr>
            <p:ph type="title"/>
          </p:nvPr>
        </p:nvSpPr>
        <p:spPr>
          <a:prstGeom prst="rect">
            <a:avLst/>
          </a:prstGeom>
        </p:spPr>
        <p:txBody>
          <a:bodyPr/>
          <a:lstStyle/>
          <a:p>
            <a:r>
              <a:rPr lang="en-US" dirty="0"/>
              <a:t>12</a:t>
            </a:r>
            <a:r>
              <a:rPr dirty="0"/>
              <a:t>. </a:t>
            </a:r>
            <a:r>
              <a:rPr lang="en-US" dirty="0"/>
              <a:t>Searching and Sorting</a:t>
            </a:r>
            <a:endParaRPr dirty="0"/>
          </a:p>
        </p:txBody>
      </p:sp>
      <p:sp>
        <p:nvSpPr>
          <p:cNvPr id="92" name="Why programming?…"/>
          <p:cNvSpPr txBox="1">
            <a:spLocks noGrp="1"/>
          </p:cNvSpPr>
          <p:nvPr>
            <p:ph type="body" sz="half" idx="1"/>
          </p:nvPr>
        </p:nvSpPr>
        <p:spPr>
          <a:prstGeom prst="rect">
            <a:avLst/>
          </a:prstGeom>
        </p:spPr>
        <p:txBody>
          <a:bodyPr/>
          <a:lstStyle/>
          <a:p>
            <a:pPr>
              <a:defRPr>
                <a:solidFill>
                  <a:srgbClr val="000000"/>
                </a:solidFill>
              </a:defRPr>
            </a:pPr>
            <a:r>
              <a:rPr lang="en-US" dirty="0">
                <a:solidFill>
                  <a:schemeClr val="bg2"/>
                </a:solidFill>
              </a:rPr>
              <a:t>A typical client</a:t>
            </a:r>
          </a:p>
          <a:p>
            <a:pPr>
              <a:defRPr>
                <a:solidFill>
                  <a:srgbClr val="929292"/>
                </a:solidFill>
              </a:defRPr>
            </a:pPr>
            <a:r>
              <a:rPr lang="en-US" dirty="0">
                <a:solidFill>
                  <a:schemeClr val="tx1"/>
                </a:solidFill>
              </a:rPr>
              <a:t>Linear/Sequential search</a:t>
            </a:r>
          </a:p>
          <a:p>
            <a:pPr>
              <a:defRPr>
                <a:solidFill>
                  <a:srgbClr val="929292"/>
                </a:solidFill>
              </a:defRPr>
            </a:pPr>
            <a:r>
              <a:rPr lang="en-US" dirty="0"/>
              <a:t>Binary search</a:t>
            </a:r>
          </a:p>
          <a:p>
            <a:pPr>
              <a:defRPr>
                <a:solidFill>
                  <a:srgbClr val="929292"/>
                </a:solidFill>
              </a:defRPr>
            </a:pPr>
            <a:r>
              <a:rPr lang="en-US" dirty="0"/>
              <a:t>Selection sort</a:t>
            </a:r>
          </a:p>
          <a:p>
            <a:pPr>
              <a:defRPr>
                <a:solidFill>
                  <a:srgbClr val="929292"/>
                </a:solidFill>
              </a:defRPr>
            </a:pPr>
            <a:r>
              <a:rPr lang="en-US" dirty="0"/>
              <a:t>Insertion sort</a:t>
            </a:r>
          </a:p>
          <a:p>
            <a:pPr marL="152400" indent="0">
              <a:buNone/>
              <a:defRPr>
                <a:solidFill>
                  <a:srgbClr val="A9A9A9"/>
                </a:solidFill>
              </a:defRPr>
            </a:pPr>
            <a:endParaRPr dirty="0"/>
          </a:p>
          <a:p>
            <a:pPr>
              <a:defRPr>
                <a:solidFill>
                  <a:srgbClr val="A9A9A9"/>
                </a:solidFill>
              </a:defRPr>
            </a:pPr>
            <a:endParaRPr dirty="0"/>
          </a:p>
        </p:txBody>
      </p:sp>
    </p:spTree>
    <p:extLst>
      <p:ext uri="{BB962C8B-B14F-4D97-AF65-F5344CB8AC3E}">
        <p14:creationId xmlns:p14="http://schemas.microsoft.com/office/powerpoint/2010/main" val="114674903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848" y="449509"/>
            <a:ext cx="20688300" cy="901700"/>
          </a:xfrm>
        </p:spPr>
        <p:txBody>
          <a:bodyPr>
            <a:normAutofit/>
          </a:bodyPr>
          <a:lstStyle/>
          <a:p>
            <a:r>
              <a:rPr lang="en-US" sz="4000" dirty="0"/>
              <a:t>Insertion Sort: Efficiency Analysis</a:t>
            </a:r>
          </a:p>
        </p:txBody>
      </p:sp>
      <p:sp>
        <p:nvSpPr>
          <p:cNvPr id="3" name="Content Placeholder 2"/>
          <p:cNvSpPr>
            <a:spLocks noGrp="1"/>
          </p:cNvSpPr>
          <p:nvPr>
            <p:ph idx="1"/>
          </p:nvPr>
        </p:nvSpPr>
        <p:spPr>
          <a:xfrm>
            <a:off x="1196848" y="2872324"/>
            <a:ext cx="16459200" cy="9953936"/>
          </a:xfrm>
        </p:spPr>
        <p:txBody>
          <a:bodyPr>
            <a:normAutofit/>
          </a:bodyPr>
          <a:lstStyle/>
          <a:p>
            <a:pPr indent="0"/>
            <a:r>
              <a:rPr lang="en-US" dirty="0">
                <a:solidFill>
                  <a:srgbClr val="C00000"/>
                </a:solidFill>
              </a:rPr>
              <a:t>Best case: </a:t>
            </a:r>
            <a:r>
              <a:rPr lang="en-US" dirty="0"/>
              <a:t>array is sorted in increasing order</a:t>
            </a:r>
          </a:p>
          <a:p>
            <a:pPr lvl="1"/>
            <a:r>
              <a:rPr lang="en-US" dirty="0"/>
              <a:t>count the number of comparisons</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pPr lvl="1"/>
            <a:r>
              <a:rPr lang="en-US" dirty="0"/>
              <a:t>f(n) = 0+1+1+...+1 </a:t>
            </a:r>
          </a:p>
          <a:p>
            <a:pPr lvl="1"/>
            <a:r>
              <a:rPr lang="en-US" dirty="0"/>
              <a:t>f(n) = n-1  </a:t>
            </a:r>
            <a:r>
              <a:rPr lang="en-US" dirty="0">
                <a:solidFill>
                  <a:srgbClr val="C00000"/>
                </a:solidFill>
              </a:rPr>
              <a:t>         O(n)</a:t>
            </a:r>
          </a:p>
        </p:txBody>
      </p:sp>
      <p:sp>
        <p:nvSpPr>
          <p:cNvPr id="4" name="Footer Placeholder 3"/>
          <p:cNvSpPr>
            <a:spLocks noGrp="1"/>
          </p:cNvSpPr>
          <p:nvPr>
            <p:ph type="ftr" sz="quarter" idx="11"/>
          </p:nvPr>
        </p:nvSpPr>
        <p:spPr/>
        <p:txBody>
          <a:bodyPr/>
          <a:lstStyle/>
          <a:p>
            <a:r>
              <a:rPr lang="en-US"/>
              <a:t>CS111: Centeno-Trees</a:t>
            </a:r>
          </a:p>
        </p:txBody>
      </p:sp>
      <p:sp>
        <p:nvSpPr>
          <p:cNvPr id="5" name="Slide Number Placeholder 4"/>
          <p:cNvSpPr>
            <a:spLocks noGrp="1"/>
          </p:cNvSpPr>
          <p:nvPr>
            <p:ph type="sldNum" sz="quarter" idx="12"/>
          </p:nvPr>
        </p:nvSpPr>
        <p:spPr>
          <a:xfrm>
            <a:off x="23781562" y="13066304"/>
            <a:ext cx="230832" cy="436017"/>
          </a:xfrm>
        </p:spPr>
        <p:txBody>
          <a:bodyPr/>
          <a:lstStyle/>
          <a:p>
            <a:fld id="{4B3150F1-3131-704B-87D4-B6A74CA4EC09}" type="slidenum">
              <a:rPr lang="en-US" smtClean="0"/>
              <a:t>50</a:t>
            </a:fld>
            <a:endParaRPr lang="en-US"/>
          </a:p>
        </p:txBody>
      </p:sp>
      <p:graphicFrame>
        <p:nvGraphicFramePr>
          <p:cNvPr id="6" name="Table 5"/>
          <p:cNvGraphicFramePr>
            <a:graphicFrameLocks noGrp="1"/>
          </p:cNvGraphicFramePr>
          <p:nvPr>
            <p:extLst/>
          </p:nvPr>
        </p:nvGraphicFramePr>
        <p:xfrm>
          <a:off x="2821298" y="4876672"/>
          <a:ext cx="7602862" cy="3962656"/>
        </p:xfrm>
        <a:graphic>
          <a:graphicData uri="http://schemas.openxmlformats.org/drawingml/2006/table">
            <a:tbl>
              <a:tblPr bandRow="1">
                <a:tableStyleId>{D27102A9-8310-4765-A935-A1911B00CA55}</a:tableStyleId>
              </a:tblPr>
              <a:tblGrid>
                <a:gridCol w="4147150">
                  <a:extLst>
                    <a:ext uri="{9D8B030D-6E8A-4147-A177-3AD203B41FA5}">
                      <a16:colId xmlns:a16="http://schemas.microsoft.com/office/drawing/2014/main" val="20000"/>
                    </a:ext>
                  </a:extLst>
                </a:gridCol>
                <a:gridCol w="3455712">
                  <a:extLst>
                    <a:ext uri="{9D8B030D-6E8A-4147-A177-3AD203B41FA5}">
                      <a16:colId xmlns:a16="http://schemas.microsoft.com/office/drawing/2014/main" val="20001"/>
                    </a:ext>
                  </a:extLst>
                </a:gridCol>
              </a:tblGrid>
              <a:tr h="901305">
                <a:tc>
                  <a:txBody>
                    <a:bodyPr/>
                    <a:lstStyle/>
                    <a:p>
                      <a:pPr>
                        <a:lnSpc>
                          <a:spcPct val="150000"/>
                        </a:lnSpc>
                      </a:pPr>
                      <a:r>
                        <a:rPr lang="en-US" sz="4000" dirty="0"/>
                        <a:t>1</a:t>
                      </a:r>
                      <a:r>
                        <a:rPr lang="en-US" sz="4000" baseline="30000" dirty="0"/>
                        <a:t>st</a:t>
                      </a:r>
                      <a:r>
                        <a:rPr lang="en-US" sz="4000" dirty="0"/>
                        <a:t> insertion</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4000" dirty="0"/>
                        <a:t>0 compares</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901305">
                <a:tc>
                  <a:txBody>
                    <a:bodyPr/>
                    <a:lstStyle/>
                    <a:p>
                      <a:pPr>
                        <a:lnSpc>
                          <a:spcPct val="150000"/>
                        </a:lnSpc>
                      </a:pPr>
                      <a:r>
                        <a:rPr lang="en-US" sz="4000" dirty="0"/>
                        <a:t>2</a:t>
                      </a:r>
                      <a:r>
                        <a:rPr lang="en-US" sz="4000" baseline="30000" dirty="0"/>
                        <a:t>nd</a:t>
                      </a:r>
                      <a:r>
                        <a:rPr lang="en-US" sz="4000" dirty="0"/>
                        <a:t> insertion</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sz="4000" dirty="0"/>
                        <a:t>1 compares</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01305">
                <a:tc>
                  <a:txBody>
                    <a:bodyPr/>
                    <a:lstStyle/>
                    <a:p>
                      <a:pPr>
                        <a:lnSpc>
                          <a:spcPct val="150000"/>
                        </a:lnSpc>
                      </a:pPr>
                      <a:r>
                        <a:rPr lang="en-US" sz="4000" dirty="0"/>
                        <a:t>3</a:t>
                      </a:r>
                      <a:r>
                        <a:rPr lang="en-US" sz="4000" baseline="30000" dirty="0"/>
                        <a:t>rd</a:t>
                      </a:r>
                      <a:r>
                        <a:rPr lang="en-US" sz="4000" dirty="0"/>
                        <a:t> insertion</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4000" dirty="0"/>
                        <a:t>1 compares</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901305">
                <a:tc>
                  <a:txBody>
                    <a:bodyPr/>
                    <a:lstStyle/>
                    <a:p>
                      <a:pPr>
                        <a:lnSpc>
                          <a:spcPct val="150000"/>
                        </a:lnSpc>
                      </a:pPr>
                      <a:r>
                        <a:rPr lang="en-US" sz="4000" dirty="0"/>
                        <a:t>n</a:t>
                      </a:r>
                      <a:r>
                        <a:rPr lang="en-US" sz="4000" baseline="30000" dirty="0"/>
                        <a:t>th</a:t>
                      </a:r>
                      <a:r>
                        <a:rPr lang="en-US" sz="4000" baseline="0" dirty="0"/>
                        <a:t> insertion</a:t>
                      </a:r>
                      <a:endParaRPr lang="en-US" sz="4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sz="4000" dirty="0"/>
                        <a:t>1 compares</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extLst/>
          </p:nvPr>
        </p:nvGraphicFramePr>
        <p:xfrm>
          <a:off x="14958512" y="2926080"/>
          <a:ext cx="7791762" cy="2434336"/>
        </p:xfrm>
        <a:graphic>
          <a:graphicData uri="http://schemas.openxmlformats.org/drawingml/2006/table">
            <a:tbl>
              <a:tblPr firstRow="1" bandRow="1">
                <a:tableStyleId>{5940675A-B579-460E-94D1-54222C63F5DA}</a:tableStyleId>
              </a:tblPr>
              <a:tblGrid>
                <a:gridCol w="1298627">
                  <a:extLst>
                    <a:ext uri="{9D8B030D-6E8A-4147-A177-3AD203B41FA5}">
                      <a16:colId xmlns:a16="http://schemas.microsoft.com/office/drawing/2014/main" val="20000"/>
                    </a:ext>
                  </a:extLst>
                </a:gridCol>
                <a:gridCol w="1298627">
                  <a:extLst>
                    <a:ext uri="{9D8B030D-6E8A-4147-A177-3AD203B41FA5}">
                      <a16:colId xmlns:a16="http://schemas.microsoft.com/office/drawing/2014/main" val="20001"/>
                    </a:ext>
                  </a:extLst>
                </a:gridCol>
                <a:gridCol w="1298627">
                  <a:extLst>
                    <a:ext uri="{9D8B030D-6E8A-4147-A177-3AD203B41FA5}">
                      <a16:colId xmlns:a16="http://schemas.microsoft.com/office/drawing/2014/main" val="20002"/>
                    </a:ext>
                  </a:extLst>
                </a:gridCol>
                <a:gridCol w="1298627">
                  <a:extLst>
                    <a:ext uri="{9D8B030D-6E8A-4147-A177-3AD203B41FA5}">
                      <a16:colId xmlns:a16="http://schemas.microsoft.com/office/drawing/2014/main" val="20003"/>
                    </a:ext>
                  </a:extLst>
                </a:gridCol>
                <a:gridCol w="1298627">
                  <a:extLst>
                    <a:ext uri="{9D8B030D-6E8A-4147-A177-3AD203B41FA5}">
                      <a16:colId xmlns:a16="http://schemas.microsoft.com/office/drawing/2014/main" val="20004"/>
                    </a:ext>
                  </a:extLst>
                </a:gridCol>
                <a:gridCol w="1298627">
                  <a:extLst>
                    <a:ext uri="{9D8B030D-6E8A-4147-A177-3AD203B41FA5}">
                      <a16:colId xmlns:a16="http://schemas.microsoft.com/office/drawing/2014/main" val="20005"/>
                    </a:ext>
                  </a:extLst>
                </a:gridCol>
              </a:tblGrid>
              <a:tr h="683563">
                <a:tc>
                  <a:txBody>
                    <a:bodyPr/>
                    <a:lstStyle/>
                    <a:p>
                      <a:pPr algn="ctr">
                        <a:lnSpc>
                          <a:spcPct val="150000"/>
                        </a:lnSpc>
                      </a:pPr>
                      <a:r>
                        <a:rPr lang="en-US" sz="3200" dirty="0">
                          <a:solidFill>
                            <a:schemeClr val="tx1">
                              <a:lumMod val="50000"/>
                              <a:lumOff val="50000"/>
                            </a:schemeClr>
                          </a:solidFill>
                        </a:rPr>
                        <a:t>0</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150000"/>
                        </a:lnSpc>
                      </a:pPr>
                      <a:r>
                        <a:rPr lang="en-US" sz="3200" dirty="0">
                          <a:solidFill>
                            <a:schemeClr val="tx1">
                              <a:lumMod val="50000"/>
                              <a:lumOff val="50000"/>
                            </a:schemeClr>
                          </a:solidFill>
                        </a:rPr>
                        <a:t>1</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150000"/>
                        </a:lnSpc>
                      </a:pPr>
                      <a:r>
                        <a:rPr lang="en-US" sz="3200" dirty="0">
                          <a:solidFill>
                            <a:schemeClr val="tx1">
                              <a:lumMod val="50000"/>
                              <a:lumOff val="50000"/>
                            </a:schemeClr>
                          </a:solidFill>
                        </a:rPr>
                        <a:t>2</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150000"/>
                        </a:lnSpc>
                      </a:pPr>
                      <a:r>
                        <a:rPr lang="en-US" sz="3200" dirty="0">
                          <a:solidFill>
                            <a:schemeClr val="tx1">
                              <a:lumMod val="50000"/>
                              <a:lumOff val="50000"/>
                            </a:schemeClr>
                          </a:solidFill>
                        </a:rPr>
                        <a:t>3</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150000"/>
                        </a:lnSpc>
                      </a:pPr>
                      <a:r>
                        <a:rPr lang="en-US" sz="3200" dirty="0">
                          <a:solidFill>
                            <a:schemeClr val="tx1">
                              <a:lumMod val="50000"/>
                              <a:lumOff val="50000"/>
                            </a:schemeClr>
                          </a:solidFill>
                        </a:rPr>
                        <a:t>4</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150000"/>
                        </a:lnSpc>
                      </a:pPr>
                      <a:r>
                        <a:rPr lang="en-US" sz="3200" dirty="0">
                          <a:solidFill>
                            <a:schemeClr val="tx1">
                              <a:lumMod val="50000"/>
                              <a:lumOff val="50000"/>
                            </a:schemeClr>
                          </a:solidFill>
                        </a:rPr>
                        <a:t>5</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1605280">
                <a:tc>
                  <a:txBody>
                    <a:bodyPr/>
                    <a:lstStyle/>
                    <a:p>
                      <a:pPr algn="ctr">
                        <a:lnSpc>
                          <a:spcPct val="150000"/>
                        </a:lnSpc>
                      </a:pPr>
                      <a:r>
                        <a:rPr lang="en-US" sz="4800" dirty="0"/>
                        <a:t>5</a:t>
                      </a:r>
                    </a:p>
                  </a:txBody>
                  <a:tcPr marL="182880" marR="182880" marT="91440" marB="91440">
                    <a:lnT w="12700" cap="flat" cmpd="sng" algn="ctr">
                      <a:solidFill>
                        <a:scrgbClr r="0" g="0" b="0"/>
                      </a:solidFill>
                      <a:prstDash val="solid"/>
                      <a:round/>
                      <a:headEnd type="none" w="med" len="med"/>
                      <a:tailEnd type="none" w="med" len="med"/>
                    </a:lnT>
                    <a:solidFill>
                      <a:schemeClr val="tx2">
                        <a:lumMod val="20000"/>
                        <a:lumOff val="80000"/>
                      </a:schemeClr>
                    </a:solidFill>
                  </a:tcPr>
                </a:tc>
                <a:tc>
                  <a:txBody>
                    <a:bodyPr/>
                    <a:lstStyle/>
                    <a:p>
                      <a:pPr algn="ctr">
                        <a:lnSpc>
                          <a:spcPct val="150000"/>
                        </a:lnSpc>
                      </a:pPr>
                      <a:r>
                        <a:rPr lang="en-US" sz="4800" dirty="0"/>
                        <a:t>6</a:t>
                      </a:r>
                    </a:p>
                  </a:txBody>
                  <a:tcPr marL="182880" marR="182880" marT="91440" marB="91440">
                    <a:lnT w="12700" cap="flat" cmpd="sng" algn="ctr">
                      <a:solidFill>
                        <a:scrgbClr r="0" g="0" b="0"/>
                      </a:solidFill>
                      <a:prstDash val="solid"/>
                      <a:round/>
                      <a:headEnd type="none" w="med" len="med"/>
                      <a:tailEnd type="none" w="med" len="med"/>
                    </a:lnT>
                    <a:solidFill>
                      <a:schemeClr val="tx2">
                        <a:lumMod val="20000"/>
                        <a:lumOff val="80000"/>
                      </a:schemeClr>
                    </a:solidFill>
                  </a:tcPr>
                </a:tc>
                <a:tc>
                  <a:txBody>
                    <a:bodyPr/>
                    <a:lstStyle/>
                    <a:p>
                      <a:pPr algn="ctr">
                        <a:lnSpc>
                          <a:spcPct val="150000"/>
                        </a:lnSpc>
                      </a:pPr>
                      <a:r>
                        <a:rPr lang="en-US" sz="4800" dirty="0"/>
                        <a:t>7</a:t>
                      </a:r>
                    </a:p>
                  </a:txBody>
                  <a:tcPr marL="182880" marR="182880" marT="91440" marB="91440">
                    <a:lnT w="12700" cap="flat" cmpd="sng" algn="ctr">
                      <a:solidFill>
                        <a:scrgbClr r="0" g="0" b="0"/>
                      </a:solidFill>
                      <a:prstDash val="solid"/>
                      <a:round/>
                      <a:headEnd type="none" w="med" len="med"/>
                      <a:tailEnd type="none" w="med" len="med"/>
                    </a:lnT>
                    <a:solidFill>
                      <a:srgbClr val="C6D9F1"/>
                    </a:solidFill>
                  </a:tcPr>
                </a:tc>
                <a:tc>
                  <a:txBody>
                    <a:bodyPr/>
                    <a:lstStyle/>
                    <a:p>
                      <a:pPr algn="ctr">
                        <a:lnSpc>
                          <a:spcPct val="150000"/>
                        </a:lnSpc>
                      </a:pPr>
                      <a:r>
                        <a:rPr lang="en-US" sz="4800" dirty="0"/>
                        <a:t>8</a:t>
                      </a:r>
                    </a:p>
                  </a:txBody>
                  <a:tcPr marL="182880" marR="182880" marT="91440" marB="91440">
                    <a:lnT w="12700" cap="flat" cmpd="sng" algn="ctr">
                      <a:solidFill>
                        <a:scrgbClr r="0" g="0" b="0"/>
                      </a:solidFill>
                      <a:prstDash val="solid"/>
                      <a:round/>
                      <a:headEnd type="none" w="med" len="med"/>
                      <a:tailEnd type="none" w="med" len="med"/>
                    </a:lnT>
                    <a:solidFill>
                      <a:srgbClr val="C6D9F1"/>
                    </a:solidFill>
                  </a:tcPr>
                </a:tc>
                <a:tc>
                  <a:txBody>
                    <a:bodyPr/>
                    <a:lstStyle/>
                    <a:p>
                      <a:pPr algn="ctr">
                        <a:lnSpc>
                          <a:spcPct val="150000"/>
                        </a:lnSpc>
                      </a:pPr>
                      <a:r>
                        <a:rPr lang="en-US" sz="4800" dirty="0"/>
                        <a:t>10</a:t>
                      </a:r>
                    </a:p>
                  </a:txBody>
                  <a:tcPr marL="182880" marR="182880" marT="91440" marB="91440">
                    <a:lnT w="12700" cap="flat" cmpd="sng" algn="ctr">
                      <a:solidFill>
                        <a:scrgbClr r="0" g="0" b="0"/>
                      </a:solidFill>
                      <a:prstDash val="solid"/>
                      <a:round/>
                      <a:headEnd type="none" w="med" len="med"/>
                      <a:tailEnd type="none" w="med" len="med"/>
                    </a:lnT>
                    <a:solidFill>
                      <a:srgbClr val="C6D9F1"/>
                    </a:solidFill>
                  </a:tcPr>
                </a:tc>
                <a:tc>
                  <a:txBody>
                    <a:bodyPr/>
                    <a:lstStyle/>
                    <a:p>
                      <a:pPr algn="ctr">
                        <a:lnSpc>
                          <a:spcPct val="150000"/>
                        </a:lnSpc>
                      </a:pPr>
                      <a:r>
                        <a:rPr lang="en-US" sz="4800" dirty="0"/>
                        <a:t>11</a:t>
                      </a:r>
                    </a:p>
                  </a:txBody>
                  <a:tcPr marL="182880" marR="182880" marT="91440" marB="91440">
                    <a:lnT w="12700" cap="flat" cmpd="sng" algn="ctr">
                      <a:solidFill>
                        <a:scrgbClr r="0" g="0" b="0"/>
                      </a:solidFill>
                      <a:prstDash val="solid"/>
                      <a:round/>
                      <a:headEnd type="none" w="med" len="med"/>
                      <a:tailEnd type="none" w="med" len="med"/>
                    </a:lnT>
                    <a:solidFill>
                      <a:srgbClr val="C6D9F1"/>
                    </a:solidFill>
                  </a:tcPr>
                </a:tc>
                <a:extLst>
                  <a:ext uri="{0D108BD9-81ED-4DB2-BD59-A6C34878D82A}">
                    <a16:rowId xmlns:a16="http://schemas.microsoft.com/office/drawing/2014/main" val="10001"/>
                  </a:ext>
                </a:extLst>
              </a:tr>
            </a:tbl>
          </a:graphicData>
        </a:graphic>
      </p:graphicFrame>
      <p:sp>
        <p:nvSpPr>
          <p:cNvPr id="8" name="Right Arrow 7"/>
          <p:cNvSpPr/>
          <p:nvPr/>
        </p:nvSpPr>
        <p:spPr>
          <a:xfrm>
            <a:off x="4419600" y="11595722"/>
            <a:ext cx="908124" cy="372370"/>
          </a:xfrm>
          <a:prstGeom prst="rightArrow">
            <a:avLst/>
          </a:prstGeom>
          <a:solidFill>
            <a:srgbClr val="C00000"/>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91318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7906"/>
            <a:ext cx="21031200" cy="1029988"/>
          </a:xfrm>
        </p:spPr>
        <p:txBody>
          <a:bodyPr>
            <a:normAutofit/>
          </a:bodyPr>
          <a:lstStyle/>
          <a:p>
            <a:r>
              <a:rPr lang="en-US" sz="4000" dirty="0">
                <a:hlinkClick r:id="rId3"/>
              </a:rPr>
              <a:t>Insertion Sort</a:t>
            </a:r>
            <a:r>
              <a:rPr lang="en-US" sz="4000" dirty="0"/>
              <a:t>: Efficiency Analysis</a:t>
            </a:r>
          </a:p>
        </p:txBody>
      </p:sp>
      <p:sp>
        <p:nvSpPr>
          <p:cNvPr id="3" name="Content Placeholder 2"/>
          <p:cNvSpPr>
            <a:spLocks noGrp="1"/>
          </p:cNvSpPr>
          <p:nvPr>
            <p:ph idx="1"/>
          </p:nvPr>
        </p:nvSpPr>
        <p:spPr>
          <a:xfrm>
            <a:off x="1231393" y="2517385"/>
            <a:ext cx="16459200" cy="4711736"/>
          </a:xfrm>
        </p:spPr>
        <p:txBody>
          <a:bodyPr>
            <a:normAutofit/>
          </a:bodyPr>
          <a:lstStyle/>
          <a:p>
            <a:pPr indent="0"/>
            <a:r>
              <a:rPr lang="en-US" dirty="0">
                <a:solidFill>
                  <a:srgbClr val="558ED5"/>
                </a:solidFill>
              </a:rPr>
              <a:t>Worst case</a:t>
            </a:r>
            <a:r>
              <a:rPr lang="en-US" dirty="0"/>
              <a:t>: array is sorted in decreasing order</a:t>
            </a:r>
            <a:endParaRPr lang="en-US" sz="4000" dirty="0"/>
          </a:p>
          <a:p>
            <a:pPr lvl="1"/>
            <a:r>
              <a:rPr lang="en-US" dirty="0"/>
              <a:t>count the number of comparisons</a:t>
            </a:r>
          </a:p>
        </p:txBody>
      </p:sp>
      <p:sp>
        <p:nvSpPr>
          <p:cNvPr id="4" name="Footer Placeholder 3"/>
          <p:cNvSpPr>
            <a:spLocks noGrp="1"/>
          </p:cNvSpPr>
          <p:nvPr>
            <p:ph type="ftr" sz="quarter" idx="11"/>
          </p:nvPr>
        </p:nvSpPr>
        <p:spPr/>
        <p:txBody>
          <a:bodyPr/>
          <a:lstStyle/>
          <a:p>
            <a:r>
              <a:rPr lang="en-US"/>
              <a:t>CS111: Centeno-Trees</a:t>
            </a:r>
          </a:p>
        </p:txBody>
      </p:sp>
      <p:sp>
        <p:nvSpPr>
          <p:cNvPr id="5" name="Slide Number Placeholder 4"/>
          <p:cNvSpPr>
            <a:spLocks noGrp="1"/>
          </p:cNvSpPr>
          <p:nvPr>
            <p:ph type="sldNum" sz="quarter" idx="12"/>
          </p:nvPr>
        </p:nvSpPr>
        <p:spPr>
          <a:xfrm>
            <a:off x="23781562" y="13066304"/>
            <a:ext cx="230832" cy="436017"/>
          </a:xfrm>
        </p:spPr>
        <p:txBody>
          <a:bodyPr/>
          <a:lstStyle/>
          <a:p>
            <a:fld id="{4B3150F1-3131-704B-87D4-B6A74CA4EC09}" type="slidenum">
              <a:rPr lang="en-US" smtClean="0"/>
              <a:t>51</a:t>
            </a:fld>
            <a:endParaRPr lang="en-US"/>
          </a:p>
        </p:txBody>
      </p:sp>
      <p:graphicFrame>
        <p:nvGraphicFramePr>
          <p:cNvPr id="6" name="Table 5"/>
          <p:cNvGraphicFramePr>
            <a:graphicFrameLocks noGrp="1"/>
          </p:cNvGraphicFramePr>
          <p:nvPr>
            <p:extLst/>
          </p:nvPr>
        </p:nvGraphicFramePr>
        <p:xfrm>
          <a:off x="2324151" y="4846450"/>
          <a:ext cx="7774186" cy="3962656"/>
        </p:xfrm>
        <a:graphic>
          <a:graphicData uri="http://schemas.openxmlformats.org/drawingml/2006/table">
            <a:tbl>
              <a:tblPr bandRow="1">
                <a:tableStyleId>{0E3FDE45-AF77-4B5C-9715-49D594BDF05E}</a:tableStyleId>
              </a:tblPr>
              <a:tblGrid>
                <a:gridCol w="3475916">
                  <a:extLst>
                    <a:ext uri="{9D8B030D-6E8A-4147-A177-3AD203B41FA5}">
                      <a16:colId xmlns:a16="http://schemas.microsoft.com/office/drawing/2014/main" val="20000"/>
                    </a:ext>
                  </a:extLst>
                </a:gridCol>
                <a:gridCol w="4298270">
                  <a:extLst>
                    <a:ext uri="{9D8B030D-6E8A-4147-A177-3AD203B41FA5}">
                      <a16:colId xmlns:a16="http://schemas.microsoft.com/office/drawing/2014/main" val="20001"/>
                    </a:ext>
                  </a:extLst>
                </a:gridCol>
              </a:tblGrid>
              <a:tr h="838200">
                <a:tc>
                  <a:txBody>
                    <a:bodyPr/>
                    <a:lstStyle/>
                    <a:p>
                      <a:pPr>
                        <a:lnSpc>
                          <a:spcPct val="150000"/>
                        </a:lnSpc>
                      </a:pPr>
                      <a:r>
                        <a:rPr lang="en-US" sz="4000" dirty="0"/>
                        <a:t>1</a:t>
                      </a:r>
                      <a:r>
                        <a:rPr lang="en-US" sz="4000" baseline="30000" dirty="0"/>
                        <a:t>st</a:t>
                      </a:r>
                      <a:r>
                        <a:rPr lang="en-US" sz="4000" dirty="0"/>
                        <a:t> insertion</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4000" dirty="0"/>
                        <a:t>0 compares</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838200">
                <a:tc>
                  <a:txBody>
                    <a:bodyPr/>
                    <a:lstStyle/>
                    <a:p>
                      <a:pPr>
                        <a:lnSpc>
                          <a:spcPct val="150000"/>
                        </a:lnSpc>
                      </a:pPr>
                      <a:r>
                        <a:rPr lang="en-US" sz="4000" dirty="0"/>
                        <a:t>2</a:t>
                      </a:r>
                      <a:r>
                        <a:rPr lang="en-US" sz="4000" baseline="30000" dirty="0"/>
                        <a:t>nd</a:t>
                      </a:r>
                      <a:r>
                        <a:rPr lang="en-US" sz="4000" dirty="0"/>
                        <a:t> insertion</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sz="4000" dirty="0"/>
                        <a:t>1 compares</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38200">
                <a:tc>
                  <a:txBody>
                    <a:bodyPr/>
                    <a:lstStyle/>
                    <a:p>
                      <a:pPr>
                        <a:lnSpc>
                          <a:spcPct val="150000"/>
                        </a:lnSpc>
                      </a:pPr>
                      <a:r>
                        <a:rPr lang="en-US" sz="4000" dirty="0"/>
                        <a:t>3</a:t>
                      </a:r>
                      <a:r>
                        <a:rPr lang="en-US" sz="4000" baseline="30000" dirty="0"/>
                        <a:t>rd</a:t>
                      </a:r>
                      <a:r>
                        <a:rPr lang="en-US" sz="4000" dirty="0"/>
                        <a:t> insertion</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4000" baseline="0" dirty="0"/>
                        <a:t>2  </a:t>
                      </a:r>
                      <a:r>
                        <a:rPr lang="en-US" sz="4000" dirty="0"/>
                        <a:t>compares</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838200">
                <a:tc>
                  <a:txBody>
                    <a:bodyPr/>
                    <a:lstStyle/>
                    <a:p>
                      <a:pPr>
                        <a:lnSpc>
                          <a:spcPct val="150000"/>
                        </a:lnSpc>
                      </a:pPr>
                      <a:r>
                        <a:rPr lang="en-US" sz="4000" dirty="0"/>
                        <a:t>n</a:t>
                      </a:r>
                      <a:r>
                        <a:rPr lang="en-US" sz="4000" baseline="30000" dirty="0"/>
                        <a:t>th</a:t>
                      </a:r>
                      <a:r>
                        <a:rPr lang="en-US" sz="4000" baseline="0" dirty="0"/>
                        <a:t> insertion</a:t>
                      </a:r>
                      <a:endParaRPr lang="en-US" sz="4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sz="4000" dirty="0"/>
                        <a:t>n-1 compares</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nvPr>
        </p:nvGraphicFramePr>
        <p:xfrm>
          <a:off x="14923008" y="3136339"/>
          <a:ext cx="7592256" cy="2434336"/>
        </p:xfrm>
        <a:graphic>
          <a:graphicData uri="http://schemas.openxmlformats.org/drawingml/2006/table">
            <a:tbl>
              <a:tblPr firstRow="1" bandRow="1">
                <a:tableStyleId>{5940675A-B579-460E-94D1-54222C63F5DA}</a:tableStyleId>
              </a:tblPr>
              <a:tblGrid>
                <a:gridCol w="1265376">
                  <a:extLst>
                    <a:ext uri="{9D8B030D-6E8A-4147-A177-3AD203B41FA5}">
                      <a16:colId xmlns:a16="http://schemas.microsoft.com/office/drawing/2014/main" val="20000"/>
                    </a:ext>
                  </a:extLst>
                </a:gridCol>
                <a:gridCol w="1265376">
                  <a:extLst>
                    <a:ext uri="{9D8B030D-6E8A-4147-A177-3AD203B41FA5}">
                      <a16:colId xmlns:a16="http://schemas.microsoft.com/office/drawing/2014/main" val="20001"/>
                    </a:ext>
                  </a:extLst>
                </a:gridCol>
                <a:gridCol w="1265376">
                  <a:extLst>
                    <a:ext uri="{9D8B030D-6E8A-4147-A177-3AD203B41FA5}">
                      <a16:colId xmlns:a16="http://schemas.microsoft.com/office/drawing/2014/main" val="20002"/>
                    </a:ext>
                  </a:extLst>
                </a:gridCol>
                <a:gridCol w="1265376">
                  <a:extLst>
                    <a:ext uri="{9D8B030D-6E8A-4147-A177-3AD203B41FA5}">
                      <a16:colId xmlns:a16="http://schemas.microsoft.com/office/drawing/2014/main" val="20003"/>
                    </a:ext>
                  </a:extLst>
                </a:gridCol>
                <a:gridCol w="1265376">
                  <a:extLst>
                    <a:ext uri="{9D8B030D-6E8A-4147-A177-3AD203B41FA5}">
                      <a16:colId xmlns:a16="http://schemas.microsoft.com/office/drawing/2014/main" val="20004"/>
                    </a:ext>
                  </a:extLst>
                </a:gridCol>
                <a:gridCol w="1265376">
                  <a:extLst>
                    <a:ext uri="{9D8B030D-6E8A-4147-A177-3AD203B41FA5}">
                      <a16:colId xmlns:a16="http://schemas.microsoft.com/office/drawing/2014/main" val="20005"/>
                    </a:ext>
                  </a:extLst>
                </a:gridCol>
              </a:tblGrid>
              <a:tr h="813816">
                <a:tc>
                  <a:txBody>
                    <a:bodyPr/>
                    <a:lstStyle/>
                    <a:p>
                      <a:pPr algn="ctr">
                        <a:lnSpc>
                          <a:spcPct val="150000"/>
                        </a:lnSpc>
                      </a:pPr>
                      <a:r>
                        <a:rPr lang="en-US" sz="3200" dirty="0">
                          <a:solidFill>
                            <a:schemeClr val="tx1">
                              <a:lumMod val="50000"/>
                              <a:lumOff val="50000"/>
                            </a:schemeClr>
                          </a:solidFill>
                        </a:rPr>
                        <a:t>0</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150000"/>
                        </a:lnSpc>
                      </a:pPr>
                      <a:r>
                        <a:rPr lang="en-US" sz="3200" dirty="0">
                          <a:solidFill>
                            <a:schemeClr val="tx1">
                              <a:lumMod val="50000"/>
                              <a:lumOff val="50000"/>
                            </a:schemeClr>
                          </a:solidFill>
                        </a:rPr>
                        <a:t>1</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150000"/>
                        </a:lnSpc>
                      </a:pPr>
                      <a:r>
                        <a:rPr lang="en-US" sz="3200" dirty="0">
                          <a:solidFill>
                            <a:schemeClr val="tx1">
                              <a:lumMod val="50000"/>
                              <a:lumOff val="50000"/>
                            </a:schemeClr>
                          </a:solidFill>
                        </a:rPr>
                        <a:t>2</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150000"/>
                        </a:lnSpc>
                      </a:pPr>
                      <a:r>
                        <a:rPr lang="en-US" sz="3200" dirty="0">
                          <a:solidFill>
                            <a:schemeClr val="tx1">
                              <a:lumMod val="50000"/>
                              <a:lumOff val="50000"/>
                            </a:schemeClr>
                          </a:solidFill>
                        </a:rPr>
                        <a:t>3</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150000"/>
                        </a:lnSpc>
                      </a:pPr>
                      <a:r>
                        <a:rPr lang="en-US" sz="3200" dirty="0">
                          <a:solidFill>
                            <a:schemeClr val="tx1">
                              <a:lumMod val="50000"/>
                              <a:lumOff val="50000"/>
                            </a:schemeClr>
                          </a:solidFill>
                        </a:rPr>
                        <a:t>4</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150000"/>
                        </a:lnSpc>
                      </a:pPr>
                      <a:r>
                        <a:rPr lang="en-US" sz="3200" dirty="0">
                          <a:solidFill>
                            <a:schemeClr val="tx1">
                              <a:lumMod val="50000"/>
                              <a:lumOff val="50000"/>
                            </a:schemeClr>
                          </a:solidFill>
                        </a:rPr>
                        <a:t>5</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1605280">
                <a:tc>
                  <a:txBody>
                    <a:bodyPr/>
                    <a:lstStyle/>
                    <a:p>
                      <a:pPr algn="ctr">
                        <a:lnSpc>
                          <a:spcPct val="150000"/>
                        </a:lnSpc>
                      </a:pPr>
                      <a:r>
                        <a:rPr lang="en-US" sz="4800" dirty="0"/>
                        <a:t>11</a:t>
                      </a:r>
                    </a:p>
                  </a:txBody>
                  <a:tcPr marL="182880" marR="182880" marT="91440" marB="91440">
                    <a:lnT w="12700" cap="flat" cmpd="sng" algn="ctr">
                      <a:solidFill>
                        <a:scrgbClr r="0" g="0" b="0"/>
                      </a:solidFill>
                      <a:prstDash val="solid"/>
                      <a:round/>
                      <a:headEnd type="none" w="med" len="med"/>
                      <a:tailEnd type="none" w="med" len="med"/>
                    </a:lnT>
                    <a:solidFill>
                      <a:schemeClr val="tx2">
                        <a:lumMod val="20000"/>
                        <a:lumOff val="80000"/>
                      </a:schemeClr>
                    </a:solidFill>
                  </a:tcPr>
                </a:tc>
                <a:tc>
                  <a:txBody>
                    <a:bodyPr/>
                    <a:lstStyle/>
                    <a:p>
                      <a:pPr algn="ctr">
                        <a:lnSpc>
                          <a:spcPct val="150000"/>
                        </a:lnSpc>
                      </a:pPr>
                      <a:r>
                        <a:rPr lang="en-US" sz="4800" dirty="0"/>
                        <a:t>10</a:t>
                      </a:r>
                    </a:p>
                  </a:txBody>
                  <a:tcPr marL="182880" marR="182880" marT="91440" marB="91440">
                    <a:lnT w="12700" cap="flat" cmpd="sng" algn="ctr">
                      <a:solidFill>
                        <a:scrgbClr r="0" g="0" b="0"/>
                      </a:solidFill>
                      <a:prstDash val="solid"/>
                      <a:round/>
                      <a:headEnd type="none" w="med" len="med"/>
                      <a:tailEnd type="none" w="med" len="med"/>
                    </a:lnT>
                    <a:solidFill>
                      <a:schemeClr val="tx2">
                        <a:lumMod val="20000"/>
                        <a:lumOff val="80000"/>
                      </a:schemeClr>
                    </a:solidFill>
                  </a:tcPr>
                </a:tc>
                <a:tc>
                  <a:txBody>
                    <a:bodyPr/>
                    <a:lstStyle/>
                    <a:p>
                      <a:pPr algn="ctr">
                        <a:lnSpc>
                          <a:spcPct val="150000"/>
                        </a:lnSpc>
                      </a:pPr>
                      <a:r>
                        <a:rPr lang="en-US" sz="4800" dirty="0"/>
                        <a:t>8</a:t>
                      </a:r>
                    </a:p>
                  </a:txBody>
                  <a:tcPr marL="182880" marR="182880" marT="91440" marB="91440">
                    <a:lnT w="12700" cap="flat" cmpd="sng" algn="ctr">
                      <a:solidFill>
                        <a:scrgbClr r="0" g="0" b="0"/>
                      </a:solidFill>
                      <a:prstDash val="solid"/>
                      <a:round/>
                      <a:headEnd type="none" w="med" len="med"/>
                      <a:tailEnd type="none" w="med" len="med"/>
                    </a:lnT>
                    <a:solidFill>
                      <a:srgbClr val="C6D9F1"/>
                    </a:solidFill>
                  </a:tcPr>
                </a:tc>
                <a:tc>
                  <a:txBody>
                    <a:bodyPr/>
                    <a:lstStyle/>
                    <a:p>
                      <a:pPr algn="ctr">
                        <a:lnSpc>
                          <a:spcPct val="150000"/>
                        </a:lnSpc>
                      </a:pPr>
                      <a:r>
                        <a:rPr lang="en-US" sz="4800" dirty="0"/>
                        <a:t>7</a:t>
                      </a:r>
                    </a:p>
                  </a:txBody>
                  <a:tcPr marL="182880" marR="182880" marT="91440" marB="91440">
                    <a:lnT w="12700" cap="flat" cmpd="sng" algn="ctr">
                      <a:solidFill>
                        <a:scrgbClr r="0" g="0" b="0"/>
                      </a:solidFill>
                      <a:prstDash val="solid"/>
                      <a:round/>
                      <a:headEnd type="none" w="med" len="med"/>
                      <a:tailEnd type="none" w="med" len="med"/>
                    </a:lnT>
                    <a:solidFill>
                      <a:srgbClr val="C6D9F1"/>
                    </a:solidFill>
                  </a:tcPr>
                </a:tc>
                <a:tc>
                  <a:txBody>
                    <a:bodyPr/>
                    <a:lstStyle/>
                    <a:p>
                      <a:pPr algn="ctr">
                        <a:lnSpc>
                          <a:spcPct val="150000"/>
                        </a:lnSpc>
                      </a:pPr>
                      <a:r>
                        <a:rPr lang="en-US" sz="4800" dirty="0"/>
                        <a:t>6</a:t>
                      </a:r>
                    </a:p>
                  </a:txBody>
                  <a:tcPr marL="182880" marR="182880" marT="91440" marB="91440">
                    <a:lnT w="12700" cap="flat" cmpd="sng" algn="ctr">
                      <a:solidFill>
                        <a:scrgbClr r="0" g="0" b="0"/>
                      </a:solidFill>
                      <a:prstDash val="solid"/>
                      <a:round/>
                      <a:headEnd type="none" w="med" len="med"/>
                      <a:tailEnd type="none" w="med" len="med"/>
                    </a:lnT>
                    <a:solidFill>
                      <a:srgbClr val="C6D9F1"/>
                    </a:solidFill>
                  </a:tcPr>
                </a:tc>
                <a:tc>
                  <a:txBody>
                    <a:bodyPr/>
                    <a:lstStyle/>
                    <a:p>
                      <a:pPr algn="ctr">
                        <a:lnSpc>
                          <a:spcPct val="150000"/>
                        </a:lnSpc>
                      </a:pPr>
                      <a:r>
                        <a:rPr lang="en-US" sz="4800" dirty="0"/>
                        <a:t>5</a:t>
                      </a:r>
                    </a:p>
                  </a:txBody>
                  <a:tcPr marL="182880" marR="182880" marT="91440" marB="91440">
                    <a:lnT w="12700" cap="flat" cmpd="sng" algn="ctr">
                      <a:solidFill>
                        <a:scrgbClr r="0" g="0" b="0"/>
                      </a:solidFill>
                      <a:prstDash val="solid"/>
                      <a:round/>
                      <a:headEnd type="none" w="med" len="med"/>
                      <a:tailEnd type="none" w="med" len="med"/>
                    </a:lnT>
                    <a:solidFill>
                      <a:srgbClr val="C6D9F1"/>
                    </a:solidFill>
                  </a:tcPr>
                </a:tc>
                <a:extLst>
                  <a:ext uri="{0D108BD9-81ED-4DB2-BD59-A6C34878D82A}">
                    <a16:rowId xmlns:a16="http://schemas.microsoft.com/office/drawing/2014/main" val="10001"/>
                  </a:ext>
                </a:extLst>
              </a:tr>
            </a:tbl>
          </a:graphicData>
        </a:graphic>
      </p:graphicFrame>
      <p:sp>
        <p:nvSpPr>
          <p:cNvPr id="13" name="TextBox 12"/>
          <p:cNvSpPr txBox="1"/>
          <p:nvPr/>
        </p:nvSpPr>
        <p:spPr>
          <a:xfrm>
            <a:off x="1676400" y="9753099"/>
            <a:ext cx="14190134" cy="1938992"/>
          </a:xfrm>
          <a:prstGeom prst="rect">
            <a:avLst/>
          </a:prstGeom>
          <a:noFill/>
        </p:spPr>
        <p:txBody>
          <a:bodyPr wrap="square" rtlCol="0">
            <a:spAutoFit/>
          </a:bodyPr>
          <a:lstStyle/>
          <a:p>
            <a:r>
              <a:rPr lang="en-US" sz="4000" dirty="0"/>
              <a:t>1 + 2 + 3 + </a:t>
            </a:r>
            <a:r>
              <a:rPr lang="mr-IN" sz="4000" dirty="0"/>
              <a:t>…</a:t>
            </a:r>
            <a:r>
              <a:rPr lang="en-US" sz="4000" dirty="0"/>
              <a:t> + n-1  =  1 + 2 + ..+ (n </a:t>
            </a:r>
            <a:r>
              <a:rPr lang="mr-IN" sz="4000" dirty="0"/>
              <a:t>–</a:t>
            </a:r>
            <a:r>
              <a:rPr lang="en-US" sz="4000" dirty="0"/>
              <a:t> 1) = (1 + (n-1) )* (n-1)/2   =  O(n</a:t>
            </a:r>
            <a:r>
              <a:rPr lang="en-US" sz="4000" baseline="30000" dirty="0"/>
              <a:t>2</a:t>
            </a:r>
            <a:r>
              <a:rPr lang="en-US" sz="4000" dirty="0"/>
              <a:t>)</a:t>
            </a:r>
          </a:p>
          <a:p>
            <a:r>
              <a:rPr lang="en-US" sz="4000" i="1" dirty="0"/>
              <a:t>Arithmetic Series</a:t>
            </a:r>
          </a:p>
        </p:txBody>
      </p:sp>
    </p:spTree>
    <p:extLst>
      <p:ext uri="{BB962C8B-B14F-4D97-AF65-F5344CB8AC3E}">
        <p14:creationId xmlns:p14="http://schemas.microsoft.com/office/powerpoint/2010/main" val="135516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animBg="1"/>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AAFE9-2067-EE42-A955-CB6EBCFFA23C}"/>
              </a:ext>
            </a:extLst>
          </p:cNvPr>
          <p:cNvSpPr>
            <a:spLocks noGrp="1"/>
          </p:cNvSpPr>
          <p:nvPr>
            <p:ph type="title"/>
          </p:nvPr>
        </p:nvSpPr>
        <p:spPr/>
        <p:txBody>
          <a:bodyPr/>
          <a:lstStyle/>
          <a:p>
            <a:r>
              <a:rPr lang="en-US" dirty="0"/>
              <a:t>Insertion Sort</a:t>
            </a:r>
          </a:p>
        </p:txBody>
      </p:sp>
      <p:sp>
        <p:nvSpPr>
          <p:cNvPr id="3" name="Content Placeholder 2">
            <a:extLst>
              <a:ext uri="{FF2B5EF4-FFF2-40B4-BE49-F238E27FC236}">
                <a16:creationId xmlns:a16="http://schemas.microsoft.com/office/drawing/2014/main" id="{417A0BCB-ACC1-4646-AEFD-339EEDDB1BC5}"/>
              </a:ext>
            </a:extLst>
          </p:cNvPr>
          <p:cNvSpPr>
            <a:spLocks noGrp="1"/>
          </p:cNvSpPr>
          <p:nvPr>
            <p:ph idx="1"/>
          </p:nvPr>
        </p:nvSpPr>
        <p:spPr/>
        <p:txBody>
          <a:bodyPr/>
          <a:lstStyle/>
          <a:p>
            <a:r>
              <a:rPr lang="en-US" dirty="0"/>
              <a:t>Suppose you have the following array:</a:t>
            </a:r>
          </a:p>
          <a:p>
            <a:r>
              <a:rPr lang="en-US" dirty="0"/>
              <a:t>After four passes using the insertion sort, what is the resulting array?</a:t>
            </a:r>
          </a:p>
          <a:p>
            <a:endParaRPr lang="en-US" dirty="0"/>
          </a:p>
          <a:p>
            <a:pPr indent="0"/>
            <a:endParaRPr lang="en-US" dirty="0"/>
          </a:p>
        </p:txBody>
      </p:sp>
      <p:sp>
        <p:nvSpPr>
          <p:cNvPr id="4" name="Footer Placeholder 3">
            <a:extLst>
              <a:ext uri="{FF2B5EF4-FFF2-40B4-BE49-F238E27FC236}">
                <a16:creationId xmlns:a16="http://schemas.microsoft.com/office/drawing/2014/main" id="{DAD8AE16-983F-0841-99AE-222991E45C66}"/>
              </a:ext>
            </a:extLst>
          </p:cNvPr>
          <p:cNvSpPr>
            <a:spLocks noGrp="1"/>
          </p:cNvSpPr>
          <p:nvPr>
            <p:ph type="ftr" sz="quarter" idx="11"/>
          </p:nvPr>
        </p:nvSpPr>
        <p:spPr/>
        <p:txBody>
          <a:bodyPr/>
          <a:lstStyle/>
          <a:p>
            <a:r>
              <a:rPr lang="en-US"/>
              <a:t>CS111: Centeno-Trees</a:t>
            </a:r>
          </a:p>
        </p:txBody>
      </p:sp>
      <p:sp>
        <p:nvSpPr>
          <p:cNvPr id="5" name="Slide Number Placeholder 4">
            <a:extLst>
              <a:ext uri="{FF2B5EF4-FFF2-40B4-BE49-F238E27FC236}">
                <a16:creationId xmlns:a16="http://schemas.microsoft.com/office/drawing/2014/main" id="{ED664503-8408-C64B-B04A-8C70D1F0FDC9}"/>
              </a:ext>
            </a:extLst>
          </p:cNvPr>
          <p:cNvSpPr>
            <a:spLocks noGrp="1"/>
          </p:cNvSpPr>
          <p:nvPr>
            <p:ph type="sldNum" sz="quarter" idx="12"/>
          </p:nvPr>
        </p:nvSpPr>
        <p:spPr>
          <a:xfrm>
            <a:off x="23704618" y="13066304"/>
            <a:ext cx="384721" cy="436017"/>
          </a:xfrm>
        </p:spPr>
        <p:txBody>
          <a:bodyPr/>
          <a:lstStyle/>
          <a:p>
            <a:fld id="{57AA7839-675C-6747-A686-716F746AE238}" type="slidenum">
              <a:rPr lang="en-US" smtClean="0"/>
              <a:t>52</a:t>
            </a:fld>
            <a:endParaRPr lang="en-US"/>
          </a:p>
        </p:txBody>
      </p:sp>
      <p:graphicFrame>
        <p:nvGraphicFramePr>
          <p:cNvPr id="8" name="Table 7">
            <a:extLst>
              <a:ext uri="{FF2B5EF4-FFF2-40B4-BE49-F238E27FC236}">
                <a16:creationId xmlns:a16="http://schemas.microsoft.com/office/drawing/2014/main" id="{F279C64F-F838-7B43-B751-B220257929C1}"/>
              </a:ext>
            </a:extLst>
          </p:cNvPr>
          <p:cNvGraphicFramePr>
            <a:graphicFrameLocks noGrp="1"/>
          </p:cNvGraphicFramePr>
          <p:nvPr>
            <p:extLst/>
          </p:nvPr>
        </p:nvGraphicFramePr>
        <p:xfrm>
          <a:off x="1803290" y="3526257"/>
          <a:ext cx="17731000" cy="1256086"/>
        </p:xfrm>
        <a:graphic>
          <a:graphicData uri="http://schemas.openxmlformats.org/drawingml/2006/table">
            <a:tbl>
              <a:tblPr firstRow="1" bandRow="1">
                <a:tableStyleId>{5C22544A-7EE6-4342-B048-85BDC9FD1C3A}</a:tableStyleId>
              </a:tblPr>
              <a:tblGrid>
                <a:gridCol w="1773100">
                  <a:extLst>
                    <a:ext uri="{9D8B030D-6E8A-4147-A177-3AD203B41FA5}">
                      <a16:colId xmlns:a16="http://schemas.microsoft.com/office/drawing/2014/main" val="3723737180"/>
                    </a:ext>
                  </a:extLst>
                </a:gridCol>
                <a:gridCol w="1773100">
                  <a:extLst>
                    <a:ext uri="{9D8B030D-6E8A-4147-A177-3AD203B41FA5}">
                      <a16:colId xmlns:a16="http://schemas.microsoft.com/office/drawing/2014/main" val="294207479"/>
                    </a:ext>
                  </a:extLst>
                </a:gridCol>
                <a:gridCol w="1773100">
                  <a:extLst>
                    <a:ext uri="{9D8B030D-6E8A-4147-A177-3AD203B41FA5}">
                      <a16:colId xmlns:a16="http://schemas.microsoft.com/office/drawing/2014/main" val="2019108423"/>
                    </a:ext>
                  </a:extLst>
                </a:gridCol>
                <a:gridCol w="1773100">
                  <a:extLst>
                    <a:ext uri="{9D8B030D-6E8A-4147-A177-3AD203B41FA5}">
                      <a16:colId xmlns:a16="http://schemas.microsoft.com/office/drawing/2014/main" val="693830128"/>
                    </a:ext>
                  </a:extLst>
                </a:gridCol>
                <a:gridCol w="1773100">
                  <a:extLst>
                    <a:ext uri="{9D8B030D-6E8A-4147-A177-3AD203B41FA5}">
                      <a16:colId xmlns:a16="http://schemas.microsoft.com/office/drawing/2014/main" val="1425363439"/>
                    </a:ext>
                  </a:extLst>
                </a:gridCol>
                <a:gridCol w="1773100">
                  <a:extLst>
                    <a:ext uri="{9D8B030D-6E8A-4147-A177-3AD203B41FA5}">
                      <a16:colId xmlns:a16="http://schemas.microsoft.com/office/drawing/2014/main" val="935022254"/>
                    </a:ext>
                  </a:extLst>
                </a:gridCol>
                <a:gridCol w="1773100">
                  <a:extLst>
                    <a:ext uri="{9D8B030D-6E8A-4147-A177-3AD203B41FA5}">
                      <a16:colId xmlns:a16="http://schemas.microsoft.com/office/drawing/2014/main" val="2422076278"/>
                    </a:ext>
                  </a:extLst>
                </a:gridCol>
                <a:gridCol w="1773100">
                  <a:extLst>
                    <a:ext uri="{9D8B030D-6E8A-4147-A177-3AD203B41FA5}">
                      <a16:colId xmlns:a16="http://schemas.microsoft.com/office/drawing/2014/main" val="731013762"/>
                    </a:ext>
                  </a:extLst>
                </a:gridCol>
                <a:gridCol w="1773100">
                  <a:extLst>
                    <a:ext uri="{9D8B030D-6E8A-4147-A177-3AD203B41FA5}">
                      <a16:colId xmlns:a16="http://schemas.microsoft.com/office/drawing/2014/main" val="3257341998"/>
                    </a:ext>
                  </a:extLst>
                </a:gridCol>
                <a:gridCol w="1773100">
                  <a:extLst>
                    <a:ext uri="{9D8B030D-6E8A-4147-A177-3AD203B41FA5}">
                      <a16:colId xmlns:a16="http://schemas.microsoft.com/office/drawing/2014/main" val="3739441191"/>
                    </a:ext>
                  </a:extLst>
                </a:gridCol>
              </a:tblGrid>
              <a:tr h="1256086">
                <a:tc>
                  <a:txBody>
                    <a:bodyPr/>
                    <a:lstStyle/>
                    <a:p>
                      <a:pPr algn="ctr"/>
                      <a:r>
                        <a:rPr lang="en-US" sz="4800" dirty="0">
                          <a:solidFill>
                            <a:schemeClr val="bg2"/>
                          </a:solidFill>
                        </a:rPr>
                        <a:t>25</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4</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16</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32</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76</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9</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12</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15</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25</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89</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914406579"/>
                  </a:ext>
                </a:extLst>
              </a:tr>
            </a:tbl>
          </a:graphicData>
        </a:graphic>
      </p:graphicFrame>
      <p:sp>
        <p:nvSpPr>
          <p:cNvPr id="6" name="Rectangle 5">
            <a:extLst>
              <a:ext uri="{FF2B5EF4-FFF2-40B4-BE49-F238E27FC236}">
                <a16:creationId xmlns:a16="http://schemas.microsoft.com/office/drawing/2014/main" id="{46582C8D-138F-8040-9A9B-936F019739EA}"/>
              </a:ext>
            </a:extLst>
          </p:cNvPr>
          <p:cNvSpPr/>
          <p:nvPr/>
        </p:nvSpPr>
        <p:spPr>
          <a:xfrm>
            <a:off x="2706624" y="5334506"/>
            <a:ext cx="17731000" cy="7971413"/>
          </a:xfrm>
          <a:prstGeom prst="rect">
            <a:avLst/>
          </a:prstGeom>
        </p:spPr>
        <p:txBody>
          <a:bodyPr wrap="square">
            <a:spAutoFit/>
          </a:bodyPr>
          <a:lstStyle/>
          <a:p>
            <a:r>
              <a:rPr lang="en-US" sz="3200" b="1" dirty="0">
                <a:latin typeface="Courier New" panose="02070309020205020404" pitchFamily="49" charset="0"/>
                <a:cs typeface="Courier New" panose="02070309020205020404" pitchFamily="49" charset="0"/>
              </a:rPr>
              <a:t>		public static void insertion2(int[] a){</a:t>
            </a:r>
          </a:p>
          <a:p>
            <a:r>
              <a:rPr lang="en-US" sz="3200" b="1" dirty="0">
                <a:latin typeface="Courier New" panose="02070309020205020404" pitchFamily="49" charset="0"/>
                <a:cs typeface="Courier New" panose="02070309020205020404" pitchFamily="49" charset="0"/>
              </a:rPr>
              <a:t>		int n = </a:t>
            </a:r>
            <a:r>
              <a:rPr lang="en-US" sz="3200" b="1" dirty="0" err="1">
                <a:latin typeface="Courier New" panose="02070309020205020404" pitchFamily="49" charset="0"/>
                <a:cs typeface="Courier New" panose="02070309020205020404" pitchFamily="49" charset="0"/>
              </a:rPr>
              <a:t>a.length</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for (int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 = 1;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 &lt; n;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			for ( int j =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 j &gt; 0; j--){</a:t>
            </a:r>
          </a:p>
          <a:p>
            <a:r>
              <a:rPr lang="en-US" sz="3200" b="1" dirty="0">
                <a:latin typeface="Courier New" panose="02070309020205020404" pitchFamily="49" charset="0"/>
                <a:cs typeface="Courier New" panose="02070309020205020404" pitchFamily="49" charset="0"/>
              </a:rPr>
              <a:t>				if(a[j-1] &gt; a[j]){</a:t>
            </a:r>
          </a:p>
          <a:p>
            <a:r>
              <a:rPr lang="en-US" sz="3200" b="1" dirty="0">
                <a:latin typeface="Courier New" panose="02070309020205020404" pitchFamily="49" charset="0"/>
                <a:cs typeface="Courier New" panose="02070309020205020404" pitchFamily="49" charset="0"/>
              </a:rPr>
              <a:t>					int temp = a[j-1];</a:t>
            </a:r>
          </a:p>
          <a:p>
            <a:r>
              <a:rPr lang="en-US" sz="3200" b="1" dirty="0">
                <a:latin typeface="Courier New" panose="02070309020205020404" pitchFamily="49" charset="0"/>
                <a:cs typeface="Courier New" panose="02070309020205020404" pitchFamily="49" charset="0"/>
              </a:rPr>
              <a:t>					a[j-1] = a[j];</a:t>
            </a:r>
          </a:p>
          <a:p>
            <a:r>
              <a:rPr lang="en-US" sz="3200" b="1" dirty="0">
                <a:latin typeface="Courier New" panose="02070309020205020404" pitchFamily="49" charset="0"/>
                <a:cs typeface="Courier New" panose="02070309020205020404" pitchFamily="49" charset="0"/>
              </a:rPr>
              <a:t>					a[j] = temp;</a:t>
            </a:r>
          </a:p>
          <a:p>
            <a:r>
              <a:rPr lang="en-US" sz="3200" b="1" dirty="0">
                <a:latin typeface="Courier New" panose="02070309020205020404" pitchFamily="49" charset="0"/>
                <a:cs typeface="Courier New" panose="02070309020205020404" pitchFamily="49" charset="0"/>
              </a:rPr>
              <a:t>				}</a:t>
            </a:r>
          </a:p>
          <a:p>
            <a:r>
              <a:rPr lang="en-US" sz="3200" b="1" dirty="0">
                <a:latin typeface="Courier New" panose="02070309020205020404" pitchFamily="49" charset="0"/>
                <a:cs typeface="Courier New" panose="02070309020205020404" pitchFamily="49" charset="0"/>
              </a:rPr>
              <a:t>				else{</a:t>
            </a:r>
          </a:p>
          <a:p>
            <a:r>
              <a:rPr lang="en-US" sz="3200" b="1" dirty="0">
                <a:latin typeface="Courier New" panose="02070309020205020404" pitchFamily="49" charset="0"/>
                <a:cs typeface="Courier New" panose="02070309020205020404" pitchFamily="49" charset="0"/>
              </a:rPr>
              <a:t>					break;</a:t>
            </a:r>
          </a:p>
          <a:p>
            <a:r>
              <a:rPr lang="en-US" sz="3200" b="1" dirty="0">
                <a:latin typeface="Courier New" panose="02070309020205020404" pitchFamily="49" charset="0"/>
                <a:cs typeface="Courier New" panose="02070309020205020404" pitchFamily="49" charset="0"/>
              </a:rPr>
              <a:t>				}</a:t>
            </a:r>
          </a:p>
          <a:p>
            <a:r>
              <a:rPr lang="en-US" sz="3200" b="1" dirty="0">
                <a:latin typeface="Courier New" panose="02070309020205020404" pitchFamily="49" charset="0"/>
                <a:cs typeface="Courier New" panose="02070309020205020404" pitchFamily="49" charset="0"/>
              </a:rPr>
              <a:t>			}</a:t>
            </a:r>
          </a:p>
          <a:p>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printArray</a:t>
            </a:r>
            <a:r>
              <a:rPr lang="en-US" sz="3200" b="1" dirty="0">
                <a:latin typeface="Courier New" panose="02070309020205020404" pitchFamily="49" charset="0"/>
                <a:cs typeface="Courier New" panose="02070309020205020404" pitchFamily="49" charset="0"/>
              </a:rPr>
              <a:t>(a);</a:t>
            </a:r>
          </a:p>
          <a:p>
            <a:r>
              <a:rPr lang="en-US" sz="3200" b="1" dirty="0">
                <a:latin typeface="Courier New" panose="02070309020205020404" pitchFamily="49" charset="0"/>
                <a:cs typeface="Courier New" panose="02070309020205020404" pitchFamily="49" charset="0"/>
              </a:rPr>
              <a:t>		}</a:t>
            </a:r>
          </a:p>
          <a:p>
            <a:r>
              <a:rPr lang="en-US" sz="32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243193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07AFE-C2E9-CE4B-8171-A3BD4A07CE21}"/>
              </a:ext>
            </a:extLst>
          </p:cNvPr>
          <p:cNvSpPr>
            <a:spLocks noGrp="1"/>
          </p:cNvSpPr>
          <p:nvPr>
            <p:ph type="title"/>
          </p:nvPr>
        </p:nvSpPr>
        <p:spPr/>
        <p:txBody>
          <a:bodyPr/>
          <a:lstStyle/>
          <a:p>
            <a:r>
              <a:rPr lang="en-US" dirty="0"/>
              <a:t>Insertions Sort</a:t>
            </a:r>
          </a:p>
        </p:txBody>
      </p:sp>
      <p:sp>
        <p:nvSpPr>
          <p:cNvPr id="3" name="Content Placeholder 2">
            <a:extLst>
              <a:ext uri="{FF2B5EF4-FFF2-40B4-BE49-F238E27FC236}">
                <a16:creationId xmlns:a16="http://schemas.microsoft.com/office/drawing/2014/main" id="{8C21FDBF-776B-5C43-BDAD-E888D65F2B5A}"/>
              </a:ext>
            </a:extLst>
          </p:cNvPr>
          <p:cNvSpPr>
            <a:spLocks noGrp="1"/>
          </p:cNvSpPr>
          <p:nvPr>
            <p:ph idx="1"/>
          </p:nvPr>
        </p:nvSpPr>
        <p:spPr/>
        <p:txBody>
          <a:bodyPr/>
          <a:lstStyle/>
          <a:p>
            <a:r>
              <a:rPr lang="en-US" dirty="0">
                <a:latin typeface="Lucida Sans Typewriter" panose="020B0509030504030204" pitchFamily="49" charset="77"/>
              </a:rPr>
              <a:t>public static void </a:t>
            </a:r>
            <a:r>
              <a:rPr lang="en-US" dirty="0" err="1">
                <a:latin typeface="Lucida Sans Typewriter" panose="020B0509030504030204" pitchFamily="49" charset="77"/>
              </a:rPr>
              <a:t>insertionSort</a:t>
            </a:r>
            <a:r>
              <a:rPr lang="en-US" dirty="0">
                <a:latin typeface="Lucida Sans Typewriter" panose="020B0509030504030204" pitchFamily="49" charset="77"/>
              </a:rPr>
              <a:t>(int[] A){</a:t>
            </a:r>
          </a:p>
          <a:p>
            <a:r>
              <a:rPr lang="en-US" dirty="0">
                <a:latin typeface="Lucida Sans Typewriter" panose="020B0509030504030204" pitchFamily="49" charset="77"/>
              </a:rPr>
              <a:t>   int </a:t>
            </a:r>
            <a:r>
              <a:rPr lang="en-US" dirty="0" err="1">
                <a:latin typeface="Lucida Sans Typewriter" panose="020B0509030504030204" pitchFamily="49" charset="77"/>
              </a:rPr>
              <a:t>itemsSorted</a:t>
            </a:r>
            <a:r>
              <a:rPr lang="en-US" dirty="0">
                <a:latin typeface="Lucida Sans Typewriter" panose="020B0509030504030204" pitchFamily="49" charset="77"/>
              </a:rPr>
              <a:t>;</a:t>
            </a:r>
          </a:p>
          <a:p>
            <a:r>
              <a:rPr lang="en-US" dirty="0">
                <a:latin typeface="Lucida Sans Typewriter" panose="020B0509030504030204" pitchFamily="49" charset="77"/>
              </a:rPr>
              <a:t>   for (</a:t>
            </a:r>
            <a:r>
              <a:rPr lang="en-US" dirty="0" err="1">
                <a:latin typeface="Lucida Sans Typewriter" panose="020B0509030504030204" pitchFamily="49" charset="77"/>
              </a:rPr>
              <a:t>itemsSorted</a:t>
            </a:r>
            <a:r>
              <a:rPr lang="en-US" dirty="0">
                <a:latin typeface="Lucida Sans Typewriter" panose="020B0509030504030204" pitchFamily="49" charset="77"/>
              </a:rPr>
              <a:t> = 1; </a:t>
            </a:r>
            <a:r>
              <a:rPr lang="en-US" dirty="0" err="1">
                <a:latin typeface="Lucida Sans Typewriter" panose="020B0509030504030204" pitchFamily="49" charset="77"/>
              </a:rPr>
              <a:t>itemsSorted</a:t>
            </a:r>
            <a:r>
              <a:rPr lang="en-US" dirty="0">
                <a:latin typeface="Lucida Sans Typewriter" panose="020B0509030504030204" pitchFamily="49" charset="77"/>
              </a:rPr>
              <a:t> &lt; </a:t>
            </a:r>
            <a:r>
              <a:rPr lang="en-US" dirty="0" err="1">
                <a:latin typeface="Lucida Sans Typewriter" panose="020B0509030504030204" pitchFamily="49" charset="77"/>
              </a:rPr>
              <a:t>A.length</a:t>
            </a:r>
            <a:r>
              <a:rPr lang="en-US" dirty="0">
                <a:latin typeface="Lucida Sans Typewriter" panose="020B0509030504030204" pitchFamily="49" charset="77"/>
              </a:rPr>
              <a:t>; </a:t>
            </a:r>
            <a:r>
              <a:rPr lang="en-US" dirty="0" err="1">
                <a:latin typeface="Lucida Sans Typewriter" panose="020B0509030504030204" pitchFamily="49" charset="77"/>
              </a:rPr>
              <a:t>itemsSorted</a:t>
            </a:r>
            <a:r>
              <a:rPr lang="en-US" dirty="0">
                <a:latin typeface="Lucida Sans Typewriter" panose="020B0509030504030204" pitchFamily="49" charset="77"/>
              </a:rPr>
              <a:t>++) {</a:t>
            </a:r>
          </a:p>
          <a:p>
            <a:r>
              <a:rPr lang="en-US" dirty="0">
                <a:latin typeface="Lucida Sans Typewriter" panose="020B0509030504030204" pitchFamily="49" charset="77"/>
              </a:rPr>
              <a:t>         int temp = A[</a:t>
            </a:r>
            <a:r>
              <a:rPr lang="en-US" dirty="0" err="1">
                <a:latin typeface="Lucida Sans Typewriter" panose="020B0509030504030204" pitchFamily="49" charset="77"/>
              </a:rPr>
              <a:t>itemsSorted</a:t>
            </a:r>
            <a:r>
              <a:rPr lang="en-US" dirty="0">
                <a:latin typeface="Lucida Sans Typewriter" panose="020B0509030504030204" pitchFamily="49" charset="77"/>
              </a:rPr>
              <a:t>];</a:t>
            </a:r>
          </a:p>
          <a:p>
            <a:r>
              <a:rPr lang="en-US" dirty="0">
                <a:latin typeface="Lucida Sans Typewriter" panose="020B0509030504030204" pitchFamily="49" charset="77"/>
              </a:rPr>
              <a:t>         int loc = </a:t>
            </a:r>
            <a:r>
              <a:rPr lang="en-US" dirty="0" err="1">
                <a:latin typeface="Lucida Sans Typewriter" panose="020B0509030504030204" pitchFamily="49" charset="77"/>
              </a:rPr>
              <a:t>itemsSorted</a:t>
            </a:r>
            <a:r>
              <a:rPr lang="en-US" dirty="0">
                <a:latin typeface="Lucida Sans Typewriter" panose="020B0509030504030204" pitchFamily="49" charset="77"/>
              </a:rPr>
              <a:t> - 1;</a:t>
            </a:r>
          </a:p>
          <a:p>
            <a:r>
              <a:rPr lang="en-US" dirty="0">
                <a:latin typeface="Lucida Sans Typewriter" panose="020B0509030504030204" pitchFamily="49" charset="77"/>
              </a:rPr>
              <a:t>         while (loc &gt;= 0 &amp;&amp; A[loc] &gt; temp) {</a:t>
            </a:r>
          </a:p>
          <a:p>
            <a:r>
              <a:rPr lang="en-US" dirty="0">
                <a:latin typeface="Lucida Sans Typewriter" panose="020B0509030504030204" pitchFamily="49" charset="77"/>
              </a:rPr>
              <a:t>             A[loc + 1] = A[loc];</a:t>
            </a:r>
          </a:p>
          <a:p>
            <a:r>
              <a:rPr lang="en-US" dirty="0">
                <a:latin typeface="Lucida Sans Typewriter" panose="020B0509030504030204" pitchFamily="49" charset="77"/>
              </a:rPr>
              <a:t>             loc = loc - 1;</a:t>
            </a:r>
          </a:p>
          <a:p>
            <a:r>
              <a:rPr lang="en-US" dirty="0">
                <a:latin typeface="Lucida Sans Typewriter" panose="020B0509030504030204" pitchFamily="49" charset="77"/>
              </a:rPr>
              <a:t>          }</a:t>
            </a:r>
          </a:p>
          <a:p>
            <a:r>
              <a:rPr lang="en-US" dirty="0">
                <a:latin typeface="Lucida Sans Typewriter" panose="020B0509030504030204" pitchFamily="49" charset="77"/>
              </a:rPr>
              <a:t>         A[loc + 1] = temp;</a:t>
            </a:r>
          </a:p>
          <a:p>
            <a:r>
              <a:rPr lang="en-US" dirty="0">
                <a:latin typeface="Lucida Sans Typewriter" panose="020B0509030504030204" pitchFamily="49" charset="77"/>
              </a:rPr>
              <a:t>    }</a:t>
            </a:r>
          </a:p>
          <a:p>
            <a:r>
              <a:rPr lang="en-US" dirty="0">
                <a:latin typeface="Lucida Sans Typewriter" panose="020B0509030504030204" pitchFamily="49" charset="77"/>
              </a:rPr>
              <a:t>}</a:t>
            </a:r>
          </a:p>
          <a:p>
            <a:endParaRPr lang="en-US" dirty="0">
              <a:latin typeface="Lucida Sans Typewriter" panose="020B0509030504030204" pitchFamily="49" charset="77"/>
            </a:endParaRPr>
          </a:p>
        </p:txBody>
      </p:sp>
    </p:spTree>
    <p:extLst>
      <p:ext uri="{BB962C8B-B14F-4D97-AF65-F5344CB8AC3E}">
        <p14:creationId xmlns:p14="http://schemas.microsoft.com/office/powerpoint/2010/main" val="3450472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AAFE9-2067-EE42-A955-CB6EBCFFA23C}"/>
              </a:ext>
            </a:extLst>
          </p:cNvPr>
          <p:cNvSpPr>
            <a:spLocks noGrp="1"/>
          </p:cNvSpPr>
          <p:nvPr>
            <p:ph type="title"/>
          </p:nvPr>
        </p:nvSpPr>
        <p:spPr/>
        <p:txBody>
          <a:bodyPr/>
          <a:lstStyle/>
          <a:p>
            <a:r>
              <a:rPr lang="en-US" dirty="0"/>
              <a:t>Insertion Sort</a:t>
            </a:r>
          </a:p>
        </p:txBody>
      </p:sp>
      <p:sp>
        <p:nvSpPr>
          <p:cNvPr id="3" name="Content Placeholder 2">
            <a:extLst>
              <a:ext uri="{FF2B5EF4-FFF2-40B4-BE49-F238E27FC236}">
                <a16:creationId xmlns:a16="http://schemas.microsoft.com/office/drawing/2014/main" id="{417A0BCB-ACC1-4646-AEFD-339EEDDB1BC5}"/>
              </a:ext>
            </a:extLst>
          </p:cNvPr>
          <p:cNvSpPr>
            <a:spLocks noGrp="1"/>
          </p:cNvSpPr>
          <p:nvPr>
            <p:ph idx="1"/>
          </p:nvPr>
        </p:nvSpPr>
        <p:spPr/>
        <p:txBody>
          <a:bodyPr/>
          <a:lstStyle/>
          <a:p>
            <a:r>
              <a:rPr lang="en-US" dirty="0"/>
              <a:t>Suppose you have the following array:</a:t>
            </a:r>
          </a:p>
          <a:p>
            <a:r>
              <a:rPr lang="en-US" dirty="0"/>
              <a:t>After four passes using the insertion sort, what is the resulting array?</a:t>
            </a:r>
          </a:p>
          <a:p>
            <a:endParaRPr lang="en-US" dirty="0"/>
          </a:p>
          <a:p>
            <a:pPr indent="0"/>
            <a:endParaRPr lang="en-US" dirty="0"/>
          </a:p>
        </p:txBody>
      </p:sp>
      <p:sp>
        <p:nvSpPr>
          <p:cNvPr id="4" name="Footer Placeholder 3">
            <a:extLst>
              <a:ext uri="{FF2B5EF4-FFF2-40B4-BE49-F238E27FC236}">
                <a16:creationId xmlns:a16="http://schemas.microsoft.com/office/drawing/2014/main" id="{DAD8AE16-983F-0841-99AE-222991E45C66}"/>
              </a:ext>
            </a:extLst>
          </p:cNvPr>
          <p:cNvSpPr>
            <a:spLocks noGrp="1"/>
          </p:cNvSpPr>
          <p:nvPr>
            <p:ph type="ftr" sz="quarter" idx="11"/>
          </p:nvPr>
        </p:nvSpPr>
        <p:spPr/>
        <p:txBody>
          <a:bodyPr/>
          <a:lstStyle/>
          <a:p>
            <a:r>
              <a:rPr lang="en-US"/>
              <a:t>CS111: Centeno-Trees</a:t>
            </a:r>
          </a:p>
        </p:txBody>
      </p:sp>
      <p:sp>
        <p:nvSpPr>
          <p:cNvPr id="5" name="Slide Number Placeholder 4">
            <a:extLst>
              <a:ext uri="{FF2B5EF4-FFF2-40B4-BE49-F238E27FC236}">
                <a16:creationId xmlns:a16="http://schemas.microsoft.com/office/drawing/2014/main" id="{ED664503-8408-C64B-B04A-8C70D1F0FDC9}"/>
              </a:ext>
            </a:extLst>
          </p:cNvPr>
          <p:cNvSpPr>
            <a:spLocks noGrp="1"/>
          </p:cNvSpPr>
          <p:nvPr>
            <p:ph type="sldNum" sz="quarter" idx="12"/>
          </p:nvPr>
        </p:nvSpPr>
        <p:spPr>
          <a:xfrm>
            <a:off x="23704618" y="13066304"/>
            <a:ext cx="384721" cy="436017"/>
          </a:xfrm>
        </p:spPr>
        <p:txBody>
          <a:bodyPr/>
          <a:lstStyle/>
          <a:p>
            <a:fld id="{57AA7839-675C-6747-A686-716F746AE238}" type="slidenum">
              <a:rPr lang="en-US" smtClean="0"/>
              <a:t>54</a:t>
            </a:fld>
            <a:endParaRPr lang="en-US"/>
          </a:p>
        </p:txBody>
      </p:sp>
      <p:graphicFrame>
        <p:nvGraphicFramePr>
          <p:cNvPr id="8" name="Table 7">
            <a:extLst>
              <a:ext uri="{FF2B5EF4-FFF2-40B4-BE49-F238E27FC236}">
                <a16:creationId xmlns:a16="http://schemas.microsoft.com/office/drawing/2014/main" id="{F279C64F-F838-7B43-B751-B220257929C1}"/>
              </a:ext>
            </a:extLst>
          </p:cNvPr>
          <p:cNvGraphicFramePr>
            <a:graphicFrameLocks noGrp="1"/>
          </p:cNvGraphicFramePr>
          <p:nvPr>
            <p:extLst/>
          </p:nvPr>
        </p:nvGraphicFramePr>
        <p:xfrm>
          <a:off x="2286000" y="2979870"/>
          <a:ext cx="12339640" cy="1376736"/>
        </p:xfrm>
        <a:graphic>
          <a:graphicData uri="http://schemas.openxmlformats.org/drawingml/2006/table">
            <a:tbl>
              <a:tblPr firstRow="1" bandRow="1">
                <a:tableStyleId>{5C22544A-7EE6-4342-B048-85BDC9FD1C3A}</a:tableStyleId>
              </a:tblPr>
              <a:tblGrid>
                <a:gridCol w="1233964">
                  <a:extLst>
                    <a:ext uri="{9D8B030D-6E8A-4147-A177-3AD203B41FA5}">
                      <a16:colId xmlns:a16="http://schemas.microsoft.com/office/drawing/2014/main" val="3723737180"/>
                    </a:ext>
                  </a:extLst>
                </a:gridCol>
                <a:gridCol w="1233964">
                  <a:extLst>
                    <a:ext uri="{9D8B030D-6E8A-4147-A177-3AD203B41FA5}">
                      <a16:colId xmlns:a16="http://schemas.microsoft.com/office/drawing/2014/main" val="294207479"/>
                    </a:ext>
                  </a:extLst>
                </a:gridCol>
                <a:gridCol w="1233964">
                  <a:extLst>
                    <a:ext uri="{9D8B030D-6E8A-4147-A177-3AD203B41FA5}">
                      <a16:colId xmlns:a16="http://schemas.microsoft.com/office/drawing/2014/main" val="2019108423"/>
                    </a:ext>
                  </a:extLst>
                </a:gridCol>
                <a:gridCol w="1233964">
                  <a:extLst>
                    <a:ext uri="{9D8B030D-6E8A-4147-A177-3AD203B41FA5}">
                      <a16:colId xmlns:a16="http://schemas.microsoft.com/office/drawing/2014/main" val="693830128"/>
                    </a:ext>
                  </a:extLst>
                </a:gridCol>
                <a:gridCol w="1233964">
                  <a:extLst>
                    <a:ext uri="{9D8B030D-6E8A-4147-A177-3AD203B41FA5}">
                      <a16:colId xmlns:a16="http://schemas.microsoft.com/office/drawing/2014/main" val="1425363439"/>
                    </a:ext>
                  </a:extLst>
                </a:gridCol>
                <a:gridCol w="1233964">
                  <a:extLst>
                    <a:ext uri="{9D8B030D-6E8A-4147-A177-3AD203B41FA5}">
                      <a16:colId xmlns:a16="http://schemas.microsoft.com/office/drawing/2014/main" val="935022254"/>
                    </a:ext>
                  </a:extLst>
                </a:gridCol>
                <a:gridCol w="1233964">
                  <a:extLst>
                    <a:ext uri="{9D8B030D-6E8A-4147-A177-3AD203B41FA5}">
                      <a16:colId xmlns:a16="http://schemas.microsoft.com/office/drawing/2014/main" val="2422076278"/>
                    </a:ext>
                  </a:extLst>
                </a:gridCol>
                <a:gridCol w="1233964">
                  <a:extLst>
                    <a:ext uri="{9D8B030D-6E8A-4147-A177-3AD203B41FA5}">
                      <a16:colId xmlns:a16="http://schemas.microsoft.com/office/drawing/2014/main" val="731013762"/>
                    </a:ext>
                  </a:extLst>
                </a:gridCol>
                <a:gridCol w="1233964">
                  <a:extLst>
                    <a:ext uri="{9D8B030D-6E8A-4147-A177-3AD203B41FA5}">
                      <a16:colId xmlns:a16="http://schemas.microsoft.com/office/drawing/2014/main" val="3257341998"/>
                    </a:ext>
                  </a:extLst>
                </a:gridCol>
                <a:gridCol w="1233964">
                  <a:extLst>
                    <a:ext uri="{9D8B030D-6E8A-4147-A177-3AD203B41FA5}">
                      <a16:colId xmlns:a16="http://schemas.microsoft.com/office/drawing/2014/main" val="3739441191"/>
                    </a:ext>
                  </a:extLst>
                </a:gridCol>
              </a:tblGrid>
              <a:tr h="1376736">
                <a:tc>
                  <a:txBody>
                    <a:bodyPr/>
                    <a:lstStyle/>
                    <a:p>
                      <a:pPr algn="ctr"/>
                      <a:r>
                        <a:rPr lang="en-US" sz="4800" dirty="0">
                          <a:solidFill>
                            <a:schemeClr val="bg2"/>
                          </a:solidFill>
                        </a:rPr>
                        <a:t>25</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4</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16</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32</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76</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9</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12</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15</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25</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4800" dirty="0">
                          <a:solidFill>
                            <a:schemeClr val="bg2"/>
                          </a:solidFill>
                        </a:rPr>
                        <a:t>89</a:t>
                      </a:r>
                    </a:p>
                  </a:txBody>
                  <a:tcPr marL="182880" marR="182880" marT="91440" marB="914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914406579"/>
                  </a:ext>
                </a:extLst>
              </a:tr>
            </a:tbl>
          </a:graphicData>
        </a:graphic>
      </p:graphicFrame>
      <p:sp>
        <p:nvSpPr>
          <p:cNvPr id="6" name="Rectangle 5">
            <a:extLst>
              <a:ext uri="{FF2B5EF4-FFF2-40B4-BE49-F238E27FC236}">
                <a16:creationId xmlns:a16="http://schemas.microsoft.com/office/drawing/2014/main" id="{46582C8D-138F-8040-9A9B-936F019739EA}"/>
              </a:ext>
            </a:extLst>
          </p:cNvPr>
          <p:cNvSpPr/>
          <p:nvPr/>
        </p:nvSpPr>
        <p:spPr>
          <a:xfrm>
            <a:off x="14818002" y="4546023"/>
            <a:ext cx="9078976" cy="8956298"/>
          </a:xfrm>
          <a:prstGeom prst="rect">
            <a:avLst/>
          </a:prstGeom>
        </p:spPr>
        <p:txBody>
          <a:bodyPr wrap="square">
            <a:spAutoFit/>
          </a:bodyPr>
          <a:lstStyle/>
          <a:p>
            <a:r>
              <a:rPr lang="en-US" sz="3600" b="1" dirty="0">
                <a:latin typeface="Calibri" panose="020F0502020204030204" pitchFamily="34" charset="0"/>
                <a:cs typeface="Calibri" panose="020F0502020204030204" pitchFamily="34" charset="0"/>
              </a:rPr>
              <a:t>		public static void insertion2(int[] a){</a:t>
            </a:r>
          </a:p>
          <a:p>
            <a:r>
              <a:rPr lang="en-US" sz="3600" b="1" dirty="0">
                <a:latin typeface="Calibri" panose="020F0502020204030204" pitchFamily="34" charset="0"/>
                <a:cs typeface="Calibri" panose="020F0502020204030204" pitchFamily="34" charset="0"/>
              </a:rPr>
              <a:t>		int n = </a:t>
            </a:r>
            <a:r>
              <a:rPr lang="en-US" sz="3600" b="1" dirty="0" err="1">
                <a:latin typeface="Calibri" panose="020F0502020204030204" pitchFamily="34" charset="0"/>
                <a:cs typeface="Calibri" panose="020F0502020204030204" pitchFamily="34" charset="0"/>
              </a:rPr>
              <a:t>a.length</a:t>
            </a:r>
            <a:r>
              <a:rPr lang="en-US" sz="3600" b="1" dirty="0">
                <a:latin typeface="Calibri" panose="020F0502020204030204" pitchFamily="34" charset="0"/>
                <a:cs typeface="Calibri" panose="020F0502020204030204" pitchFamily="34" charset="0"/>
              </a:rPr>
              <a:t>;</a:t>
            </a:r>
          </a:p>
          <a:p>
            <a:r>
              <a:rPr lang="en-US" sz="3600" b="1" dirty="0">
                <a:latin typeface="Calibri" panose="020F0502020204030204" pitchFamily="34" charset="0"/>
                <a:cs typeface="Calibri" panose="020F0502020204030204" pitchFamily="34" charset="0"/>
              </a:rPr>
              <a:t>		for (int </a:t>
            </a:r>
            <a:r>
              <a:rPr lang="en-US" sz="3600" b="1" dirty="0" err="1">
                <a:latin typeface="Calibri" panose="020F0502020204030204" pitchFamily="34" charset="0"/>
                <a:cs typeface="Calibri" panose="020F0502020204030204" pitchFamily="34" charset="0"/>
              </a:rPr>
              <a:t>i</a:t>
            </a:r>
            <a:r>
              <a:rPr lang="en-US" sz="3600" b="1" dirty="0">
                <a:latin typeface="Calibri" panose="020F0502020204030204" pitchFamily="34" charset="0"/>
                <a:cs typeface="Calibri" panose="020F0502020204030204" pitchFamily="34" charset="0"/>
              </a:rPr>
              <a:t> = 1; </a:t>
            </a:r>
            <a:r>
              <a:rPr lang="en-US" sz="3600" b="1" dirty="0" err="1">
                <a:latin typeface="Calibri" panose="020F0502020204030204" pitchFamily="34" charset="0"/>
                <a:cs typeface="Calibri" panose="020F0502020204030204" pitchFamily="34" charset="0"/>
              </a:rPr>
              <a:t>i</a:t>
            </a:r>
            <a:r>
              <a:rPr lang="en-US" sz="3600" b="1" dirty="0">
                <a:latin typeface="Calibri" panose="020F0502020204030204" pitchFamily="34" charset="0"/>
                <a:cs typeface="Calibri" panose="020F0502020204030204" pitchFamily="34" charset="0"/>
              </a:rPr>
              <a:t> &lt; n; </a:t>
            </a:r>
            <a:r>
              <a:rPr lang="en-US" sz="3600" b="1" dirty="0" err="1">
                <a:latin typeface="Calibri" panose="020F0502020204030204" pitchFamily="34" charset="0"/>
                <a:cs typeface="Calibri" panose="020F0502020204030204" pitchFamily="34" charset="0"/>
              </a:rPr>
              <a:t>i</a:t>
            </a:r>
            <a:r>
              <a:rPr lang="en-US" sz="3600" b="1" dirty="0">
                <a:latin typeface="Calibri" panose="020F0502020204030204" pitchFamily="34" charset="0"/>
                <a:cs typeface="Calibri" panose="020F0502020204030204" pitchFamily="34" charset="0"/>
              </a:rPr>
              <a:t>++){</a:t>
            </a:r>
          </a:p>
          <a:p>
            <a:r>
              <a:rPr lang="en-US" sz="3600" b="1" dirty="0">
                <a:latin typeface="Calibri" panose="020F0502020204030204" pitchFamily="34" charset="0"/>
                <a:cs typeface="Calibri" panose="020F0502020204030204" pitchFamily="34" charset="0"/>
              </a:rPr>
              <a:t>			for ( int j = </a:t>
            </a:r>
            <a:r>
              <a:rPr lang="en-US" sz="3600" b="1" dirty="0" err="1">
                <a:latin typeface="Calibri" panose="020F0502020204030204" pitchFamily="34" charset="0"/>
                <a:cs typeface="Calibri" panose="020F0502020204030204" pitchFamily="34" charset="0"/>
              </a:rPr>
              <a:t>i</a:t>
            </a:r>
            <a:r>
              <a:rPr lang="en-US" sz="3600" b="1" dirty="0">
                <a:latin typeface="Calibri" panose="020F0502020204030204" pitchFamily="34" charset="0"/>
                <a:cs typeface="Calibri" panose="020F0502020204030204" pitchFamily="34" charset="0"/>
              </a:rPr>
              <a:t>; j &gt; 0; j--){</a:t>
            </a:r>
          </a:p>
          <a:p>
            <a:r>
              <a:rPr lang="en-US" sz="3600" b="1" dirty="0">
                <a:latin typeface="Calibri" panose="020F0502020204030204" pitchFamily="34" charset="0"/>
                <a:cs typeface="Calibri" panose="020F0502020204030204" pitchFamily="34" charset="0"/>
              </a:rPr>
              <a:t>				if(a[j-1] &gt; a[j]){</a:t>
            </a:r>
          </a:p>
          <a:p>
            <a:r>
              <a:rPr lang="en-US" sz="3600" b="1" dirty="0">
                <a:latin typeface="Calibri" panose="020F0502020204030204" pitchFamily="34" charset="0"/>
                <a:cs typeface="Calibri" panose="020F0502020204030204" pitchFamily="34" charset="0"/>
              </a:rPr>
              <a:t>					int temp = a[j-1];</a:t>
            </a:r>
          </a:p>
          <a:p>
            <a:r>
              <a:rPr lang="en-US" sz="3600" b="1" dirty="0">
                <a:latin typeface="Calibri" panose="020F0502020204030204" pitchFamily="34" charset="0"/>
                <a:cs typeface="Calibri" panose="020F0502020204030204" pitchFamily="34" charset="0"/>
              </a:rPr>
              <a:t>					a[j-1] = a[j];</a:t>
            </a:r>
          </a:p>
          <a:p>
            <a:r>
              <a:rPr lang="en-US" sz="3600" b="1" dirty="0">
                <a:latin typeface="Calibri" panose="020F0502020204030204" pitchFamily="34" charset="0"/>
                <a:cs typeface="Calibri" panose="020F0502020204030204" pitchFamily="34" charset="0"/>
              </a:rPr>
              <a:t>					a[j] = temp;</a:t>
            </a:r>
          </a:p>
          <a:p>
            <a:r>
              <a:rPr lang="en-US" sz="3600" b="1" dirty="0">
                <a:latin typeface="Calibri" panose="020F0502020204030204" pitchFamily="34" charset="0"/>
                <a:cs typeface="Calibri" panose="020F0502020204030204" pitchFamily="34" charset="0"/>
              </a:rPr>
              <a:t>				}</a:t>
            </a:r>
          </a:p>
          <a:p>
            <a:r>
              <a:rPr lang="en-US" sz="3600" b="1" dirty="0">
                <a:latin typeface="Calibri" panose="020F0502020204030204" pitchFamily="34" charset="0"/>
                <a:cs typeface="Calibri" panose="020F0502020204030204" pitchFamily="34" charset="0"/>
              </a:rPr>
              <a:t>				else{</a:t>
            </a:r>
          </a:p>
          <a:p>
            <a:r>
              <a:rPr lang="en-US" sz="3600" b="1" dirty="0">
                <a:latin typeface="Calibri" panose="020F0502020204030204" pitchFamily="34" charset="0"/>
                <a:cs typeface="Calibri" panose="020F0502020204030204" pitchFamily="34" charset="0"/>
              </a:rPr>
              <a:t>					break;</a:t>
            </a:r>
          </a:p>
          <a:p>
            <a:r>
              <a:rPr lang="en-US" sz="3600" b="1" dirty="0">
                <a:latin typeface="Calibri" panose="020F0502020204030204" pitchFamily="34" charset="0"/>
                <a:cs typeface="Calibri" panose="020F0502020204030204" pitchFamily="34" charset="0"/>
              </a:rPr>
              <a:t>				}</a:t>
            </a:r>
          </a:p>
          <a:p>
            <a:r>
              <a:rPr lang="en-US" sz="3600" b="1" dirty="0">
                <a:latin typeface="Calibri" panose="020F0502020204030204" pitchFamily="34" charset="0"/>
                <a:cs typeface="Calibri" panose="020F0502020204030204" pitchFamily="34" charset="0"/>
              </a:rPr>
              <a:t>			}</a:t>
            </a:r>
          </a:p>
          <a:p>
            <a:r>
              <a:rPr lang="en-US" sz="3600" b="1" dirty="0">
                <a:latin typeface="Calibri" panose="020F0502020204030204" pitchFamily="34" charset="0"/>
                <a:cs typeface="Calibri" panose="020F0502020204030204" pitchFamily="34" charset="0"/>
              </a:rPr>
              <a:t>			</a:t>
            </a:r>
            <a:r>
              <a:rPr lang="en-US" sz="3600" b="1" dirty="0" err="1">
                <a:latin typeface="Calibri" panose="020F0502020204030204" pitchFamily="34" charset="0"/>
                <a:cs typeface="Calibri" panose="020F0502020204030204" pitchFamily="34" charset="0"/>
              </a:rPr>
              <a:t>printArray</a:t>
            </a:r>
            <a:r>
              <a:rPr lang="en-US" sz="3600" b="1" dirty="0">
                <a:latin typeface="Calibri" panose="020F0502020204030204" pitchFamily="34" charset="0"/>
                <a:cs typeface="Calibri" panose="020F0502020204030204" pitchFamily="34" charset="0"/>
              </a:rPr>
              <a:t>(a);</a:t>
            </a:r>
          </a:p>
          <a:p>
            <a:r>
              <a:rPr lang="en-US" sz="3600" b="1" dirty="0">
                <a:latin typeface="Calibri" panose="020F0502020204030204" pitchFamily="34" charset="0"/>
                <a:cs typeface="Calibri" panose="020F0502020204030204" pitchFamily="34" charset="0"/>
              </a:rPr>
              <a:t>		}</a:t>
            </a:r>
          </a:p>
          <a:p>
            <a:r>
              <a:rPr lang="en-US" sz="3600" b="1" dirty="0">
                <a:latin typeface="Calibri" panose="020F0502020204030204" pitchFamily="34" charset="0"/>
                <a:cs typeface="Calibri" panose="020F0502020204030204" pitchFamily="34" charset="0"/>
              </a:rPr>
              <a:t>	}</a:t>
            </a:r>
          </a:p>
        </p:txBody>
      </p:sp>
      <p:graphicFrame>
        <p:nvGraphicFramePr>
          <p:cNvPr id="7" name="Table 6">
            <a:extLst>
              <a:ext uri="{FF2B5EF4-FFF2-40B4-BE49-F238E27FC236}">
                <a16:creationId xmlns:a16="http://schemas.microsoft.com/office/drawing/2014/main" id="{C35F5E9D-D8C6-2145-91D4-699DB042489C}"/>
              </a:ext>
            </a:extLst>
          </p:cNvPr>
          <p:cNvGraphicFramePr>
            <a:graphicFrameLocks noGrp="1"/>
          </p:cNvGraphicFramePr>
          <p:nvPr>
            <p:extLst/>
          </p:nvPr>
        </p:nvGraphicFramePr>
        <p:xfrm>
          <a:off x="1026836" y="4597906"/>
          <a:ext cx="13598805" cy="8108950"/>
        </p:xfrm>
        <a:graphic>
          <a:graphicData uri="http://schemas.openxmlformats.org/drawingml/2006/table">
            <a:tbl>
              <a:tblPr firstRow="1" bandRow="1">
                <a:tableStyleId>{5940675A-B579-460E-94D1-54222C63F5DA}</a:tableStyleId>
              </a:tblPr>
              <a:tblGrid>
                <a:gridCol w="1236255">
                  <a:extLst>
                    <a:ext uri="{9D8B030D-6E8A-4147-A177-3AD203B41FA5}">
                      <a16:colId xmlns:a16="http://schemas.microsoft.com/office/drawing/2014/main" val="3173754391"/>
                    </a:ext>
                  </a:extLst>
                </a:gridCol>
                <a:gridCol w="1236255">
                  <a:extLst>
                    <a:ext uri="{9D8B030D-6E8A-4147-A177-3AD203B41FA5}">
                      <a16:colId xmlns:a16="http://schemas.microsoft.com/office/drawing/2014/main" val="2027915879"/>
                    </a:ext>
                  </a:extLst>
                </a:gridCol>
                <a:gridCol w="1236255">
                  <a:extLst>
                    <a:ext uri="{9D8B030D-6E8A-4147-A177-3AD203B41FA5}">
                      <a16:colId xmlns:a16="http://schemas.microsoft.com/office/drawing/2014/main" val="2235148996"/>
                    </a:ext>
                  </a:extLst>
                </a:gridCol>
                <a:gridCol w="1236255">
                  <a:extLst>
                    <a:ext uri="{9D8B030D-6E8A-4147-A177-3AD203B41FA5}">
                      <a16:colId xmlns:a16="http://schemas.microsoft.com/office/drawing/2014/main" val="4096133328"/>
                    </a:ext>
                  </a:extLst>
                </a:gridCol>
                <a:gridCol w="1236255">
                  <a:extLst>
                    <a:ext uri="{9D8B030D-6E8A-4147-A177-3AD203B41FA5}">
                      <a16:colId xmlns:a16="http://schemas.microsoft.com/office/drawing/2014/main" val="1515287735"/>
                    </a:ext>
                  </a:extLst>
                </a:gridCol>
                <a:gridCol w="1236255">
                  <a:extLst>
                    <a:ext uri="{9D8B030D-6E8A-4147-A177-3AD203B41FA5}">
                      <a16:colId xmlns:a16="http://schemas.microsoft.com/office/drawing/2014/main" val="2372046608"/>
                    </a:ext>
                  </a:extLst>
                </a:gridCol>
                <a:gridCol w="1236255">
                  <a:extLst>
                    <a:ext uri="{9D8B030D-6E8A-4147-A177-3AD203B41FA5}">
                      <a16:colId xmlns:a16="http://schemas.microsoft.com/office/drawing/2014/main" val="820453419"/>
                    </a:ext>
                  </a:extLst>
                </a:gridCol>
                <a:gridCol w="1236255">
                  <a:extLst>
                    <a:ext uri="{9D8B030D-6E8A-4147-A177-3AD203B41FA5}">
                      <a16:colId xmlns:a16="http://schemas.microsoft.com/office/drawing/2014/main" val="2615177473"/>
                    </a:ext>
                  </a:extLst>
                </a:gridCol>
                <a:gridCol w="1236255">
                  <a:extLst>
                    <a:ext uri="{9D8B030D-6E8A-4147-A177-3AD203B41FA5}">
                      <a16:colId xmlns:a16="http://schemas.microsoft.com/office/drawing/2014/main" val="3629014947"/>
                    </a:ext>
                  </a:extLst>
                </a:gridCol>
                <a:gridCol w="1236255">
                  <a:extLst>
                    <a:ext uri="{9D8B030D-6E8A-4147-A177-3AD203B41FA5}">
                      <a16:colId xmlns:a16="http://schemas.microsoft.com/office/drawing/2014/main" val="1987210279"/>
                    </a:ext>
                  </a:extLst>
                </a:gridCol>
                <a:gridCol w="1236255">
                  <a:extLst>
                    <a:ext uri="{9D8B030D-6E8A-4147-A177-3AD203B41FA5}">
                      <a16:colId xmlns:a16="http://schemas.microsoft.com/office/drawing/2014/main" val="2128566408"/>
                    </a:ext>
                  </a:extLst>
                </a:gridCol>
              </a:tblGrid>
              <a:tr h="810895">
                <a:tc>
                  <a:txBody>
                    <a:bodyPr/>
                    <a:lstStyle/>
                    <a:p>
                      <a:endParaRPr lang="en-US" dirty="0"/>
                    </a:p>
                  </a:txBody>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extLst>
                  <a:ext uri="{0D108BD9-81ED-4DB2-BD59-A6C34878D82A}">
                    <a16:rowId xmlns:a16="http://schemas.microsoft.com/office/drawing/2014/main" val="1555510696"/>
                  </a:ext>
                </a:extLst>
              </a:tr>
              <a:tr h="810895">
                <a:tc>
                  <a:txBody>
                    <a:bodyPr/>
                    <a:lstStyle/>
                    <a:p>
                      <a:r>
                        <a:rPr lang="en-US" dirty="0"/>
                        <a:t>1</a:t>
                      </a:r>
                    </a:p>
                  </a:txBody>
                  <a:tcPr/>
                </a:tc>
                <a:tc>
                  <a:txBody>
                    <a:bodyPr/>
                    <a:lstStyle/>
                    <a:p>
                      <a:r>
                        <a:rPr lang="en-US" dirty="0"/>
                        <a:t>4</a:t>
                      </a:r>
                    </a:p>
                  </a:txBody>
                  <a:tcPr/>
                </a:tc>
                <a:tc>
                  <a:txBody>
                    <a:bodyPr/>
                    <a:lstStyle/>
                    <a:p>
                      <a:r>
                        <a:rPr lang="en-US" dirty="0"/>
                        <a:t>25</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49272991"/>
                  </a:ext>
                </a:extLst>
              </a:tr>
              <a:tr h="810895">
                <a:tc>
                  <a:txBody>
                    <a:bodyPr/>
                    <a:lstStyle/>
                    <a:p>
                      <a:r>
                        <a:rPr lang="en-US" dirty="0"/>
                        <a:t>2</a:t>
                      </a:r>
                    </a:p>
                  </a:txBody>
                  <a:tcPr/>
                </a:tc>
                <a:tc>
                  <a:txBody>
                    <a:bodyPr/>
                    <a:lstStyle/>
                    <a:p>
                      <a:r>
                        <a:rPr lang="en-US" dirty="0"/>
                        <a:t>4</a:t>
                      </a:r>
                    </a:p>
                  </a:txBody>
                  <a:tcPr/>
                </a:tc>
                <a:tc>
                  <a:txBody>
                    <a:bodyPr/>
                    <a:lstStyle/>
                    <a:p>
                      <a:r>
                        <a:rPr lang="en-US" dirty="0"/>
                        <a:t>16</a:t>
                      </a:r>
                    </a:p>
                  </a:txBody>
                  <a:tcPr/>
                </a:tc>
                <a:tc>
                  <a:txBody>
                    <a:bodyPr/>
                    <a:lstStyle/>
                    <a:p>
                      <a:r>
                        <a:rPr lang="en-US" dirty="0"/>
                        <a:t>25</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5108329"/>
                  </a:ext>
                </a:extLst>
              </a:tr>
              <a:tr h="810895">
                <a:tc>
                  <a:txBody>
                    <a:bodyPr/>
                    <a:lstStyle/>
                    <a:p>
                      <a:r>
                        <a:rPr lang="en-US" dirty="0"/>
                        <a:t>3</a:t>
                      </a:r>
                    </a:p>
                  </a:txBody>
                  <a:tcPr/>
                </a:tc>
                <a:tc>
                  <a:txBody>
                    <a:bodyPr/>
                    <a:lstStyle/>
                    <a:p>
                      <a:r>
                        <a:rPr lang="en-US" dirty="0"/>
                        <a:t>4</a:t>
                      </a:r>
                    </a:p>
                  </a:txBody>
                  <a:tcPr/>
                </a:tc>
                <a:tc>
                  <a:txBody>
                    <a:bodyPr/>
                    <a:lstStyle/>
                    <a:p>
                      <a:r>
                        <a:rPr lang="en-US" dirty="0"/>
                        <a:t>16</a:t>
                      </a:r>
                    </a:p>
                  </a:txBody>
                  <a:tcPr/>
                </a:tc>
                <a:tc>
                  <a:txBody>
                    <a:bodyPr/>
                    <a:lstStyle/>
                    <a:p>
                      <a:r>
                        <a:rPr lang="en-US" dirty="0"/>
                        <a:t>25</a:t>
                      </a:r>
                    </a:p>
                  </a:txBody>
                  <a:tcPr/>
                </a:tc>
                <a:tc>
                  <a:txBody>
                    <a:bodyPr/>
                    <a:lstStyle/>
                    <a:p>
                      <a:r>
                        <a:rPr lang="en-US" dirty="0"/>
                        <a:t>32</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07792604"/>
                  </a:ext>
                </a:extLst>
              </a:tr>
              <a:tr h="810895">
                <a:tc>
                  <a:txBody>
                    <a:bodyPr/>
                    <a:lstStyle/>
                    <a:p>
                      <a:r>
                        <a:rPr lang="en-US" dirty="0"/>
                        <a:t>4</a:t>
                      </a:r>
                    </a:p>
                  </a:txBody>
                  <a:tcPr/>
                </a:tc>
                <a:tc>
                  <a:txBody>
                    <a:bodyPr/>
                    <a:lstStyle/>
                    <a:p>
                      <a:r>
                        <a:rPr lang="en-US" dirty="0">
                          <a:solidFill>
                            <a:srgbClr val="C00000"/>
                          </a:solidFill>
                        </a:rPr>
                        <a:t>4</a:t>
                      </a:r>
                    </a:p>
                  </a:txBody>
                  <a:tcPr/>
                </a:tc>
                <a:tc>
                  <a:txBody>
                    <a:bodyPr/>
                    <a:lstStyle/>
                    <a:p>
                      <a:r>
                        <a:rPr lang="en-US" dirty="0">
                          <a:solidFill>
                            <a:srgbClr val="C00000"/>
                          </a:solidFill>
                        </a:rPr>
                        <a:t>16</a:t>
                      </a:r>
                    </a:p>
                  </a:txBody>
                  <a:tcPr/>
                </a:tc>
                <a:tc>
                  <a:txBody>
                    <a:bodyPr/>
                    <a:lstStyle/>
                    <a:p>
                      <a:r>
                        <a:rPr lang="en-US" dirty="0">
                          <a:solidFill>
                            <a:srgbClr val="C00000"/>
                          </a:solidFill>
                        </a:rPr>
                        <a:t>25</a:t>
                      </a:r>
                    </a:p>
                  </a:txBody>
                  <a:tcPr/>
                </a:tc>
                <a:tc>
                  <a:txBody>
                    <a:bodyPr/>
                    <a:lstStyle/>
                    <a:p>
                      <a:r>
                        <a:rPr lang="en-US" dirty="0">
                          <a:solidFill>
                            <a:srgbClr val="C00000"/>
                          </a:solidFill>
                        </a:rPr>
                        <a:t>32</a:t>
                      </a:r>
                    </a:p>
                  </a:txBody>
                  <a:tcPr/>
                </a:tc>
                <a:tc>
                  <a:txBody>
                    <a:bodyPr/>
                    <a:lstStyle/>
                    <a:p>
                      <a:r>
                        <a:rPr lang="en-US" dirty="0">
                          <a:solidFill>
                            <a:srgbClr val="C00000"/>
                          </a:solidFill>
                        </a:rPr>
                        <a:t>76</a:t>
                      </a:r>
                    </a:p>
                  </a:txBody>
                  <a:tcPr/>
                </a:tc>
                <a:tc>
                  <a:txBody>
                    <a:bodyPr/>
                    <a:lstStyle/>
                    <a:p>
                      <a:r>
                        <a:rPr lang="en-US" dirty="0"/>
                        <a:t>9</a:t>
                      </a:r>
                    </a:p>
                  </a:txBody>
                  <a:tcPr/>
                </a:tc>
                <a:tc>
                  <a:txBody>
                    <a:bodyPr/>
                    <a:lstStyle/>
                    <a:p>
                      <a:r>
                        <a:rPr lang="en-US" dirty="0"/>
                        <a:t>12</a:t>
                      </a:r>
                    </a:p>
                  </a:txBody>
                  <a:tcPr/>
                </a:tc>
                <a:tc>
                  <a:txBody>
                    <a:bodyPr/>
                    <a:lstStyle/>
                    <a:p>
                      <a:r>
                        <a:rPr lang="en-US" dirty="0"/>
                        <a:t>15</a:t>
                      </a:r>
                    </a:p>
                  </a:txBody>
                  <a:tcPr/>
                </a:tc>
                <a:tc>
                  <a:txBody>
                    <a:bodyPr/>
                    <a:lstStyle/>
                    <a:p>
                      <a:r>
                        <a:rPr lang="en-US" dirty="0"/>
                        <a:t>25</a:t>
                      </a:r>
                    </a:p>
                  </a:txBody>
                  <a:tcPr/>
                </a:tc>
                <a:tc>
                  <a:txBody>
                    <a:bodyPr/>
                    <a:lstStyle/>
                    <a:p>
                      <a:r>
                        <a:rPr lang="en-US" dirty="0"/>
                        <a:t>89</a:t>
                      </a:r>
                    </a:p>
                  </a:txBody>
                  <a:tcPr/>
                </a:tc>
                <a:extLst>
                  <a:ext uri="{0D108BD9-81ED-4DB2-BD59-A6C34878D82A}">
                    <a16:rowId xmlns:a16="http://schemas.microsoft.com/office/drawing/2014/main" val="3761505357"/>
                  </a:ext>
                </a:extLst>
              </a:tr>
              <a:tr h="810895">
                <a:tc>
                  <a:txBody>
                    <a:bodyPr/>
                    <a:lstStyle/>
                    <a:p>
                      <a:r>
                        <a:rPr lang="en-US" dirty="0"/>
                        <a:t>5</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12720120"/>
                  </a:ext>
                </a:extLst>
              </a:tr>
              <a:tr h="810895">
                <a:tc>
                  <a:txBody>
                    <a:bodyPr/>
                    <a:lstStyle/>
                    <a:p>
                      <a:r>
                        <a:rPr lang="en-US" dirty="0"/>
                        <a:t>6</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65040589"/>
                  </a:ext>
                </a:extLst>
              </a:tr>
              <a:tr h="810895">
                <a:tc>
                  <a:txBody>
                    <a:bodyPr/>
                    <a:lstStyle/>
                    <a:p>
                      <a:r>
                        <a:rPr lang="en-US" dirty="0"/>
                        <a:t>7</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12205143"/>
                  </a:ext>
                </a:extLst>
              </a:tr>
              <a:tr h="810895">
                <a:tc>
                  <a:txBody>
                    <a:bodyPr/>
                    <a:lstStyle/>
                    <a:p>
                      <a:r>
                        <a:rPr lang="en-US" dirty="0"/>
                        <a:t>8</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3274021"/>
                  </a:ext>
                </a:extLst>
              </a:tr>
              <a:tr h="810895">
                <a:tc>
                  <a:txBody>
                    <a:bodyPr/>
                    <a:lstStyle/>
                    <a:p>
                      <a:r>
                        <a:rPr lang="en-US" dirty="0"/>
                        <a:t>9</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31519963"/>
                  </a:ext>
                </a:extLst>
              </a:tr>
            </a:tbl>
          </a:graphicData>
        </a:graphic>
      </p:graphicFrame>
    </p:spTree>
    <p:extLst>
      <p:ext uri="{BB962C8B-B14F-4D97-AF65-F5344CB8AC3E}">
        <p14:creationId xmlns:p14="http://schemas.microsoft.com/office/powerpoint/2010/main" val="410576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61D8B-95F6-E745-8FC0-CD761DFDFF33}"/>
              </a:ext>
            </a:extLst>
          </p:cNvPr>
          <p:cNvSpPr>
            <a:spLocks noGrp="1"/>
          </p:cNvSpPr>
          <p:nvPr>
            <p:ph type="title"/>
          </p:nvPr>
        </p:nvSpPr>
        <p:spPr/>
        <p:txBody>
          <a:bodyPr/>
          <a:lstStyle/>
          <a:p>
            <a:r>
              <a:rPr lang="en-US" dirty="0"/>
              <a:t>But what is the bubble sort???  (We do not teach it here)</a:t>
            </a:r>
          </a:p>
        </p:txBody>
      </p:sp>
      <p:sp>
        <p:nvSpPr>
          <p:cNvPr id="3" name="Content Placeholder 2">
            <a:extLst>
              <a:ext uri="{FF2B5EF4-FFF2-40B4-BE49-F238E27FC236}">
                <a16:creationId xmlns:a16="http://schemas.microsoft.com/office/drawing/2014/main" id="{B4866AA2-7308-5D40-824B-888E29C6D0A3}"/>
              </a:ext>
            </a:extLst>
          </p:cNvPr>
          <p:cNvSpPr>
            <a:spLocks noGrp="1"/>
          </p:cNvSpPr>
          <p:nvPr>
            <p:ph idx="1"/>
          </p:nvPr>
        </p:nvSpPr>
        <p:spPr>
          <a:xfrm>
            <a:off x="1219200" y="1524000"/>
            <a:ext cx="21869400" cy="2489200"/>
          </a:xfrm>
        </p:spPr>
        <p:txBody>
          <a:bodyPr/>
          <a:lstStyle/>
          <a:p>
            <a:endParaRPr lang="en-US" dirty="0"/>
          </a:p>
          <a:p>
            <a:r>
              <a:rPr lang="en-US" dirty="0">
                <a:hlinkClick r:id="rId2"/>
              </a:rPr>
              <a:t>https://visualgo.net/en/sorting</a:t>
            </a:r>
            <a:endParaRPr lang="en-US" dirty="0"/>
          </a:p>
          <a:p>
            <a:endParaRPr lang="en-US" dirty="0"/>
          </a:p>
        </p:txBody>
      </p:sp>
      <p:pic>
        <p:nvPicPr>
          <p:cNvPr id="4" name="Picture 3">
            <a:hlinkClick r:id="rId2"/>
            <a:extLst>
              <a:ext uri="{FF2B5EF4-FFF2-40B4-BE49-F238E27FC236}">
                <a16:creationId xmlns:a16="http://schemas.microsoft.com/office/drawing/2014/main" id="{C24776F0-BAE4-6348-B55C-B21EDD1B44A1}"/>
              </a:ext>
            </a:extLst>
          </p:cNvPr>
          <p:cNvPicPr>
            <a:picLocks noChangeAspect="1"/>
          </p:cNvPicPr>
          <p:nvPr/>
        </p:nvPicPr>
        <p:blipFill>
          <a:blip r:embed="rId3"/>
          <a:stretch>
            <a:fillRect/>
          </a:stretch>
        </p:blipFill>
        <p:spPr>
          <a:xfrm>
            <a:off x="1219200" y="5029200"/>
            <a:ext cx="13741400" cy="4318000"/>
          </a:xfrm>
          <a:prstGeom prst="rect">
            <a:avLst/>
          </a:prstGeom>
        </p:spPr>
      </p:pic>
      <p:sp>
        <p:nvSpPr>
          <p:cNvPr id="5" name="TextBox 4">
            <a:extLst>
              <a:ext uri="{FF2B5EF4-FFF2-40B4-BE49-F238E27FC236}">
                <a16:creationId xmlns:a16="http://schemas.microsoft.com/office/drawing/2014/main" id="{FC2E98A0-CE8E-A346-B699-DC9A97F4C68D}"/>
              </a:ext>
            </a:extLst>
          </p:cNvPr>
          <p:cNvSpPr txBox="1"/>
          <p:nvPr/>
        </p:nvSpPr>
        <p:spPr>
          <a:xfrm>
            <a:off x="17754600" y="6550640"/>
            <a:ext cx="420370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000000"/>
                </a:solidFill>
                <a:effectLst/>
                <a:uFillTx/>
                <a:latin typeface="Helvetica"/>
                <a:ea typeface="Helvetica"/>
                <a:cs typeface="Helvetica"/>
                <a:sym typeface="Helvetica"/>
              </a:rPr>
              <a:t>O(n</a:t>
            </a:r>
            <a:r>
              <a:rPr kumimoji="0" lang="en-US" sz="9600" b="0" i="0" u="none" strike="noStrike" cap="none" spc="0" normalizeH="0" baseline="30000" dirty="0">
                <a:ln>
                  <a:noFill/>
                </a:ln>
                <a:solidFill>
                  <a:srgbClr val="000000"/>
                </a:solidFill>
                <a:effectLst/>
                <a:uFillTx/>
                <a:latin typeface="Helvetica"/>
                <a:ea typeface="Helvetica"/>
                <a:cs typeface="Helvetica"/>
                <a:sym typeface="Helvetica"/>
              </a:rPr>
              <a:t>2</a:t>
            </a:r>
            <a:r>
              <a:rPr kumimoji="0" lang="en-US" sz="9600" b="0" i="0" u="none" strike="noStrike" cap="none" spc="0" normalizeH="0" dirty="0">
                <a:ln>
                  <a:noFill/>
                </a:ln>
                <a:solidFill>
                  <a:srgbClr val="000000"/>
                </a:solidFill>
                <a:effectLst/>
                <a:uFillTx/>
                <a:latin typeface="Helvetica"/>
                <a:ea typeface="Helvetica"/>
                <a:cs typeface="Helvetica"/>
                <a:sym typeface="Helvetica"/>
              </a:rPr>
              <a:t>)</a:t>
            </a:r>
            <a:endParaRPr kumimoji="0" lang="en-US" sz="96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4155743697"/>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Insertion sort algorithm"/>
          <p:cNvSpPr txBox="1">
            <a:spLocks noGrp="1"/>
          </p:cNvSpPr>
          <p:nvPr>
            <p:ph type="title"/>
          </p:nvPr>
        </p:nvSpPr>
        <p:spPr>
          <a:prstGeom prst="rect">
            <a:avLst/>
          </a:prstGeom>
        </p:spPr>
        <p:txBody>
          <a:bodyPr/>
          <a:lstStyle/>
          <a:p>
            <a:r>
              <a:t>Insertion sort algorithm</a:t>
            </a:r>
          </a:p>
        </p:txBody>
      </p:sp>
      <p:sp>
        <p:nvSpPr>
          <p:cNvPr id="43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56</a:t>
            </a:fld>
            <a:endParaRPr/>
          </a:p>
        </p:txBody>
      </p:sp>
      <p:graphicFrame>
        <p:nvGraphicFramePr>
          <p:cNvPr id="432" name="Table"/>
          <p:cNvGraphicFramePr/>
          <p:nvPr/>
        </p:nvGraphicFramePr>
        <p:xfrm>
          <a:off x="16478383" y="1714500"/>
          <a:ext cx="2451099" cy="11379200"/>
        </p:xfrm>
        <a:graphic>
          <a:graphicData uri="http://schemas.openxmlformats.org/drawingml/2006/table">
            <a:tbl>
              <a:tblPr firstCol="1">
                <a:tableStyleId>{8F44A2F1-9E1F-4B54-A3A2-5F16C0AD49E2}</a:tableStyleId>
              </a:tblPr>
              <a:tblGrid>
                <a:gridCol w="852136">
                  <a:extLst>
                    <a:ext uri="{9D8B030D-6E8A-4147-A177-3AD203B41FA5}">
                      <a16:colId xmlns:a16="http://schemas.microsoft.com/office/drawing/2014/main" val="20000"/>
                    </a:ext>
                  </a:extLst>
                </a:gridCol>
                <a:gridCol w="1598963">
                  <a:extLst>
                    <a:ext uri="{9D8B030D-6E8A-4147-A177-3AD203B41FA5}">
                      <a16:colId xmlns:a16="http://schemas.microsoft.com/office/drawing/2014/main" val="20001"/>
                    </a:ext>
                  </a:extLst>
                </a:gridCol>
              </a:tblGrid>
              <a:tr h="711200">
                <a:tc>
                  <a:txBody>
                    <a:bodyPr/>
                    <a:lstStyle/>
                    <a:p>
                      <a:pPr defTabSz="914400">
                        <a:defRPr sz="1800"/>
                      </a:pPr>
                      <a:r>
                        <a:rPr sz="2400">
                          <a:solidFill>
                            <a:srgbClr val="005493"/>
                          </a:solidFill>
                          <a:latin typeface="Helvetica"/>
                          <a:ea typeface="Helvetica"/>
                          <a:cs typeface="Helvetica"/>
                          <a:sym typeface="Helvetica"/>
                        </a:rPr>
                        <a:t>0</a:t>
                      </a:r>
                    </a:p>
                  </a:txBody>
                  <a:tcPr marL="0" marR="0" marT="0" marB="0" anchor="ctr" horzOverflow="overflow"/>
                </a:tc>
                <a:tc>
                  <a:txBody>
                    <a:bodyPr/>
                    <a:lstStyle/>
                    <a:p>
                      <a:pPr defTabSz="914400">
                        <a:lnSpc>
                          <a:spcPts val="3800"/>
                        </a:lnSpc>
                        <a:defRPr sz="1800"/>
                      </a:pPr>
                      <a:r>
                        <a:rPr sz="2700">
                          <a:sym typeface="Lucida Sans"/>
                        </a:rPr>
                        <a:t>wendy</a:t>
                      </a:r>
                    </a:p>
                  </a:txBody>
                  <a:tcPr marL="38100" marR="38100" marT="38100" marB="38100" anchor="ctr" horzOverflow="overflow"/>
                </a:tc>
                <a:extLst>
                  <a:ext uri="{0D108BD9-81ED-4DB2-BD59-A6C34878D82A}">
                    <a16:rowId xmlns:a16="http://schemas.microsoft.com/office/drawing/2014/main" val="10000"/>
                  </a:ext>
                </a:extLst>
              </a:tr>
              <a:tr h="711200">
                <a:tc>
                  <a:txBody>
                    <a:bodyPr/>
                    <a:lstStyle/>
                    <a:p>
                      <a:pPr defTabSz="914400">
                        <a:defRPr sz="1800"/>
                      </a:pPr>
                      <a:r>
                        <a:rPr sz="2400">
                          <a:solidFill>
                            <a:srgbClr val="005493"/>
                          </a:solidFill>
                          <a:latin typeface="Helvetica"/>
                          <a:ea typeface="Helvetica"/>
                          <a:cs typeface="Helvetica"/>
                          <a:sym typeface="Helvetica"/>
                        </a:rPr>
                        <a:t>1</a:t>
                      </a:r>
                    </a:p>
                  </a:txBody>
                  <a:tcPr marL="0" marR="0" marT="0" marB="0" anchor="ctr" horzOverflow="overflow"/>
                </a:tc>
                <a:tc>
                  <a:txBody>
                    <a:bodyPr/>
                    <a:lstStyle/>
                    <a:p>
                      <a:pPr defTabSz="914400">
                        <a:lnSpc>
                          <a:spcPts val="3800"/>
                        </a:lnSpc>
                        <a:defRPr sz="1800"/>
                      </a:pPr>
                      <a:r>
                        <a:rPr sz="2700" dirty="0" err="1">
                          <a:sym typeface="Lucida Sans"/>
                        </a:rPr>
                        <a:t>alice</a:t>
                      </a:r>
                      <a:endParaRPr sz="2700" dirty="0">
                        <a:sym typeface="Lucida Sans"/>
                      </a:endParaRPr>
                    </a:p>
                  </a:txBody>
                  <a:tcPr marL="38100" marR="38100" marT="38100" marB="38100" anchor="ctr" horzOverflow="overflow"/>
                </a:tc>
                <a:extLst>
                  <a:ext uri="{0D108BD9-81ED-4DB2-BD59-A6C34878D82A}">
                    <a16:rowId xmlns:a16="http://schemas.microsoft.com/office/drawing/2014/main" val="10001"/>
                  </a:ext>
                </a:extLst>
              </a:tr>
              <a:tr h="711200">
                <a:tc>
                  <a:txBody>
                    <a:bodyPr/>
                    <a:lstStyle/>
                    <a:p>
                      <a:pPr defTabSz="914400">
                        <a:defRPr sz="1800"/>
                      </a:pPr>
                      <a:r>
                        <a:rPr sz="2400">
                          <a:solidFill>
                            <a:srgbClr val="005493"/>
                          </a:solidFill>
                          <a:latin typeface="Helvetica"/>
                          <a:ea typeface="Helvetica"/>
                          <a:cs typeface="Helvetica"/>
                          <a:sym typeface="Helvetica"/>
                        </a:rPr>
                        <a:t>2</a:t>
                      </a:r>
                    </a:p>
                  </a:txBody>
                  <a:tcPr marL="0" marR="0" marT="0" marB="0" anchor="ctr" horzOverflow="overflow"/>
                </a:tc>
                <a:tc>
                  <a:txBody>
                    <a:bodyPr/>
                    <a:lstStyle/>
                    <a:p>
                      <a:pPr defTabSz="914400">
                        <a:lnSpc>
                          <a:spcPts val="3800"/>
                        </a:lnSpc>
                        <a:defRPr sz="1800"/>
                      </a:pPr>
                      <a:r>
                        <a:rPr sz="2700">
                          <a:sym typeface="Lucida Sans"/>
                        </a:rPr>
                        <a:t>dave</a:t>
                      </a:r>
                    </a:p>
                  </a:txBody>
                  <a:tcPr marL="38100" marR="38100" marT="38100" marB="38100" anchor="ctr" horzOverflow="overflow"/>
                </a:tc>
                <a:extLst>
                  <a:ext uri="{0D108BD9-81ED-4DB2-BD59-A6C34878D82A}">
                    <a16:rowId xmlns:a16="http://schemas.microsoft.com/office/drawing/2014/main" val="10002"/>
                  </a:ext>
                </a:extLst>
              </a:tr>
              <a:tr h="711200">
                <a:tc>
                  <a:txBody>
                    <a:bodyPr/>
                    <a:lstStyle/>
                    <a:p>
                      <a:pPr defTabSz="914400">
                        <a:defRPr sz="1800"/>
                      </a:pPr>
                      <a:r>
                        <a:rPr sz="2400">
                          <a:solidFill>
                            <a:srgbClr val="005493"/>
                          </a:solidFill>
                          <a:latin typeface="Helvetica"/>
                          <a:ea typeface="Helvetica"/>
                          <a:cs typeface="Helvetica"/>
                          <a:sym typeface="Helvetica"/>
                        </a:rPr>
                        <a:t>3</a:t>
                      </a:r>
                    </a:p>
                  </a:txBody>
                  <a:tcPr marL="0" marR="0" marT="0" marB="0" anchor="ctr" horzOverflow="overflow"/>
                </a:tc>
                <a:tc>
                  <a:txBody>
                    <a:bodyPr/>
                    <a:lstStyle/>
                    <a:p>
                      <a:pPr defTabSz="914400">
                        <a:lnSpc>
                          <a:spcPts val="3800"/>
                        </a:lnSpc>
                        <a:defRPr sz="1800"/>
                      </a:pPr>
                      <a:r>
                        <a:rPr sz="2700">
                          <a:sym typeface="Lucida Sans"/>
                        </a:rPr>
                        <a:t>walter</a:t>
                      </a:r>
                    </a:p>
                  </a:txBody>
                  <a:tcPr marL="38100" marR="38100" marT="38100" marB="38100" anchor="ctr" horzOverflow="overflow"/>
                </a:tc>
                <a:extLst>
                  <a:ext uri="{0D108BD9-81ED-4DB2-BD59-A6C34878D82A}">
                    <a16:rowId xmlns:a16="http://schemas.microsoft.com/office/drawing/2014/main" val="10003"/>
                  </a:ext>
                </a:extLst>
              </a:tr>
              <a:tr h="711200">
                <a:tc>
                  <a:txBody>
                    <a:bodyPr/>
                    <a:lstStyle/>
                    <a:p>
                      <a:pPr defTabSz="914400">
                        <a:defRPr sz="1800"/>
                      </a:pPr>
                      <a:r>
                        <a:rPr sz="2400">
                          <a:solidFill>
                            <a:srgbClr val="005493"/>
                          </a:solidFill>
                          <a:latin typeface="Helvetica"/>
                          <a:ea typeface="Helvetica"/>
                          <a:cs typeface="Helvetica"/>
                          <a:sym typeface="Helvetica"/>
                        </a:rPr>
                        <a:t>4</a:t>
                      </a:r>
                    </a:p>
                  </a:txBody>
                  <a:tcPr marL="0" marR="0" marT="0" marB="0" anchor="ctr" horzOverflow="overflow"/>
                </a:tc>
                <a:tc>
                  <a:txBody>
                    <a:bodyPr/>
                    <a:lstStyle/>
                    <a:p>
                      <a:pPr defTabSz="914400">
                        <a:lnSpc>
                          <a:spcPts val="3800"/>
                        </a:lnSpc>
                        <a:defRPr sz="1800"/>
                      </a:pPr>
                      <a:r>
                        <a:rPr sz="2700">
                          <a:sym typeface="Lucida Sans"/>
                        </a:rPr>
                        <a:t>carlos</a:t>
                      </a:r>
                    </a:p>
                  </a:txBody>
                  <a:tcPr marL="38100" marR="38100" marT="38100" marB="38100" anchor="ctr" horzOverflow="overflow"/>
                </a:tc>
                <a:extLst>
                  <a:ext uri="{0D108BD9-81ED-4DB2-BD59-A6C34878D82A}">
                    <a16:rowId xmlns:a16="http://schemas.microsoft.com/office/drawing/2014/main" val="10004"/>
                  </a:ext>
                </a:extLst>
              </a:tr>
              <a:tr h="711200">
                <a:tc>
                  <a:txBody>
                    <a:bodyPr/>
                    <a:lstStyle/>
                    <a:p>
                      <a:pPr defTabSz="914400">
                        <a:defRPr sz="1800"/>
                      </a:pPr>
                      <a:r>
                        <a:rPr sz="2400">
                          <a:solidFill>
                            <a:srgbClr val="005493"/>
                          </a:solidFill>
                          <a:latin typeface="Helvetica"/>
                          <a:ea typeface="Helvetica"/>
                          <a:cs typeface="Helvetica"/>
                          <a:sym typeface="Helvetica"/>
                        </a:rPr>
                        <a:t>5</a:t>
                      </a:r>
                    </a:p>
                  </a:txBody>
                  <a:tcPr marL="0" marR="0" marT="0" marB="0" anchor="ctr" horzOverflow="overflow"/>
                </a:tc>
                <a:tc>
                  <a:txBody>
                    <a:bodyPr/>
                    <a:lstStyle/>
                    <a:p>
                      <a:pPr defTabSz="914400">
                        <a:lnSpc>
                          <a:spcPts val="3800"/>
                        </a:lnSpc>
                        <a:defRPr sz="1800"/>
                      </a:pPr>
                      <a:r>
                        <a:rPr sz="2700">
                          <a:sym typeface="Lucida Sans"/>
                        </a:rPr>
                        <a:t>carol</a:t>
                      </a:r>
                    </a:p>
                  </a:txBody>
                  <a:tcPr marL="38100" marR="38100" marT="38100" marB="38100" anchor="ctr" horzOverflow="overflow"/>
                </a:tc>
                <a:extLst>
                  <a:ext uri="{0D108BD9-81ED-4DB2-BD59-A6C34878D82A}">
                    <a16:rowId xmlns:a16="http://schemas.microsoft.com/office/drawing/2014/main" val="10005"/>
                  </a:ext>
                </a:extLst>
              </a:tr>
              <a:tr h="711200">
                <a:tc>
                  <a:txBody>
                    <a:bodyPr/>
                    <a:lstStyle/>
                    <a:p>
                      <a:pPr defTabSz="914400">
                        <a:defRPr sz="1800"/>
                      </a:pPr>
                      <a:r>
                        <a:rPr sz="2400">
                          <a:solidFill>
                            <a:srgbClr val="005493"/>
                          </a:solidFill>
                          <a:latin typeface="Helvetica"/>
                          <a:ea typeface="Helvetica"/>
                          <a:cs typeface="Helvetica"/>
                          <a:sym typeface="Helvetica"/>
                        </a:rPr>
                        <a:t>6</a:t>
                      </a:r>
                    </a:p>
                  </a:txBody>
                  <a:tcPr marL="0" marR="0" marT="0" marB="0" anchor="ctr" horzOverflow="overflow"/>
                </a:tc>
                <a:tc>
                  <a:txBody>
                    <a:bodyPr/>
                    <a:lstStyle/>
                    <a:p>
                      <a:pPr defTabSz="914400">
                        <a:lnSpc>
                          <a:spcPts val="3800"/>
                        </a:lnSpc>
                        <a:defRPr sz="1800"/>
                      </a:pPr>
                      <a:r>
                        <a:rPr sz="2700">
                          <a:sym typeface="Lucida Sans"/>
                        </a:rPr>
                        <a:t>erin</a:t>
                      </a:r>
                    </a:p>
                  </a:txBody>
                  <a:tcPr marL="38100" marR="38100" marT="38100" marB="38100" anchor="ctr" horzOverflow="overflow"/>
                </a:tc>
                <a:extLst>
                  <a:ext uri="{0D108BD9-81ED-4DB2-BD59-A6C34878D82A}">
                    <a16:rowId xmlns:a16="http://schemas.microsoft.com/office/drawing/2014/main" val="10006"/>
                  </a:ext>
                </a:extLst>
              </a:tr>
              <a:tr h="711200">
                <a:tc>
                  <a:txBody>
                    <a:bodyPr/>
                    <a:lstStyle/>
                    <a:p>
                      <a:pPr defTabSz="914400">
                        <a:defRPr sz="1800"/>
                      </a:pPr>
                      <a:r>
                        <a:rPr sz="2400">
                          <a:solidFill>
                            <a:srgbClr val="005493"/>
                          </a:solidFill>
                          <a:latin typeface="Helvetica"/>
                          <a:ea typeface="Helvetica"/>
                          <a:cs typeface="Helvetica"/>
                          <a:sym typeface="Helvetica"/>
                        </a:rPr>
                        <a:t>7</a:t>
                      </a:r>
                    </a:p>
                  </a:txBody>
                  <a:tcPr marL="0" marR="0" marT="0" marB="0" anchor="ctr" horzOverflow="overflow"/>
                </a:tc>
                <a:tc>
                  <a:txBody>
                    <a:bodyPr/>
                    <a:lstStyle/>
                    <a:p>
                      <a:pPr defTabSz="914400">
                        <a:lnSpc>
                          <a:spcPts val="3800"/>
                        </a:lnSpc>
                        <a:defRPr sz="1800"/>
                      </a:pPr>
                      <a:r>
                        <a:rPr sz="2700">
                          <a:sym typeface="Lucida Sans"/>
                        </a:rPr>
                        <a:t>oscar</a:t>
                      </a:r>
                    </a:p>
                  </a:txBody>
                  <a:tcPr marL="38100" marR="38100" marT="38100" marB="38100" anchor="ctr" horzOverflow="overflow"/>
                </a:tc>
                <a:extLst>
                  <a:ext uri="{0D108BD9-81ED-4DB2-BD59-A6C34878D82A}">
                    <a16:rowId xmlns:a16="http://schemas.microsoft.com/office/drawing/2014/main" val="10007"/>
                  </a:ext>
                </a:extLst>
              </a:tr>
              <a:tr h="711200">
                <a:tc>
                  <a:txBody>
                    <a:bodyPr/>
                    <a:lstStyle/>
                    <a:p>
                      <a:pPr defTabSz="914400">
                        <a:defRPr sz="1800"/>
                      </a:pPr>
                      <a:r>
                        <a:rPr sz="2400">
                          <a:solidFill>
                            <a:srgbClr val="005493"/>
                          </a:solidFill>
                          <a:latin typeface="Helvetica"/>
                          <a:ea typeface="Helvetica"/>
                          <a:cs typeface="Helvetica"/>
                          <a:sym typeface="Helvetica"/>
                        </a:rPr>
                        <a:t>8</a:t>
                      </a:r>
                    </a:p>
                  </a:txBody>
                  <a:tcPr marL="0" marR="0" marT="0" marB="0" anchor="ctr" horzOverflow="overflow"/>
                </a:tc>
                <a:tc>
                  <a:txBody>
                    <a:bodyPr/>
                    <a:lstStyle/>
                    <a:p>
                      <a:pPr defTabSz="914400">
                        <a:lnSpc>
                          <a:spcPts val="3800"/>
                        </a:lnSpc>
                        <a:defRPr sz="1800"/>
                      </a:pPr>
                      <a:r>
                        <a:rPr sz="2700" dirty="0" err="1">
                          <a:sym typeface="Lucida Sans"/>
                        </a:rPr>
                        <a:t>peggy</a:t>
                      </a:r>
                      <a:endParaRPr sz="2700" dirty="0">
                        <a:sym typeface="Lucida Sans"/>
                      </a:endParaRPr>
                    </a:p>
                  </a:txBody>
                  <a:tcPr marL="38100" marR="38100" marT="38100" marB="38100" anchor="ctr" horzOverflow="overflow"/>
                </a:tc>
                <a:extLst>
                  <a:ext uri="{0D108BD9-81ED-4DB2-BD59-A6C34878D82A}">
                    <a16:rowId xmlns:a16="http://schemas.microsoft.com/office/drawing/2014/main" val="10008"/>
                  </a:ext>
                </a:extLst>
              </a:tr>
              <a:tr h="711200">
                <a:tc>
                  <a:txBody>
                    <a:bodyPr/>
                    <a:lstStyle/>
                    <a:p>
                      <a:pPr defTabSz="914400">
                        <a:defRPr sz="1800"/>
                      </a:pPr>
                      <a:r>
                        <a:rPr sz="2400">
                          <a:solidFill>
                            <a:srgbClr val="005493"/>
                          </a:solidFill>
                          <a:latin typeface="Helvetica"/>
                          <a:ea typeface="Helvetica"/>
                          <a:cs typeface="Helvetica"/>
                          <a:sym typeface="Helvetica"/>
                        </a:rPr>
                        <a:t>9</a:t>
                      </a:r>
                    </a:p>
                  </a:txBody>
                  <a:tcPr marL="0" marR="0" marT="0" marB="0" anchor="ctr" horzOverflow="overflow"/>
                </a:tc>
                <a:tc>
                  <a:txBody>
                    <a:bodyPr/>
                    <a:lstStyle/>
                    <a:p>
                      <a:pPr defTabSz="914400">
                        <a:lnSpc>
                          <a:spcPts val="3800"/>
                        </a:lnSpc>
                        <a:defRPr sz="1800"/>
                      </a:pPr>
                      <a:r>
                        <a:rPr sz="2700">
                          <a:sym typeface="Lucida Sans"/>
                        </a:rPr>
                        <a:t>trudy</a:t>
                      </a:r>
                    </a:p>
                  </a:txBody>
                  <a:tcPr marL="38100" marR="38100" marT="38100" marB="38100" anchor="ctr" horzOverflow="overflow"/>
                </a:tc>
                <a:extLst>
                  <a:ext uri="{0D108BD9-81ED-4DB2-BD59-A6C34878D82A}">
                    <a16:rowId xmlns:a16="http://schemas.microsoft.com/office/drawing/2014/main" val="10009"/>
                  </a:ext>
                </a:extLst>
              </a:tr>
              <a:tr h="711200">
                <a:tc>
                  <a:txBody>
                    <a:bodyPr/>
                    <a:lstStyle/>
                    <a:p>
                      <a:pPr defTabSz="914400">
                        <a:defRPr sz="1800"/>
                      </a:pPr>
                      <a:r>
                        <a:rPr sz="2400">
                          <a:solidFill>
                            <a:srgbClr val="005493"/>
                          </a:solidFill>
                          <a:latin typeface="Helvetica"/>
                          <a:ea typeface="Helvetica"/>
                          <a:cs typeface="Helvetica"/>
                          <a:sym typeface="Helvetica"/>
                        </a:rPr>
                        <a:t>10</a:t>
                      </a:r>
                    </a:p>
                  </a:txBody>
                  <a:tcPr marL="0" marR="0" marT="0" marB="0" anchor="ctr" horzOverflow="overflow"/>
                </a:tc>
                <a:tc>
                  <a:txBody>
                    <a:bodyPr/>
                    <a:lstStyle/>
                    <a:p>
                      <a:pPr defTabSz="914400">
                        <a:lnSpc>
                          <a:spcPts val="3800"/>
                        </a:lnSpc>
                        <a:defRPr sz="1800"/>
                      </a:pPr>
                      <a:r>
                        <a:rPr sz="2700">
                          <a:sym typeface="Lucida Sans"/>
                        </a:rPr>
                        <a:t>eve</a:t>
                      </a:r>
                    </a:p>
                  </a:txBody>
                  <a:tcPr marL="38100" marR="38100" marT="38100" marB="38100" anchor="ctr" horzOverflow="overflow"/>
                </a:tc>
                <a:extLst>
                  <a:ext uri="{0D108BD9-81ED-4DB2-BD59-A6C34878D82A}">
                    <a16:rowId xmlns:a16="http://schemas.microsoft.com/office/drawing/2014/main" val="10010"/>
                  </a:ext>
                </a:extLst>
              </a:tr>
              <a:tr h="711200">
                <a:tc>
                  <a:txBody>
                    <a:bodyPr/>
                    <a:lstStyle/>
                    <a:p>
                      <a:pPr defTabSz="914400">
                        <a:defRPr sz="1800"/>
                      </a:pPr>
                      <a:r>
                        <a:rPr sz="2400">
                          <a:solidFill>
                            <a:srgbClr val="005493"/>
                          </a:solidFill>
                          <a:latin typeface="Helvetica"/>
                          <a:ea typeface="Helvetica"/>
                          <a:cs typeface="Helvetica"/>
                          <a:sym typeface="Helvetica"/>
                        </a:rPr>
                        <a:t>11</a:t>
                      </a:r>
                    </a:p>
                  </a:txBody>
                  <a:tcPr marL="0" marR="0" marT="0" marB="0" anchor="ctr" horzOverflow="overflow"/>
                </a:tc>
                <a:tc>
                  <a:txBody>
                    <a:bodyPr/>
                    <a:lstStyle/>
                    <a:p>
                      <a:pPr defTabSz="914400">
                        <a:lnSpc>
                          <a:spcPts val="3800"/>
                        </a:lnSpc>
                        <a:defRPr sz="1800"/>
                      </a:pPr>
                      <a:r>
                        <a:rPr sz="2700">
                          <a:sym typeface="Lucida Sans"/>
                        </a:rPr>
                        <a:t>trent</a:t>
                      </a:r>
                    </a:p>
                  </a:txBody>
                  <a:tcPr marL="38100" marR="38100" marT="38100" marB="38100" anchor="ctr" horzOverflow="overflow"/>
                </a:tc>
                <a:extLst>
                  <a:ext uri="{0D108BD9-81ED-4DB2-BD59-A6C34878D82A}">
                    <a16:rowId xmlns:a16="http://schemas.microsoft.com/office/drawing/2014/main" val="10011"/>
                  </a:ext>
                </a:extLst>
              </a:tr>
              <a:tr h="711200">
                <a:tc>
                  <a:txBody>
                    <a:bodyPr/>
                    <a:lstStyle/>
                    <a:p>
                      <a:pPr defTabSz="914400">
                        <a:defRPr sz="1800"/>
                      </a:pPr>
                      <a:r>
                        <a:rPr sz="2400">
                          <a:solidFill>
                            <a:srgbClr val="005493"/>
                          </a:solidFill>
                          <a:latin typeface="Helvetica"/>
                          <a:ea typeface="Helvetica"/>
                          <a:cs typeface="Helvetica"/>
                          <a:sym typeface="Helvetica"/>
                        </a:rPr>
                        <a:t>12</a:t>
                      </a:r>
                    </a:p>
                  </a:txBody>
                  <a:tcPr marL="0" marR="0" marT="0" marB="0" anchor="ctr" horzOverflow="overflow"/>
                </a:tc>
                <a:tc>
                  <a:txBody>
                    <a:bodyPr/>
                    <a:lstStyle/>
                    <a:p>
                      <a:pPr defTabSz="914400">
                        <a:lnSpc>
                          <a:spcPts val="3800"/>
                        </a:lnSpc>
                        <a:defRPr sz="1800"/>
                      </a:pPr>
                      <a:r>
                        <a:rPr sz="2700">
                          <a:sym typeface="Lucida Sans"/>
                        </a:rPr>
                        <a:t>bob</a:t>
                      </a:r>
                    </a:p>
                  </a:txBody>
                  <a:tcPr marL="38100" marR="38100" marT="38100" marB="38100" anchor="ctr" horzOverflow="overflow"/>
                </a:tc>
                <a:extLst>
                  <a:ext uri="{0D108BD9-81ED-4DB2-BD59-A6C34878D82A}">
                    <a16:rowId xmlns:a16="http://schemas.microsoft.com/office/drawing/2014/main" val="10012"/>
                  </a:ext>
                </a:extLst>
              </a:tr>
              <a:tr h="711200">
                <a:tc>
                  <a:txBody>
                    <a:bodyPr/>
                    <a:lstStyle/>
                    <a:p>
                      <a:pPr defTabSz="914400">
                        <a:defRPr sz="1800"/>
                      </a:pPr>
                      <a:r>
                        <a:rPr sz="2400">
                          <a:solidFill>
                            <a:srgbClr val="005493"/>
                          </a:solidFill>
                          <a:latin typeface="Helvetica"/>
                          <a:ea typeface="Helvetica"/>
                          <a:cs typeface="Helvetica"/>
                          <a:sym typeface="Helvetica"/>
                        </a:rPr>
                        <a:t>13</a:t>
                      </a:r>
                    </a:p>
                  </a:txBody>
                  <a:tcPr marL="0" marR="0" marT="0" marB="0" anchor="ctr" horzOverflow="overflow"/>
                </a:tc>
                <a:tc>
                  <a:txBody>
                    <a:bodyPr/>
                    <a:lstStyle/>
                    <a:p>
                      <a:pPr defTabSz="914400">
                        <a:lnSpc>
                          <a:spcPts val="3800"/>
                        </a:lnSpc>
                        <a:defRPr sz="1800"/>
                      </a:pPr>
                      <a:r>
                        <a:rPr sz="2700">
                          <a:sym typeface="Lucida Sans"/>
                        </a:rPr>
                        <a:t>craig</a:t>
                      </a:r>
                    </a:p>
                  </a:txBody>
                  <a:tcPr marL="38100" marR="38100" marT="38100" marB="38100" anchor="ctr" horzOverflow="overflow"/>
                </a:tc>
                <a:extLst>
                  <a:ext uri="{0D108BD9-81ED-4DB2-BD59-A6C34878D82A}">
                    <a16:rowId xmlns:a16="http://schemas.microsoft.com/office/drawing/2014/main" val="10013"/>
                  </a:ext>
                </a:extLst>
              </a:tr>
              <a:tr h="711200">
                <a:tc>
                  <a:txBody>
                    <a:bodyPr/>
                    <a:lstStyle/>
                    <a:p>
                      <a:pPr defTabSz="914400">
                        <a:defRPr sz="1800"/>
                      </a:pPr>
                      <a:r>
                        <a:rPr sz="2400">
                          <a:solidFill>
                            <a:srgbClr val="005493"/>
                          </a:solidFill>
                          <a:latin typeface="Helvetica"/>
                          <a:ea typeface="Helvetica"/>
                          <a:cs typeface="Helvetica"/>
                          <a:sym typeface="Helvetica"/>
                        </a:rPr>
                        <a:t>14</a:t>
                      </a:r>
                    </a:p>
                  </a:txBody>
                  <a:tcPr marL="0" marR="0" marT="0" marB="0" anchor="ctr" horzOverflow="overflow"/>
                </a:tc>
                <a:tc>
                  <a:txBody>
                    <a:bodyPr/>
                    <a:lstStyle/>
                    <a:p>
                      <a:pPr defTabSz="914400">
                        <a:lnSpc>
                          <a:spcPts val="3800"/>
                        </a:lnSpc>
                        <a:defRPr sz="1800"/>
                      </a:pPr>
                      <a:r>
                        <a:rPr sz="2700">
                          <a:sym typeface="Lucida Sans"/>
                        </a:rPr>
                        <a:t>frank</a:t>
                      </a:r>
                    </a:p>
                  </a:txBody>
                  <a:tcPr marL="38100" marR="38100" marT="38100" marB="38100" anchor="ctr" horzOverflow="overflow"/>
                </a:tc>
                <a:extLst>
                  <a:ext uri="{0D108BD9-81ED-4DB2-BD59-A6C34878D82A}">
                    <a16:rowId xmlns:a16="http://schemas.microsoft.com/office/drawing/2014/main" val="10014"/>
                  </a:ext>
                </a:extLst>
              </a:tr>
              <a:tr h="711200">
                <a:tc>
                  <a:txBody>
                    <a:bodyPr/>
                    <a:lstStyle/>
                    <a:p>
                      <a:pPr defTabSz="914400">
                        <a:defRPr sz="1800"/>
                      </a:pPr>
                      <a:r>
                        <a:rPr sz="2400">
                          <a:solidFill>
                            <a:srgbClr val="005493"/>
                          </a:solidFill>
                          <a:latin typeface="Helvetica"/>
                          <a:ea typeface="Helvetica"/>
                          <a:cs typeface="Helvetica"/>
                          <a:sym typeface="Helvetica"/>
                        </a:rPr>
                        <a:t>15</a:t>
                      </a:r>
                    </a:p>
                  </a:txBody>
                  <a:tcPr marL="0" marR="0" marT="0" marB="0" anchor="ctr" horzOverflow="overflow"/>
                </a:tc>
                <a:tc>
                  <a:txBody>
                    <a:bodyPr/>
                    <a:lstStyle/>
                    <a:p>
                      <a:pPr defTabSz="914400">
                        <a:lnSpc>
                          <a:spcPts val="3800"/>
                        </a:lnSpc>
                        <a:defRPr sz="1800"/>
                      </a:pPr>
                      <a:r>
                        <a:rPr sz="2700" dirty="0">
                          <a:sym typeface="Lucida Sans"/>
                        </a:rPr>
                        <a:t>victor</a:t>
                      </a:r>
                    </a:p>
                  </a:txBody>
                  <a:tcPr marL="38100" marR="38100" marT="38100" marB="38100" anchor="ctr" horzOverflow="overflow"/>
                </a:tc>
                <a:extLst>
                  <a:ext uri="{0D108BD9-81ED-4DB2-BD59-A6C34878D82A}">
                    <a16:rowId xmlns:a16="http://schemas.microsoft.com/office/drawing/2014/main" val="10015"/>
                  </a:ext>
                </a:extLst>
              </a:tr>
            </a:tbl>
          </a:graphicData>
        </a:graphic>
      </p:graphicFrame>
      <p:sp>
        <p:nvSpPr>
          <p:cNvPr id="440" name="Insertion sort…"/>
          <p:cNvSpPr txBox="1"/>
          <p:nvPr/>
        </p:nvSpPr>
        <p:spPr>
          <a:xfrm>
            <a:off x="1270000" y="2019300"/>
            <a:ext cx="13423900" cy="42037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algn="l">
              <a:lnSpc>
                <a:spcPts val="5500"/>
              </a:lnSpc>
              <a:spcBef>
                <a:spcPts val="600"/>
              </a:spcBef>
              <a:tabLst>
                <a:tab pos="1168400" algn="l"/>
              </a:tabLst>
              <a:defRPr sz="3600">
                <a:solidFill>
                  <a:srgbClr val="005493"/>
                </a:solidFill>
              </a:defRPr>
            </a:pPr>
            <a:r>
              <a:rPr dirty="0"/>
              <a:t>Insertion sort</a:t>
            </a:r>
            <a:endParaRPr i="1" dirty="0"/>
          </a:p>
          <a:p>
            <a:pPr marL="838200" lvl="1" indent="-381000" algn="l">
              <a:lnSpc>
                <a:spcPts val="5500"/>
              </a:lnSpc>
              <a:spcBef>
                <a:spcPts val="600"/>
              </a:spcBef>
              <a:buSzPct val="125000"/>
              <a:buFont typeface="Gill Sans"/>
              <a:buChar char="•"/>
              <a:tabLst>
                <a:tab pos="2476500" algn="l"/>
              </a:tabLst>
              <a:defRPr sz="3600"/>
            </a:pPr>
            <a:r>
              <a:rPr dirty="0"/>
              <a:t>Move down through the array.</a:t>
            </a:r>
          </a:p>
          <a:p>
            <a:pPr marL="838200" lvl="1" indent="-381000" algn="l">
              <a:lnSpc>
                <a:spcPts val="5500"/>
              </a:lnSpc>
              <a:spcBef>
                <a:spcPts val="600"/>
              </a:spcBef>
              <a:buSzPct val="125000"/>
              <a:buFont typeface="Gill Sans"/>
              <a:buChar char="•"/>
              <a:tabLst>
                <a:tab pos="2476500" algn="l"/>
              </a:tabLst>
              <a:defRPr sz="3600"/>
            </a:pPr>
            <a:r>
              <a:rPr dirty="0"/>
              <a:t>Each item </a:t>
            </a:r>
            <a:r>
              <a:rPr i="1" dirty="0"/>
              <a:t>bubbles up</a:t>
            </a:r>
            <a:r>
              <a:rPr dirty="0"/>
              <a:t> above the larger ones above it.</a:t>
            </a:r>
          </a:p>
          <a:p>
            <a:pPr marL="838200" lvl="1" indent="-381000" algn="l">
              <a:lnSpc>
                <a:spcPts val="5500"/>
              </a:lnSpc>
              <a:spcBef>
                <a:spcPts val="600"/>
              </a:spcBef>
              <a:buSzPct val="125000"/>
              <a:buFont typeface="Gill Sans"/>
              <a:buChar char="•"/>
              <a:tabLst>
                <a:tab pos="2476500" algn="l"/>
              </a:tabLst>
              <a:defRPr sz="3600"/>
            </a:pPr>
            <a:r>
              <a:rPr dirty="0"/>
              <a:t>Everything above the current item is in order.</a:t>
            </a:r>
          </a:p>
          <a:p>
            <a:pPr marL="838200" lvl="1" indent="-381000" algn="l">
              <a:lnSpc>
                <a:spcPts val="5500"/>
              </a:lnSpc>
              <a:spcBef>
                <a:spcPts val="600"/>
              </a:spcBef>
              <a:buSzPct val="125000"/>
              <a:buFont typeface="Gill Sans"/>
              <a:buChar char="•"/>
              <a:tabLst>
                <a:tab pos="2476500" algn="l"/>
              </a:tabLst>
              <a:defRPr sz="3600"/>
            </a:pPr>
            <a:r>
              <a:rPr dirty="0"/>
              <a:t>Everything below the current item is untouched.</a:t>
            </a:r>
          </a:p>
        </p:txBody>
      </p:sp>
      <p:grpSp>
        <p:nvGrpSpPr>
          <p:cNvPr id="443" name="Group"/>
          <p:cNvGrpSpPr/>
          <p:nvPr/>
        </p:nvGrpSpPr>
        <p:grpSpPr>
          <a:xfrm>
            <a:off x="1270000" y="6445845"/>
            <a:ext cx="14719300" cy="2558455"/>
            <a:chOff x="0" y="0"/>
            <a:chExt cx="14719300" cy="2558454"/>
          </a:xfrm>
        </p:grpSpPr>
        <p:sp>
          <p:nvSpPr>
            <p:cNvPr id="441" name="Line"/>
            <p:cNvSpPr/>
            <p:nvPr/>
          </p:nvSpPr>
          <p:spPr>
            <a:xfrm>
              <a:off x="7370233" y="0"/>
              <a:ext cx="1" cy="1391761"/>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442" name="Like bubble sort, but not bubble sort.…"/>
            <p:cNvSpPr txBox="1"/>
            <p:nvPr/>
          </p:nvSpPr>
          <p:spPr>
            <a:xfrm>
              <a:off x="0" y="1567854"/>
              <a:ext cx="14719300" cy="990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a:lnSpc>
                  <a:spcPts val="4300"/>
                </a:lnSpc>
                <a:spcBef>
                  <a:spcPts val="100"/>
                </a:spcBef>
                <a:tabLst>
                  <a:tab pos="1168400" algn="l"/>
                </a:tabLst>
                <a:defRPr sz="3200">
                  <a:solidFill>
                    <a:srgbClr val="005493"/>
                  </a:solidFill>
                </a:defRPr>
              </a:pPr>
              <a:r>
                <a:rPr lang="en-US" dirty="0"/>
                <a:t>KIND OF li</a:t>
              </a:r>
              <a:r>
                <a:rPr dirty="0"/>
                <a:t>ke bubble sort, </a:t>
              </a:r>
              <a:r>
                <a:rPr b="1" dirty="0">
                  <a:solidFill>
                    <a:srgbClr val="C00000"/>
                  </a:solidFill>
                </a:rPr>
                <a:t>but not bubble sort.</a:t>
              </a:r>
            </a:p>
            <a:p>
              <a:pPr>
                <a:lnSpc>
                  <a:spcPts val="4300"/>
                </a:lnSpc>
                <a:spcBef>
                  <a:spcPts val="100"/>
                </a:spcBef>
                <a:tabLst>
                  <a:tab pos="1168400" algn="l"/>
                </a:tabLst>
                <a:defRPr sz="3200">
                  <a:solidFill>
                    <a:srgbClr val="005493"/>
                  </a:solidFill>
                </a:defRPr>
              </a:pPr>
              <a:r>
                <a:rPr dirty="0"/>
                <a:t>We don't teach bubble sort any more because this is simpler and faster.</a:t>
              </a:r>
            </a:p>
          </p:txBody>
        </p:sp>
      </p:grpSp>
    </p:spTree>
    <p:extLst>
      <p:ext uri="{BB962C8B-B14F-4D97-AF65-F5344CB8AC3E}">
        <p14:creationId xmlns:p14="http://schemas.microsoft.com/office/powerpoint/2010/main" val="319352829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Insertion sort trace"/>
          <p:cNvSpPr txBox="1">
            <a:spLocks noGrp="1"/>
          </p:cNvSpPr>
          <p:nvPr>
            <p:ph type="title"/>
          </p:nvPr>
        </p:nvSpPr>
        <p:spPr>
          <a:prstGeom prst="rect">
            <a:avLst/>
          </a:prstGeom>
        </p:spPr>
        <p:txBody>
          <a:bodyPr/>
          <a:lstStyle/>
          <a:p>
            <a:r>
              <a:t>Insertion sort trace</a:t>
            </a:r>
          </a:p>
        </p:txBody>
      </p:sp>
      <p:sp>
        <p:nvSpPr>
          <p:cNvPr id="44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57</a:t>
            </a:fld>
            <a:endParaRPr/>
          </a:p>
        </p:txBody>
      </p:sp>
      <p:graphicFrame>
        <p:nvGraphicFramePr>
          <p:cNvPr id="447" name="Table"/>
          <p:cNvGraphicFramePr/>
          <p:nvPr/>
        </p:nvGraphicFramePr>
        <p:xfrm>
          <a:off x="1225682" y="1714500"/>
          <a:ext cx="1919551" cy="11379200"/>
        </p:xfrm>
        <a:graphic>
          <a:graphicData uri="http://schemas.openxmlformats.org/drawingml/2006/table">
            <a:tbl>
              <a:tblPr firstCol="1">
                <a:tableStyleId>{8F44A2F1-9E1F-4B54-A3A2-5F16C0AD49E2}</a:tableStyleId>
              </a:tblPr>
              <a:tblGrid>
                <a:gridCol w="667341">
                  <a:extLst>
                    <a:ext uri="{9D8B030D-6E8A-4147-A177-3AD203B41FA5}">
                      <a16:colId xmlns:a16="http://schemas.microsoft.com/office/drawing/2014/main" val="20000"/>
                    </a:ext>
                  </a:extLst>
                </a:gridCol>
                <a:gridCol w="1252210">
                  <a:extLst>
                    <a:ext uri="{9D8B030D-6E8A-4147-A177-3AD203B41FA5}">
                      <a16:colId xmlns:a16="http://schemas.microsoft.com/office/drawing/2014/main" val="20001"/>
                    </a:ext>
                  </a:extLst>
                </a:gridCol>
              </a:tblGrid>
              <a:tr h="711200">
                <a:tc>
                  <a:txBody>
                    <a:bodyPr/>
                    <a:lstStyle/>
                    <a:p>
                      <a:pPr defTabSz="914400">
                        <a:defRPr sz="1800"/>
                      </a:pPr>
                      <a:r>
                        <a:rPr sz="2400" dirty="0">
                          <a:solidFill>
                            <a:srgbClr val="005493"/>
                          </a:solidFill>
                          <a:latin typeface="Helvetica"/>
                          <a:ea typeface="Helvetica"/>
                          <a:cs typeface="Helvetica"/>
                          <a:sym typeface="Helvetica"/>
                        </a:rPr>
                        <a:t>0</a:t>
                      </a:r>
                    </a:p>
                  </a:txBody>
                  <a:tcPr marL="0" marR="0" marT="0" marB="0" anchor="ctr" horzOverflow="overflow"/>
                </a:tc>
                <a:tc>
                  <a:txBody>
                    <a:bodyPr/>
                    <a:lstStyle/>
                    <a:p>
                      <a:pPr defTabSz="914400">
                        <a:lnSpc>
                          <a:spcPts val="3800"/>
                        </a:lnSpc>
                        <a:defRPr sz="1800"/>
                      </a:pPr>
                      <a:r>
                        <a:rPr sz="2700">
                          <a:sym typeface="Lucida Sans"/>
                        </a:rPr>
                        <a:t>wendy</a:t>
                      </a:r>
                    </a:p>
                  </a:txBody>
                  <a:tcPr marL="38100" marR="38100" marT="38100" marB="38100" anchor="ctr" horzOverflow="overflow"/>
                </a:tc>
                <a:extLst>
                  <a:ext uri="{0D108BD9-81ED-4DB2-BD59-A6C34878D82A}">
                    <a16:rowId xmlns:a16="http://schemas.microsoft.com/office/drawing/2014/main" val="10000"/>
                  </a:ext>
                </a:extLst>
              </a:tr>
              <a:tr h="711200">
                <a:tc>
                  <a:txBody>
                    <a:bodyPr/>
                    <a:lstStyle/>
                    <a:p>
                      <a:pPr defTabSz="914400">
                        <a:defRPr sz="1800"/>
                      </a:pPr>
                      <a:r>
                        <a:rPr sz="2400">
                          <a:solidFill>
                            <a:srgbClr val="005493"/>
                          </a:solidFill>
                          <a:latin typeface="Helvetica"/>
                          <a:ea typeface="Helvetica"/>
                          <a:cs typeface="Helvetica"/>
                          <a:sym typeface="Helvetica"/>
                        </a:rPr>
                        <a:t>1</a:t>
                      </a:r>
                    </a:p>
                  </a:txBody>
                  <a:tcPr marL="0" marR="0" marT="0" marB="0" anchor="ctr" horzOverflow="overflow"/>
                </a:tc>
                <a:tc>
                  <a:txBody>
                    <a:bodyPr/>
                    <a:lstStyle/>
                    <a:p>
                      <a:pPr defTabSz="914400">
                        <a:lnSpc>
                          <a:spcPts val="3800"/>
                        </a:lnSpc>
                        <a:defRPr sz="1800"/>
                      </a:pPr>
                      <a:r>
                        <a:rPr sz="2700">
                          <a:sym typeface="Lucida Sans"/>
                        </a:rPr>
                        <a:t>alice</a:t>
                      </a:r>
                    </a:p>
                  </a:txBody>
                  <a:tcPr marL="38100" marR="38100" marT="38100" marB="38100" anchor="ctr" horzOverflow="overflow"/>
                </a:tc>
                <a:extLst>
                  <a:ext uri="{0D108BD9-81ED-4DB2-BD59-A6C34878D82A}">
                    <a16:rowId xmlns:a16="http://schemas.microsoft.com/office/drawing/2014/main" val="10001"/>
                  </a:ext>
                </a:extLst>
              </a:tr>
              <a:tr h="711200">
                <a:tc>
                  <a:txBody>
                    <a:bodyPr/>
                    <a:lstStyle/>
                    <a:p>
                      <a:pPr defTabSz="914400">
                        <a:defRPr sz="1800"/>
                      </a:pPr>
                      <a:r>
                        <a:rPr sz="2400">
                          <a:solidFill>
                            <a:srgbClr val="005493"/>
                          </a:solidFill>
                          <a:latin typeface="Helvetica"/>
                          <a:ea typeface="Helvetica"/>
                          <a:cs typeface="Helvetica"/>
                          <a:sym typeface="Helvetica"/>
                        </a:rPr>
                        <a:t>2</a:t>
                      </a:r>
                    </a:p>
                  </a:txBody>
                  <a:tcPr marL="0" marR="0" marT="0" marB="0" anchor="ctr" horzOverflow="overflow"/>
                </a:tc>
                <a:tc>
                  <a:txBody>
                    <a:bodyPr/>
                    <a:lstStyle/>
                    <a:p>
                      <a:pPr defTabSz="914400">
                        <a:lnSpc>
                          <a:spcPts val="3800"/>
                        </a:lnSpc>
                        <a:defRPr sz="1800"/>
                      </a:pPr>
                      <a:r>
                        <a:rPr sz="2700">
                          <a:sym typeface="Lucida Sans"/>
                        </a:rPr>
                        <a:t>dave</a:t>
                      </a:r>
                    </a:p>
                  </a:txBody>
                  <a:tcPr marL="38100" marR="38100" marT="38100" marB="38100" anchor="ctr" horzOverflow="overflow"/>
                </a:tc>
                <a:extLst>
                  <a:ext uri="{0D108BD9-81ED-4DB2-BD59-A6C34878D82A}">
                    <a16:rowId xmlns:a16="http://schemas.microsoft.com/office/drawing/2014/main" val="10002"/>
                  </a:ext>
                </a:extLst>
              </a:tr>
              <a:tr h="711200">
                <a:tc>
                  <a:txBody>
                    <a:bodyPr/>
                    <a:lstStyle/>
                    <a:p>
                      <a:pPr defTabSz="914400">
                        <a:defRPr sz="1800"/>
                      </a:pPr>
                      <a:r>
                        <a:rPr sz="2400">
                          <a:solidFill>
                            <a:srgbClr val="005493"/>
                          </a:solidFill>
                          <a:latin typeface="Helvetica"/>
                          <a:ea typeface="Helvetica"/>
                          <a:cs typeface="Helvetica"/>
                          <a:sym typeface="Helvetica"/>
                        </a:rPr>
                        <a:t>3</a:t>
                      </a:r>
                    </a:p>
                  </a:txBody>
                  <a:tcPr marL="0" marR="0" marT="0" marB="0" anchor="ctr" horzOverflow="overflow"/>
                </a:tc>
                <a:tc>
                  <a:txBody>
                    <a:bodyPr/>
                    <a:lstStyle/>
                    <a:p>
                      <a:pPr defTabSz="914400">
                        <a:lnSpc>
                          <a:spcPts val="3800"/>
                        </a:lnSpc>
                        <a:defRPr sz="1800"/>
                      </a:pPr>
                      <a:r>
                        <a:rPr sz="2700">
                          <a:sym typeface="Lucida Sans"/>
                        </a:rPr>
                        <a:t>walter</a:t>
                      </a:r>
                    </a:p>
                  </a:txBody>
                  <a:tcPr marL="38100" marR="38100" marT="38100" marB="38100" anchor="ctr" horzOverflow="overflow"/>
                </a:tc>
                <a:extLst>
                  <a:ext uri="{0D108BD9-81ED-4DB2-BD59-A6C34878D82A}">
                    <a16:rowId xmlns:a16="http://schemas.microsoft.com/office/drawing/2014/main" val="10003"/>
                  </a:ext>
                </a:extLst>
              </a:tr>
              <a:tr h="711200">
                <a:tc>
                  <a:txBody>
                    <a:bodyPr/>
                    <a:lstStyle/>
                    <a:p>
                      <a:pPr defTabSz="914400">
                        <a:defRPr sz="1800"/>
                      </a:pPr>
                      <a:r>
                        <a:rPr sz="2400">
                          <a:solidFill>
                            <a:srgbClr val="005493"/>
                          </a:solidFill>
                          <a:latin typeface="Helvetica"/>
                          <a:ea typeface="Helvetica"/>
                          <a:cs typeface="Helvetica"/>
                          <a:sym typeface="Helvetica"/>
                        </a:rPr>
                        <a:t>4</a:t>
                      </a:r>
                    </a:p>
                  </a:txBody>
                  <a:tcPr marL="0" marR="0" marT="0" marB="0" anchor="ctr" horzOverflow="overflow"/>
                </a:tc>
                <a:tc>
                  <a:txBody>
                    <a:bodyPr/>
                    <a:lstStyle/>
                    <a:p>
                      <a:pPr defTabSz="914400">
                        <a:lnSpc>
                          <a:spcPts val="3800"/>
                        </a:lnSpc>
                        <a:defRPr sz="1800"/>
                      </a:pPr>
                      <a:r>
                        <a:rPr sz="2700">
                          <a:sym typeface="Lucida Sans"/>
                        </a:rPr>
                        <a:t>carlos</a:t>
                      </a:r>
                    </a:p>
                  </a:txBody>
                  <a:tcPr marL="38100" marR="38100" marT="38100" marB="38100" anchor="ctr" horzOverflow="overflow"/>
                </a:tc>
                <a:extLst>
                  <a:ext uri="{0D108BD9-81ED-4DB2-BD59-A6C34878D82A}">
                    <a16:rowId xmlns:a16="http://schemas.microsoft.com/office/drawing/2014/main" val="10004"/>
                  </a:ext>
                </a:extLst>
              </a:tr>
              <a:tr h="711200">
                <a:tc>
                  <a:txBody>
                    <a:bodyPr/>
                    <a:lstStyle/>
                    <a:p>
                      <a:pPr defTabSz="914400">
                        <a:defRPr sz="1800"/>
                      </a:pPr>
                      <a:r>
                        <a:rPr sz="2400">
                          <a:solidFill>
                            <a:srgbClr val="005493"/>
                          </a:solidFill>
                          <a:latin typeface="Helvetica"/>
                          <a:ea typeface="Helvetica"/>
                          <a:cs typeface="Helvetica"/>
                          <a:sym typeface="Helvetica"/>
                        </a:rPr>
                        <a:t>5</a:t>
                      </a:r>
                    </a:p>
                  </a:txBody>
                  <a:tcPr marL="0" marR="0" marT="0" marB="0" anchor="ctr" horzOverflow="overflow"/>
                </a:tc>
                <a:tc>
                  <a:txBody>
                    <a:bodyPr/>
                    <a:lstStyle/>
                    <a:p>
                      <a:pPr defTabSz="914400">
                        <a:lnSpc>
                          <a:spcPts val="3800"/>
                        </a:lnSpc>
                        <a:defRPr sz="1800"/>
                      </a:pPr>
                      <a:r>
                        <a:rPr sz="2700">
                          <a:sym typeface="Lucida Sans"/>
                        </a:rPr>
                        <a:t>carol</a:t>
                      </a:r>
                    </a:p>
                  </a:txBody>
                  <a:tcPr marL="38100" marR="38100" marT="38100" marB="38100" anchor="ctr" horzOverflow="overflow"/>
                </a:tc>
                <a:extLst>
                  <a:ext uri="{0D108BD9-81ED-4DB2-BD59-A6C34878D82A}">
                    <a16:rowId xmlns:a16="http://schemas.microsoft.com/office/drawing/2014/main" val="10005"/>
                  </a:ext>
                </a:extLst>
              </a:tr>
              <a:tr h="711200">
                <a:tc>
                  <a:txBody>
                    <a:bodyPr/>
                    <a:lstStyle/>
                    <a:p>
                      <a:pPr defTabSz="914400">
                        <a:defRPr sz="1800"/>
                      </a:pPr>
                      <a:r>
                        <a:rPr sz="2400">
                          <a:solidFill>
                            <a:srgbClr val="005493"/>
                          </a:solidFill>
                          <a:latin typeface="Helvetica"/>
                          <a:ea typeface="Helvetica"/>
                          <a:cs typeface="Helvetica"/>
                          <a:sym typeface="Helvetica"/>
                        </a:rPr>
                        <a:t>6</a:t>
                      </a:r>
                    </a:p>
                  </a:txBody>
                  <a:tcPr marL="0" marR="0" marT="0" marB="0" anchor="ctr" horzOverflow="overflow"/>
                </a:tc>
                <a:tc>
                  <a:txBody>
                    <a:bodyPr/>
                    <a:lstStyle/>
                    <a:p>
                      <a:pPr defTabSz="914400">
                        <a:lnSpc>
                          <a:spcPts val="3800"/>
                        </a:lnSpc>
                        <a:defRPr sz="1800"/>
                      </a:pPr>
                      <a:r>
                        <a:rPr sz="2700">
                          <a:sym typeface="Lucida Sans"/>
                        </a:rPr>
                        <a:t>erin</a:t>
                      </a:r>
                    </a:p>
                  </a:txBody>
                  <a:tcPr marL="38100" marR="38100" marT="38100" marB="38100" anchor="ctr" horzOverflow="overflow"/>
                </a:tc>
                <a:extLst>
                  <a:ext uri="{0D108BD9-81ED-4DB2-BD59-A6C34878D82A}">
                    <a16:rowId xmlns:a16="http://schemas.microsoft.com/office/drawing/2014/main" val="10006"/>
                  </a:ext>
                </a:extLst>
              </a:tr>
              <a:tr h="711200">
                <a:tc>
                  <a:txBody>
                    <a:bodyPr/>
                    <a:lstStyle/>
                    <a:p>
                      <a:pPr defTabSz="914400">
                        <a:defRPr sz="1800"/>
                      </a:pPr>
                      <a:r>
                        <a:rPr sz="2400">
                          <a:solidFill>
                            <a:srgbClr val="005493"/>
                          </a:solidFill>
                          <a:latin typeface="Helvetica"/>
                          <a:ea typeface="Helvetica"/>
                          <a:cs typeface="Helvetica"/>
                          <a:sym typeface="Helvetica"/>
                        </a:rPr>
                        <a:t>7</a:t>
                      </a:r>
                    </a:p>
                  </a:txBody>
                  <a:tcPr marL="0" marR="0" marT="0" marB="0" anchor="ctr" horzOverflow="overflow"/>
                </a:tc>
                <a:tc>
                  <a:txBody>
                    <a:bodyPr/>
                    <a:lstStyle/>
                    <a:p>
                      <a:pPr defTabSz="914400">
                        <a:lnSpc>
                          <a:spcPts val="3800"/>
                        </a:lnSpc>
                        <a:defRPr sz="1800"/>
                      </a:pPr>
                      <a:r>
                        <a:rPr sz="2700">
                          <a:sym typeface="Lucida Sans"/>
                        </a:rPr>
                        <a:t>oscar</a:t>
                      </a:r>
                    </a:p>
                  </a:txBody>
                  <a:tcPr marL="38100" marR="38100" marT="38100" marB="38100" anchor="ctr" horzOverflow="overflow"/>
                </a:tc>
                <a:extLst>
                  <a:ext uri="{0D108BD9-81ED-4DB2-BD59-A6C34878D82A}">
                    <a16:rowId xmlns:a16="http://schemas.microsoft.com/office/drawing/2014/main" val="10007"/>
                  </a:ext>
                </a:extLst>
              </a:tr>
              <a:tr h="711200">
                <a:tc>
                  <a:txBody>
                    <a:bodyPr/>
                    <a:lstStyle/>
                    <a:p>
                      <a:pPr defTabSz="914400">
                        <a:defRPr sz="1800"/>
                      </a:pPr>
                      <a:r>
                        <a:rPr sz="2400">
                          <a:solidFill>
                            <a:srgbClr val="005493"/>
                          </a:solidFill>
                          <a:latin typeface="Helvetica"/>
                          <a:ea typeface="Helvetica"/>
                          <a:cs typeface="Helvetica"/>
                          <a:sym typeface="Helvetica"/>
                        </a:rPr>
                        <a:t>8</a:t>
                      </a:r>
                    </a:p>
                  </a:txBody>
                  <a:tcPr marL="0" marR="0" marT="0" marB="0" anchor="ctr" horzOverflow="overflow"/>
                </a:tc>
                <a:tc>
                  <a:txBody>
                    <a:bodyPr/>
                    <a:lstStyle/>
                    <a:p>
                      <a:pPr defTabSz="914400">
                        <a:lnSpc>
                          <a:spcPts val="3800"/>
                        </a:lnSpc>
                        <a:defRPr sz="1800"/>
                      </a:pPr>
                      <a:r>
                        <a:rPr sz="2700">
                          <a:sym typeface="Lucida Sans"/>
                        </a:rPr>
                        <a:t>peggy</a:t>
                      </a:r>
                    </a:p>
                  </a:txBody>
                  <a:tcPr marL="38100" marR="38100" marT="38100" marB="38100" anchor="ctr" horzOverflow="overflow"/>
                </a:tc>
                <a:extLst>
                  <a:ext uri="{0D108BD9-81ED-4DB2-BD59-A6C34878D82A}">
                    <a16:rowId xmlns:a16="http://schemas.microsoft.com/office/drawing/2014/main" val="10008"/>
                  </a:ext>
                </a:extLst>
              </a:tr>
              <a:tr h="711200">
                <a:tc>
                  <a:txBody>
                    <a:bodyPr/>
                    <a:lstStyle/>
                    <a:p>
                      <a:pPr defTabSz="914400">
                        <a:defRPr sz="1800"/>
                      </a:pPr>
                      <a:r>
                        <a:rPr sz="2400">
                          <a:solidFill>
                            <a:srgbClr val="005493"/>
                          </a:solidFill>
                          <a:latin typeface="Helvetica"/>
                          <a:ea typeface="Helvetica"/>
                          <a:cs typeface="Helvetica"/>
                          <a:sym typeface="Helvetica"/>
                        </a:rPr>
                        <a:t>9</a:t>
                      </a:r>
                    </a:p>
                  </a:txBody>
                  <a:tcPr marL="0" marR="0" marT="0" marB="0" anchor="ctr" horzOverflow="overflow"/>
                </a:tc>
                <a:tc>
                  <a:txBody>
                    <a:bodyPr/>
                    <a:lstStyle/>
                    <a:p>
                      <a:pPr defTabSz="914400">
                        <a:lnSpc>
                          <a:spcPts val="3800"/>
                        </a:lnSpc>
                        <a:defRPr sz="1800"/>
                      </a:pPr>
                      <a:r>
                        <a:rPr sz="2700">
                          <a:sym typeface="Lucida Sans"/>
                        </a:rPr>
                        <a:t>trudy</a:t>
                      </a:r>
                    </a:p>
                  </a:txBody>
                  <a:tcPr marL="38100" marR="38100" marT="38100" marB="38100" anchor="ctr" horzOverflow="overflow"/>
                </a:tc>
                <a:extLst>
                  <a:ext uri="{0D108BD9-81ED-4DB2-BD59-A6C34878D82A}">
                    <a16:rowId xmlns:a16="http://schemas.microsoft.com/office/drawing/2014/main" val="10009"/>
                  </a:ext>
                </a:extLst>
              </a:tr>
              <a:tr h="711200">
                <a:tc>
                  <a:txBody>
                    <a:bodyPr/>
                    <a:lstStyle/>
                    <a:p>
                      <a:pPr defTabSz="914400">
                        <a:defRPr sz="1800"/>
                      </a:pPr>
                      <a:r>
                        <a:rPr sz="2400">
                          <a:solidFill>
                            <a:srgbClr val="005493"/>
                          </a:solidFill>
                          <a:latin typeface="Helvetica"/>
                          <a:ea typeface="Helvetica"/>
                          <a:cs typeface="Helvetica"/>
                          <a:sym typeface="Helvetica"/>
                        </a:rPr>
                        <a:t>10</a:t>
                      </a:r>
                    </a:p>
                  </a:txBody>
                  <a:tcPr marL="0" marR="0" marT="0" marB="0" anchor="ctr" horzOverflow="overflow"/>
                </a:tc>
                <a:tc>
                  <a:txBody>
                    <a:bodyPr/>
                    <a:lstStyle/>
                    <a:p>
                      <a:pPr defTabSz="914400">
                        <a:lnSpc>
                          <a:spcPts val="3800"/>
                        </a:lnSpc>
                        <a:defRPr sz="1800"/>
                      </a:pPr>
                      <a:r>
                        <a:rPr sz="2700">
                          <a:sym typeface="Lucida Sans"/>
                        </a:rPr>
                        <a:t>eve</a:t>
                      </a:r>
                    </a:p>
                  </a:txBody>
                  <a:tcPr marL="38100" marR="38100" marT="38100" marB="38100" anchor="ctr" horzOverflow="overflow"/>
                </a:tc>
                <a:extLst>
                  <a:ext uri="{0D108BD9-81ED-4DB2-BD59-A6C34878D82A}">
                    <a16:rowId xmlns:a16="http://schemas.microsoft.com/office/drawing/2014/main" val="10010"/>
                  </a:ext>
                </a:extLst>
              </a:tr>
              <a:tr h="711200">
                <a:tc>
                  <a:txBody>
                    <a:bodyPr/>
                    <a:lstStyle/>
                    <a:p>
                      <a:pPr defTabSz="914400">
                        <a:defRPr sz="1800"/>
                      </a:pPr>
                      <a:r>
                        <a:rPr sz="2400">
                          <a:solidFill>
                            <a:srgbClr val="005493"/>
                          </a:solidFill>
                          <a:latin typeface="Helvetica"/>
                          <a:ea typeface="Helvetica"/>
                          <a:cs typeface="Helvetica"/>
                          <a:sym typeface="Helvetica"/>
                        </a:rPr>
                        <a:t>11</a:t>
                      </a:r>
                    </a:p>
                  </a:txBody>
                  <a:tcPr marL="0" marR="0" marT="0" marB="0" anchor="ctr" horzOverflow="overflow"/>
                </a:tc>
                <a:tc>
                  <a:txBody>
                    <a:bodyPr/>
                    <a:lstStyle/>
                    <a:p>
                      <a:pPr defTabSz="914400">
                        <a:lnSpc>
                          <a:spcPts val="3800"/>
                        </a:lnSpc>
                        <a:defRPr sz="1800"/>
                      </a:pPr>
                      <a:r>
                        <a:rPr sz="2700">
                          <a:sym typeface="Lucida Sans"/>
                        </a:rPr>
                        <a:t>trent</a:t>
                      </a:r>
                    </a:p>
                  </a:txBody>
                  <a:tcPr marL="38100" marR="38100" marT="38100" marB="38100" anchor="ctr" horzOverflow="overflow"/>
                </a:tc>
                <a:extLst>
                  <a:ext uri="{0D108BD9-81ED-4DB2-BD59-A6C34878D82A}">
                    <a16:rowId xmlns:a16="http://schemas.microsoft.com/office/drawing/2014/main" val="10011"/>
                  </a:ext>
                </a:extLst>
              </a:tr>
              <a:tr h="711200">
                <a:tc>
                  <a:txBody>
                    <a:bodyPr/>
                    <a:lstStyle/>
                    <a:p>
                      <a:pPr defTabSz="914400">
                        <a:defRPr sz="1800"/>
                      </a:pPr>
                      <a:r>
                        <a:rPr sz="2400">
                          <a:solidFill>
                            <a:srgbClr val="005493"/>
                          </a:solidFill>
                          <a:latin typeface="Helvetica"/>
                          <a:ea typeface="Helvetica"/>
                          <a:cs typeface="Helvetica"/>
                          <a:sym typeface="Helvetica"/>
                        </a:rPr>
                        <a:t>12</a:t>
                      </a:r>
                    </a:p>
                  </a:txBody>
                  <a:tcPr marL="0" marR="0" marT="0" marB="0" anchor="ctr" horzOverflow="overflow"/>
                </a:tc>
                <a:tc>
                  <a:txBody>
                    <a:bodyPr/>
                    <a:lstStyle/>
                    <a:p>
                      <a:pPr defTabSz="914400">
                        <a:lnSpc>
                          <a:spcPts val="3800"/>
                        </a:lnSpc>
                        <a:defRPr sz="1800"/>
                      </a:pPr>
                      <a:r>
                        <a:rPr sz="2700">
                          <a:sym typeface="Lucida Sans"/>
                        </a:rPr>
                        <a:t>bob</a:t>
                      </a:r>
                    </a:p>
                  </a:txBody>
                  <a:tcPr marL="38100" marR="38100" marT="38100" marB="38100" anchor="ctr" horzOverflow="overflow"/>
                </a:tc>
                <a:extLst>
                  <a:ext uri="{0D108BD9-81ED-4DB2-BD59-A6C34878D82A}">
                    <a16:rowId xmlns:a16="http://schemas.microsoft.com/office/drawing/2014/main" val="10012"/>
                  </a:ext>
                </a:extLst>
              </a:tr>
              <a:tr h="711200">
                <a:tc>
                  <a:txBody>
                    <a:bodyPr/>
                    <a:lstStyle/>
                    <a:p>
                      <a:pPr defTabSz="914400">
                        <a:defRPr sz="1800"/>
                      </a:pPr>
                      <a:r>
                        <a:rPr sz="2400">
                          <a:solidFill>
                            <a:srgbClr val="005493"/>
                          </a:solidFill>
                          <a:latin typeface="Helvetica"/>
                          <a:ea typeface="Helvetica"/>
                          <a:cs typeface="Helvetica"/>
                          <a:sym typeface="Helvetica"/>
                        </a:rPr>
                        <a:t>13</a:t>
                      </a:r>
                    </a:p>
                  </a:txBody>
                  <a:tcPr marL="0" marR="0" marT="0" marB="0" anchor="ctr" horzOverflow="overflow"/>
                </a:tc>
                <a:tc>
                  <a:txBody>
                    <a:bodyPr/>
                    <a:lstStyle/>
                    <a:p>
                      <a:pPr defTabSz="914400">
                        <a:lnSpc>
                          <a:spcPts val="3800"/>
                        </a:lnSpc>
                        <a:defRPr sz="1800"/>
                      </a:pPr>
                      <a:r>
                        <a:rPr sz="2700">
                          <a:sym typeface="Lucida Sans"/>
                        </a:rPr>
                        <a:t>craig</a:t>
                      </a:r>
                    </a:p>
                  </a:txBody>
                  <a:tcPr marL="38100" marR="38100" marT="38100" marB="38100" anchor="ctr" horzOverflow="overflow"/>
                </a:tc>
                <a:extLst>
                  <a:ext uri="{0D108BD9-81ED-4DB2-BD59-A6C34878D82A}">
                    <a16:rowId xmlns:a16="http://schemas.microsoft.com/office/drawing/2014/main" val="10013"/>
                  </a:ext>
                </a:extLst>
              </a:tr>
              <a:tr h="711200">
                <a:tc>
                  <a:txBody>
                    <a:bodyPr/>
                    <a:lstStyle/>
                    <a:p>
                      <a:pPr defTabSz="914400">
                        <a:defRPr sz="1800"/>
                      </a:pPr>
                      <a:r>
                        <a:rPr sz="2400">
                          <a:solidFill>
                            <a:srgbClr val="005493"/>
                          </a:solidFill>
                          <a:latin typeface="Helvetica"/>
                          <a:ea typeface="Helvetica"/>
                          <a:cs typeface="Helvetica"/>
                          <a:sym typeface="Helvetica"/>
                        </a:rPr>
                        <a:t>14</a:t>
                      </a:r>
                    </a:p>
                  </a:txBody>
                  <a:tcPr marL="0" marR="0" marT="0" marB="0" anchor="ctr" horzOverflow="overflow"/>
                </a:tc>
                <a:tc>
                  <a:txBody>
                    <a:bodyPr/>
                    <a:lstStyle/>
                    <a:p>
                      <a:pPr defTabSz="914400">
                        <a:lnSpc>
                          <a:spcPts val="3800"/>
                        </a:lnSpc>
                        <a:defRPr sz="1800"/>
                      </a:pPr>
                      <a:r>
                        <a:rPr sz="2700">
                          <a:sym typeface="Lucida Sans"/>
                        </a:rPr>
                        <a:t>frank</a:t>
                      </a:r>
                    </a:p>
                  </a:txBody>
                  <a:tcPr marL="38100" marR="38100" marT="38100" marB="38100" anchor="ctr" horzOverflow="overflow"/>
                </a:tc>
                <a:extLst>
                  <a:ext uri="{0D108BD9-81ED-4DB2-BD59-A6C34878D82A}">
                    <a16:rowId xmlns:a16="http://schemas.microsoft.com/office/drawing/2014/main" val="10014"/>
                  </a:ext>
                </a:extLst>
              </a:tr>
              <a:tr h="711200">
                <a:tc>
                  <a:txBody>
                    <a:bodyPr/>
                    <a:lstStyle/>
                    <a:p>
                      <a:pPr defTabSz="914400">
                        <a:defRPr sz="1800"/>
                      </a:pPr>
                      <a:r>
                        <a:rPr sz="2400">
                          <a:solidFill>
                            <a:srgbClr val="005493"/>
                          </a:solidFill>
                          <a:latin typeface="Helvetica"/>
                          <a:ea typeface="Helvetica"/>
                          <a:cs typeface="Helvetica"/>
                          <a:sym typeface="Helvetica"/>
                        </a:rPr>
                        <a:t>15</a:t>
                      </a:r>
                    </a:p>
                  </a:txBody>
                  <a:tcPr marL="0" marR="0" marT="0" marB="0" anchor="ctr" horzOverflow="overflow"/>
                </a:tc>
                <a:tc>
                  <a:txBody>
                    <a:bodyPr/>
                    <a:lstStyle/>
                    <a:p>
                      <a:pPr defTabSz="914400">
                        <a:lnSpc>
                          <a:spcPts val="3800"/>
                        </a:lnSpc>
                        <a:defRPr sz="1800"/>
                      </a:pPr>
                      <a:r>
                        <a:rPr sz="2700" dirty="0">
                          <a:sym typeface="Lucida Sans"/>
                        </a:rPr>
                        <a:t>victor</a:t>
                      </a:r>
                    </a:p>
                  </a:txBody>
                  <a:tcPr marL="38100" marR="38100" marT="38100" marB="38100" anchor="ctr" horzOverflow="overflow"/>
                </a:tc>
                <a:extLst>
                  <a:ext uri="{0D108BD9-81ED-4DB2-BD59-A6C34878D82A}">
                    <a16:rowId xmlns:a16="http://schemas.microsoft.com/office/drawing/2014/main" val="10015"/>
                  </a:ext>
                </a:extLst>
              </a:tr>
            </a:tbl>
          </a:graphicData>
        </a:graphic>
      </p:graphicFrame>
      <p:graphicFrame>
        <p:nvGraphicFramePr>
          <p:cNvPr id="448" name="Table"/>
          <p:cNvGraphicFramePr/>
          <p:nvPr/>
        </p:nvGraphicFramePr>
        <p:xfrm>
          <a:off x="3213100" y="1714500"/>
          <a:ext cx="1252210" cy="11379200"/>
        </p:xfrm>
        <a:graphic>
          <a:graphicData uri="http://schemas.openxmlformats.org/drawingml/2006/table">
            <a:tbl>
              <a:tblPr>
                <a:tableStyleId>{8F44A2F1-9E1F-4B54-A3A2-5F16C0AD49E2}</a:tableStyleId>
              </a:tblPr>
              <a:tblGrid>
                <a:gridCol w="1252210">
                  <a:extLst>
                    <a:ext uri="{9D8B030D-6E8A-4147-A177-3AD203B41FA5}">
                      <a16:colId xmlns:a16="http://schemas.microsoft.com/office/drawing/2014/main" val="20000"/>
                    </a:ext>
                  </a:extLst>
                </a:gridCol>
              </a:tblGrid>
              <a:tr h="711200">
                <a:tc>
                  <a:txBody>
                    <a:bodyPr/>
                    <a:lstStyle/>
                    <a:p>
                      <a:pPr defTabSz="914400">
                        <a:lnSpc>
                          <a:spcPts val="3800"/>
                        </a:lnSpc>
                        <a:defRPr sz="1800"/>
                      </a:pPr>
                      <a:r>
                        <a:rPr sz="2700">
                          <a:solidFill>
                            <a:srgbClr val="8D3124"/>
                          </a:solidFill>
                          <a:sym typeface="Lucida Sans"/>
                        </a:rPr>
                        <a:t>alice</a:t>
                      </a:r>
                    </a:p>
                  </a:txBody>
                  <a:tcPr marL="38100" marR="38100" marT="38100" marB="38100" anchor="ctr" horzOverflow="overflow">
                    <a:lnL w="50800">
                      <a:solidFill>
                        <a:srgbClr val="8D3124"/>
                      </a:solidFill>
                      <a:miter lim="400000"/>
                    </a:lnL>
                    <a:lnR w="50800">
                      <a:solidFill>
                        <a:srgbClr val="8D3124"/>
                      </a:solidFill>
                      <a:miter lim="400000"/>
                    </a:lnR>
                    <a:lnT w="50800">
                      <a:solidFill>
                        <a:srgbClr val="8D3124"/>
                      </a:solidFill>
                      <a:miter lim="400000"/>
                    </a:lnT>
                    <a:lnB w="50800">
                      <a:solidFill>
                        <a:srgbClr val="8D3124"/>
                      </a:solidFill>
                      <a:miter lim="400000"/>
                    </a:lnB>
                  </a:tcPr>
                </a:tc>
                <a:extLst>
                  <a:ext uri="{0D108BD9-81ED-4DB2-BD59-A6C34878D82A}">
                    <a16:rowId xmlns:a16="http://schemas.microsoft.com/office/drawing/2014/main" val="10000"/>
                  </a:ext>
                </a:extLst>
              </a:tr>
              <a:tr h="711200">
                <a:tc>
                  <a:txBody>
                    <a:bodyPr/>
                    <a:lstStyle/>
                    <a:p>
                      <a:pPr defTabSz="914400">
                        <a:lnSpc>
                          <a:spcPts val="3800"/>
                        </a:lnSpc>
                        <a:defRPr sz="1800"/>
                      </a:pPr>
                      <a:r>
                        <a:rPr sz="2700">
                          <a:solidFill>
                            <a:srgbClr val="8D3124"/>
                          </a:solidFill>
                          <a:sym typeface="Lucida Sans"/>
                        </a:rPr>
                        <a:t>wendy</a:t>
                      </a:r>
                    </a:p>
                  </a:txBody>
                  <a:tcPr marL="38100" marR="38100" marT="38100" marB="38100" anchor="ctr" horzOverflow="overflow">
                    <a:lnT w="50800">
                      <a:solidFill>
                        <a:srgbClr val="8D3124"/>
                      </a:solidFill>
                      <a:miter lim="400000"/>
                    </a:lnT>
                  </a:tcPr>
                </a:tc>
                <a:extLst>
                  <a:ext uri="{0D108BD9-81ED-4DB2-BD59-A6C34878D82A}">
                    <a16:rowId xmlns:a16="http://schemas.microsoft.com/office/drawing/2014/main" val="10001"/>
                  </a:ext>
                </a:extLst>
              </a:tr>
              <a:tr h="711200">
                <a:tc>
                  <a:txBody>
                    <a:bodyPr/>
                    <a:lstStyle/>
                    <a:p>
                      <a:pPr defTabSz="914400">
                        <a:lnSpc>
                          <a:spcPts val="3800"/>
                        </a:lnSpc>
                        <a:defRPr sz="1800"/>
                      </a:pPr>
                      <a:r>
                        <a:rPr sz="2700">
                          <a:solidFill>
                            <a:srgbClr val="C0C0C0"/>
                          </a:solidFill>
                          <a:sym typeface="Lucida Sans"/>
                        </a:rPr>
                        <a:t>dave</a:t>
                      </a:r>
                    </a:p>
                  </a:txBody>
                  <a:tcPr marL="38100" marR="38100" marT="38100" marB="38100" anchor="ctr" horzOverflow="overflow">
                    <a:solidFill>
                      <a:srgbClr val="EBEBEB"/>
                    </a:solidFill>
                  </a:tcPr>
                </a:tc>
                <a:extLst>
                  <a:ext uri="{0D108BD9-81ED-4DB2-BD59-A6C34878D82A}">
                    <a16:rowId xmlns:a16="http://schemas.microsoft.com/office/drawing/2014/main" val="10002"/>
                  </a:ext>
                </a:extLst>
              </a:tr>
              <a:tr h="711200">
                <a:tc>
                  <a:txBody>
                    <a:bodyPr/>
                    <a:lstStyle/>
                    <a:p>
                      <a:pPr defTabSz="914400">
                        <a:lnSpc>
                          <a:spcPts val="3800"/>
                        </a:lnSpc>
                        <a:defRPr sz="1800"/>
                      </a:pPr>
                      <a:r>
                        <a:rPr sz="2700">
                          <a:solidFill>
                            <a:srgbClr val="C0C0C0"/>
                          </a:solidFill>
                          <a:sym typeface="Lucida Sans"/>
                        </a:rPr>
                        <a:t>walter</a:t>
                      </a:r>
                    </a:p>
                  </a:txBody>
                  <a:tcPr marL="38100" marR="38100" marT="38100" marB="38100" anchor="ctr" horzOverflow="overflow">
                    <a:solidFill>
                      <a:srgbClr val="EBEBEB"/>
                    </a:solidFill>
                  </a:tcPr>
                </a:tc>
                <a:extLst>
                  <a:ext uri="{0D108BD9-81ED-4DB2-BD59-A6C34878D82A}">
                    <a16:rowId xmlns:a16="http://schemas.microsoft.com/office/drawing/2014/main" val="10003"/>
                  </a:ext>
                </a:extLst>
              </a:tr>
              <a:tr h="711200">
                <a:tc>
                  <a:txBody>
                    <a:bodyPr/>
                    <a:lstStyle/>
                    <a:p>
                      <a:pPr defTabSz="914400">
                        <a:lnSpc>
                          <a:spcPts val="3800"/>
                        </a:lnSpc>
                        <a:defRPr sz="1800"/>
                      </a:pPr>
                      <a:r>
                        <a:rPr sz="2700">
                          <a:solidFill>
                            <a:srgbClr val="C0C0C0"/>
                          </a:solidFill>
                          <a:sym typeface="Lucida Sans"/>
                        </a:rPr>
                        <a:t>carlos</a:t>
                      </a:r>
                    </a:p>
                  </a:txBody>
                  <a:tcPr marL="38100" marR="38100" marT="38100" marB="38100" anchor="ctr" horzOverflow="overflow">
                    <a:solidFill>
                      <a:srgbClr val="EBEBEB"/>
                    </a:solidFill>
                  </a:tcPr>
                </a:tc>
                <a:extLst>
                  <a:ext uri="{0D108BD9-81ED-4DB2-BD59-A6C34878D82A}">
                    <a16:rowId xmlns:a16="http://schemas.microsoft.com/office/drawing/2014/main" val="10004"/>
                  </a:ext>
                </a:extLst>
              </a:tr>
              <a:tr h="711200">
                <a:tc>
                  <a:txBody>
                    <a:bodyPr/>
                    <a:lstStyle/>
                    <a:p>
                      <a:pPr defTabSz="914400">
                        <a:lnSpc>
                          <a:spcPts val="3800"/>
                        </a:lnSpc>
                        <a:defRPr sz="1800"/>
                      </a:pPr>
                      <a:r>
                        <a:rPr sz="2700">
                          <a:solidFill>
                            <a:srgbClr val="C0C0C0"/>
                          </a:solidFill>
                          <a:sym typeface="Lucida Sans"/>
                        </a:rPr>
                        <a:t>carol</a:t>
                      </a:r>
                    </a:p>
                  </a:txBody>
                  <a:tcPr marL="38100" marR="38100" marT="38100" marB="38100" anchor="ctr" horzOverflow="overflow">
                    <a:solidFill>
                      <a:srgbClr val="EBEBEB"/>
                    </a:solidFill>
                  </a:tcPr>
                </a:tc>
                <a:extLst>
                  <a:ext uri="{0D108BD9-81ED-4DB2-BD59-A6C34878D82A}">
                    <a16:rowId xmlns:a16="http://schemas.microsoft.com/office/drawing/2014/main" val="10005"/>
                  </a:ext>
                </a:extLst>
              </a:tr>
              <a:tr h="711200">
                <a:tc>
                  <a:txBody>
                    <a:bodyPr/>
                    <a:lstStyle/>
                    <a:p>
                      <a:pPr defTabSz="914400">
                        <a:lnSpc>
                          <a:spcPts val="3800"/>
                        </a:lnSpc>
                        <a:defRPr sz="1800"/>
                      </a:pPr>
                      <a:r>
                        <a:rPr sz="2700">
                          <a:solidFill>
                            <a:srgbClr val="C0C0C0"/>
                          </a:solidFill>
                          <a:sym typeface="Lucida Sans"/>
                        </a:rPr>
                        <a:t>erin</a:t>
                      </a:r>
                    </a:p>
                  </a:txBody>
                  <a:tcPr marL="38100" marR="38100" marT="38100" marB="38100" anchor="ctr" horzOverflow="overflow">
                    <a:solidFill>
                      <a:srgbClr val="EBEBEB"/>
                    </a:solidFill>
                  </a:tcPr>
                </a:tc>
                <a:extLst>
                  <a:ext uri="{0D108BD9-81ED-4DB2-BD59-A6C34878D82A}">
                    <a16:rowId xmlns:a16="http://schemas.microsoft.com/office/drawing/2014/main" val="10006"/>
                  </a:ext>
                </a:extLst>
              </a:tr>
              <a:tr h="711200">
                <a:tc>
                  <a:txBody>
                    <a:bodyPr/>
                    <a:lstStyle/>
                    <a:p>
                      <a:pPr defTabSz="914400">
                        <a:lnSpc>
                          <a:spcPts val="3800"/>
                        </a:lnSpc>
                        <a:defRPr sz="1800"/>
                      </a:pPr>
                      <a:r>
                        <a:rPr sz="2700">
                          <a:solidFill>
                            <a:srgbClr val="C0C0C0"/>
                          </a:solidFill>
                          <a:sym typeface="Lucida Sans"/>
                        </a:rPr>
                        <a:t>oscar</a:t>
                      </a:r>
                    </a:p>
                  </a:txBody>
                  <a:tcPr marL="38100" marR="38100" marT="38100" marB="38100" anchor="ctr" horzOverflow="overflow">
                    <a:solidFill>
                      <a:srgbClr val="EBEBEB"/>
                    </a:solidFill>
                  </a:tcPr>
                </a:tc>
                <a:extLst>
                  <a:ext uri="{0D108BD9-81ED-4DB2-BD59-A6C34878D82A}">
                    <a16:rowId xmlns:a16="http://schemas.microsoft.com/office/drawing/2014/main" val="10007"/>
                  </a:ext>
                </a:extLst>
              </a:tr>
              <a:tr h="711200">
                <a:tc>
                  <a:txBody>
                    <a:bodyPr/>
                    <a:lstStyle/>
                    <a:p>
                      <a:pPr defTabSz="914400">
                        <a:lnSpc>
                          <a:spcPts val="3800"/>
                        </a:lnSpc>
                        <a:defRPr sz="1800"/>
                      </a:pPr>
                      <a:r>
                        <a:rPr sz="2700">
                          <a:solidFill>
                            <a:srgbClr val="C0C0C0"/>
                          </a:solidFill>
                          <a:sym typeface="Lucida Sans"/>
                        </a:rPr>
                        <a:t>peggy</a:t>
                      </a:r>
                    </a:p>
                  </a:txBody>
                  <a:tcPr marL="38100" marR="38100" marT="38100" marB="38100" anchor="ctr" horzOverflow="overflow">
                    <a:solidFill>
                      <a:srgbClr val="EBEBEB"/>
                    </a:solidFill>
                  </a:tcPr>
                </a:tc>
                <a:extLst>
                  <a:ext uri="{0D108BD9-81ED-4DB2-BD59-A6C34878D82A}">
                    <a16:rowId xmlns:a16="http://schemas.microsoft.com/office/drawing/2014/main" val="10008"/>
                  </a:ext>
                </a:extLst>
              </a:tr>
              <a:tr h="711200">
                <a:tc>
                  <a:txBody>
                    <a:bodyPr/>
                    <a:lstStyle/>
                    <a:p>
                      <a:pPr defTabSz="914400">
                        <a:lnSpc>
                          <a:spcPts val="3800"/>
                        </a:lnSpc>
                        <a:defRPr sz="1800"/>
                      </a:pPr>
                      <a:r>
                        <a:rPr sz="2700">
                          <a:solidFill>
                            <a:srgbClr val="C0C0C0"/>
                          </a:solidFill>
                          <a:sym typeface="Lucida Sans"/>
                        </a:rPr>
                        <a:t>trudy</a:t>
                      </a:r>
                    </a:p>
                  </a:txBody>
                  <a:tcPr marL="38100" marR="38100" marT="38100" marB="38100" anchor="ctr" horzOverflow="overflow">
                    <a:solidFill>
                      <a:srgbClr val="EBEBEB"/>
                    </a:solidFill>
                  </a:tcPr>
                </a:tc>
                <a:extLst>
                  <a:ext uri="{0D108BD9-81ED-4DB2-BD59-A6C34878D82A}">
                    <a16:rowId xmlns:a16="http://schemas.microsoft.com/office/drawing/2014/main" val="10009"/>
                  </a:ext>
                </a:extLst>
              </a:tr>
              <a:tr h="711200">
                <a:tc>
                  <a:txBody>
                    <a:bodyPr/>
                    <a:lstStyle/>
                    <a:p>
                      <a:pPr defTabSz="914400">
                        <a:lnSpc>
                          <a:spcPts val="3800"/>
                        </a:lnSpc>
                        <a:defRPr sz="1800"/>
                      </a:pPr>
                      <a:r>
                        <a:rPr sz="2700">
                          <a:solidFill>
                            <a:srgbClr val="C0C0C0"/>
                          </a:solidFill>
                          <a:sym typeface="Lucida Sans"/>
                        </a:rPr>
                        <a:t>eve</a:t>
                      </a:r>
                    </a:p>
                  </a:txBody>
                  <a:tcPr marL="38100" marR="38100" marT="38100" marB="38100" anchor="ctr" horzOverflow="overflow">
                    <a:solidFill>
                      <a:srgbClr val="EBEBEB"/>
                    </a:solidFill>
                  </a:tcPr>
                </a:tc>
                <a:extLst>
                  <a:ext uri="{0D108BD9-81ED-4DB2-BD59-A6C34878D82A}">
                    <a16:rowId xmlns:a16="http://schemas.microsoft.com/office/drawing/2014/main" val="10010"/>
                  </a:ext>
                </a:extLst>
              </a:tr>
              <a:tr h="711200">
                <a:tc>
                  <a:txBody>
                    <a:bodyPr/>
                    <a:lstStyle/>
                    <a:p>
                      <a:pPr defTabSz="914400">
                        <a:lnSpc>
                          <a:spcPts val="3800"/>
                        </a:lnSpc>
                        <a:defRPr sz="1800"/>
                      </a:pPr>
                      <a:r>
                        <a:rPr sz="2700">
                          <a:solidFill>
                            <a:srgbClr val="C0C0C0"/>
                          </a:solidFill>
                          <a:sym typeface="Lucida Sans"/>
                        </a:rPr>
                        <a:t>trent</a:t>
                      </a:r>
                    </a:p>
                  </a:txBody>
                  <a:tcPr marL="38100" marR="38100" marT="38100" marB="38100" anchor="ctr" horzOverflow="overflow">
                    <a:solidFill>
                      <a:srgbClr val="EBEBEB"/>
                    </a:solidFill>
                  </a:tcPr>
                </a:tc>
                <a:extLst>
                  <a:ext uri="{0D108BD9-81ED-4DB2-BD59-A6C34878D82A}">
                    <a16:rowId xmlns:a16="http://schemas.microsoft.com/office/drawing/2014/main" val="10011"/>
                  </a:ext>
                </a:extLst>
              </a:tr>
              <a:tr h="711200">
                <a:tc>
                  <a:txBody>
                    <a:bodyPr/>
                    <a:lstStyle/>
                    <a:p>
                      <a:pPr defTabSz="914400">
                        <a:lnSpc>
                          <a:spcPts val="3800"/>
                        </a:lnSpc>
                        <a:defRPr sz="1800"/>
                      </a:pPr>
                      <a:r>
                        <a:rPr sz="2700">
                          <a:solidFill>
                            <a:srgbClr val="C0C0C0"/>
                          </a:solidFill>
                          <a:sym typeface="Lucida Sans"/>
                        </a:rPr>
                        <a:t>bob</a:t>
                      </a:r>
                    </a:p>
                  </a:txBody>
                  <a:tcPr marL="38100" marR="38100" marT="38100" marB="38100" anchor="ctr" horzOverflow="overflow">
                    <a:solidFill>
                      <a:srgbClr val="EBEBEB"/>
                    </a:solidFill>
                  </a:tcPr>
                </a:tc>
                <a:extLst>
                  <a:ext uri="{0D108BD9-81ED-4DB2-BD59-A6C34878D82A}">
                    <a16:rowId xmlns:a16="http://schemas.microsoft.com/office/drawing/2014/main" val="10012"/>
                  </a:ext>
                </a:extLst>
              </a:tr>
              <a:tr h="711200">
                <a:tc>
                  <a:txBody>
                    <a:bodyPr/>
                    <a:lstStyle/>
                    <a:p>
                      <a:pPr defTabSz="914400">
                        <a:lnSpc>
                          <a:spcPts val="3800"/>
                        </a:lnSpc>
                        <a:defRPr sz="1800"/>
                      </a:pPr>
                      <a:r>
                        <a:rPr sz="2700">
                          <a:solidFill>
                            <a:srgbClr val="C0C0C0"/>
                          </a:solidFill>
                          <a:sym typeface="Lucida Sans"/>
                        </a:rPr>
                        <a:t>craig</a:t>
                      </a:r>
                    </a:p>
                  </a:txBody>
                  <a:tcPr marL="38100" marR="38100" marT="38100" marB="38100" anchor="ctr" horzOverflow="overflow">
                    <a:solidFill>
                      <a:srgbClr val="EBEBEB"/>
                    </a:solidFill>
                  </a:tcPr>
                </a:tc>
                <a:extLst>
                  <a:ext uri="{0D108BD9-81ED-4DB2-BD59-A6C34878D82A}">
                    <a16:rowId xmlns:a16="http://schemas.microsoft.com/office/drawing/2014/main" val="10013"/>
                  </a:ext>
                </a:extLst>
              </a:tr>
              <a:tr h="711200">
                <a:tc>
                  <a:txBody>
                    <a:bodyPr/>
                    <a:lstStyle/>
                    <a:p>
                      <a:pPr defTabSz="914400">
                        <a:lnSpc>
                          <a:spcPts val="3800"/>
                        </a:lnSpc>
                        <a:defRPr sz="1800"/>
                      </a:pPr>
                      <a:r>
                        <a:rPr sz="2700">
                          <a:solidFill>
                            <a:srgbClr val="C0C0C0"/>
                          </a:solidFill>
                          <a:sym typeface="Lucida Sans"/>
                        </a:rPr>
                        <a:t>frank</a:t>
                      </a:r>
                    </a:p>
                  </a:txBody>
                  <a:tcPr marL="38100" marR="38100" marT="38100" marB="38100" anchor="ctr" horzOverflow="overflow">
                    <a:solidFill>
                      <a:srgbClr val="EBEBEB"/>
                    </a:solidFill>
                  </a:tcPr>
                </a:tc>
                <a:extLst>
                  <a:ext uri="{0D108BD9-81ED-4DB2-BD59-A6C34878D82A}">
                    <a16:rowId xmlns:a16="http://schemas.microsoft.com/office/drawing/2014/main" val="10014"/>
                  </a:ext>
                </a:extLst>
              </a:tr>
              <a:tr h="711200">
                <a:tc>
                  <a:txBody>
                    <a:bodyPr/>
                    <a:lstStyle/>
                    <a:p>
                      <a:pPr defTabSz="914400">
                        <a:lnSpc>
                          <a:spcPts val="3800"/>
                        </a:lnSpc>
                        <a:defRPr sz="1800"/>
                      </a:pPr>
                      <a:r>
                        <a:rPr sz="2700">
                          <a:solidFill>
                            <a:srgbClr val="C0C0C0"/>
                          </a:solidFill>
                          <a:sym typeface="Lucida Sans"/>
                        </a:rPr>
                        <a:t>victor</a:t>
                      </a:r>
                    </a:p>
                  </a:txBody>
                  <a:tcPr marL="38100" marR="38100" marT="38100" marB="38100" anchor="ctr" horzOverflow="overflow">
                    <a:solidFill>
                      <a:srgbClr val="EBEBEB"/>
                    </a:solidFill>
                  </a:tcPr>
                </a:tc>
                <a:extLst>
                  <a:ext uri="{0D108BD9-81ED-4DB2-BD59-A6C34878D82A}">
                    <a16:rowId xmlns:a16="http://schemas.microsoft.com/office/drawing/2014/main" val="10015"/>
                  </a:ext>
                </a:extLst>
              </a:tr>
            </a:tbl>
          </a:graphicData>
        </a:graphic>
      </p:graphicFrame>
      <p:graphicFrame>
        <p:nvGraphicFramePr>
          <p:cNvPr id="449" name="Table"/>
          <p:cNvGraphicFramePr/>
          <p:nvPr/>
        </p:nvGraphicFramePr>
        <p:xfrm>
          <a:off x="4546600" y="1714500"/>
          <a:ext cx="1252210" cy="11379200"/>
        </p:xfrm>
        <a:graphic>
          <a:graphicData uri="http://schemas.openxmlformats.org/drawingml/2006/table">
            <a:tbl>
              <a:tblPr>
                <a:tableStyleId>{8F44A2F1-9E1F-4B54-A3A2-5F16C0AD49E2}</a:tableStyleId>
              </a:tblPr>
              <a:tblGrid>
                <a:gridCol w="1252210">
                  <a:extLst>
                    <a:ext uri="{9D8B030D-6E8A-4147-A177-3AD203B41FA5}">
                      <a16:colId xmlns:a16="http://schemas.microsoft.com/office/drawing/2014/main" val="20000"/>
                    </a:ext>
                  </a:extLst>
                </a:gridCol>
              </a:tblGrid>
              <a:tr h="711200">
                <a:tc>
                  <a:txBody>
                    <a:bodyPr/>
                    <a:lstStyle/>
                    <a:p>
                      <a:pPr defTabSz="914400">
                        <a:lnSpc>
                          <a:spcPts val="3800"/>
                        </a:lnSpc>
                        <a:defRPr sz="1800"/>
                      </a:pPr>
                      <a:r>
                        <a:rPr sz="2700">
                          <a:sym typeface="Lucida Sans"/>
                        </a:rPr>
                        <a:t>alice</a:t>
                      </a:r>
                    </a:p>
                  </a:txBody>
                  <a:tcPr marL="38100" marR="38100" marT="38100" marB="38100" anchor="ctr" horzOverflow="overflow">
                    <a:lnB w="50800">
                      <a:solidFill>
                        <a:srgbClr val="8D3124"/>
                      </a:solidFill>
                      <a:miter lim="400000"/>
                    </a:lnB>
                  </a:tcPr>
                </a:tc>
                <a:extLst>
                  <a:ext uri="{0D108BD9-81ED-4DB2-BD59-A6C34878D82A}">
                    <a16:rowId xmlns:a16="http://schemas.microsoft.com/office/drawing/2014/main" val="10000"/>
                  </a:ext>
                </a:extLst>
              </a:tr>
              <a:tr h="711200">
                <a:tc>
                  <a:txBody>
                    <a:bodyPr/>
                    <a:lstStyle/>
                    <a:p>
                      <a:pPr defTabSz="914400">
                        <a:lnSpc>
                          <a:spcPts val="3800"/>
                        </a:lnSpc>
                        <a:defRPr sz="1800"/>
                      </a:pPr>
                      <a:r>
                        <a:rPr sz="2700">
                          <a:solidFill>
                            <a:srgbClr val="8D3124"/>
                          </a:solidFill>
                          <a:sym typeface="Lucida Sans"/>
                        </a:rPr>
                        <a:t>dave</a:t>
                      </a:r>
                    </a:p>
                  </a:txBody>
                  <a:tcPr marL="38100" marR="38100" marT="38100" marB="38100" anchor="ctr" horzOverflow="overflow">
                    <a:lnL w="50800">
                      <a:solidFill>
                        <a:srgbClr val="8D3124"/>
                      </a:solidFill>
                      <a:miter lim="400000"/>
                    </a:lnL>
                    <a:lnR w="50800">
                      <a:solidFill>
                        <a:srgbClr val="8D3124"/>
                      </a:solidFill>
                      <a:miter lim="400000"/>
                    </a:lnR>
                    <a:lnT w="50800">
                      <a:solidFill>
                        <a:srgbClr val="8D3124"/>
                      </a:solidFill>
                      <a:miter lim="400000"/>
                    </a:lnT>
                    <a:lnB w="50800">
                      <a:solidFill>
                        <a:srgbClr val="8D3124"/>
                      </a:solidFill>
                      <a:miter lim="400000"/>
                    </a:lnB>
                  </a:tcPr>
                </a:tc>
                <a:extLst>
                  <a:ext uri="{0D108BD9-81ED-4DB2-BD59-A6C34878D82A}">
                    <a16:rowId xmlns:a16="http://schemas.microsoft.com/office/drawing/2014/main" val="10001"/>
                  </a:ext>
                </a:extLst>
              </a:tr>
              <a:tr h="711200">
                <a:tc>
                  <a:txBody>
                    <a:bodyPr/>
                    <a:lstStyle/>
                    <a:p>
                      <a:pPr defTabSz="914400">
                        <a:lnSpc>
                          <a:spcPts val="3800"/>
                        </a:lnSpc>
                        <a:defRPr sz="1800"/>
                      </a:pPr>
                      <a:r>
                        <a:rPr sz="2700">
                          <a:solidFill>
                            <a:srgbClr val="8D3124"/>
                          </a:solidFill>
                          <a:sym typeface="Lucida Sans"/>
                        </a:rPr>
                        <a:t>wendy</a:t>
                      </a:r>
                    </a:p>
                  </a:txBody>
                  <a:tcPr marL="38100" marR="38100" marT="38100" marB="38100" anchor="ctr" horzOverflow="overflow">
                    <a:lnT w="50800">
                      <a:solidFill>
                        <a:srgbClr val="8D3124"/>
                      </a:solidFill>
                      <a:miter lim="400000"/>
                    </a:lnT>
                  </a:tcPr>
                </a:tc>
                <a:extLst>
                  <a:ext uri="{0D108BD9-81ED-4DB2-BD59-A6C34878D82A}">
                    <a16:rowId xmlns:a16="http://schemas.microsoft.com/office/drawing/2014/main" val="10002"/>
                  </a:ext>
                </a:extLst>
              </a:tr>
              <a:tr h="711200">
                <a:tc>
                  <a:txBody>
                    <a:bodyPr/>
                    <a:lstStyle/>
                    <a:p>
                      <a:pPr defTabSz="914400">
                        <a:lnSpc>
                          <a:spcPts val="3800"/>
                        </a:lnSpc>
                        <a:defRPr sz="1800"/>
                      </a:pPr>
                      <a:r>
                        <a:rPr sz="2700">
                          <a:solidFill>
                            <a:srgbClr val="C0C0C0"/>
                          </a:solidFill>
                          <a:sym typeface="Lucida Sans"/>
                        </a:rPr>
                        <a:t>walter</a:t>
                      </a:r>
                    </a:p>
                  </a:txBody>
                  <a:tcPr marL="38100" marR="38100" marT="38100" marB="38100" anchor="ctr" horzOverflow="overflow">
                    <a:solidFill>
                      <a:srgbClr val="EBEBEB"/>
                    </a:solidFill>
                  </a:tcPr>
                </a:tc>
                <a:extLst>
                  <a:ext uri="{0D108BD9-81ED-4DB2-BD59-A6C34878D82A}">
                    <a16:rowId xmlns:a16="http://schemas.microsoft.com/office/drawing/2014/main" val="10003"/>
                  </a:ext>
                </a:extLst>
              </a:tr>
              <a:tr h="711200">
                <a:tc>
                  <a:txBody>
                    <a:bodyPr/>
                    <a:lstStyle/>
                    <a:p>
                      <a:pPr defTabSz="914400">
                        <a:lnSpc>
                          <a:spcPts val="3800"/>
                        </a:lnSpc>
                        <a:defRPr sz="1800"/>
                      </a:pPr>
                      <a:r>
                        <a:rPr sz="2700">
                          <a:solidFill>
                            <a:srgbClr val="C0C0C0"/>
                          </a:solidFill>
                          <a:sym typeface="Lucida Sans"/>
                        </a:rPr>
                        <a:t>carlos</a:t>
                      </a:r>
                    </a:p>
                  </a:txBody>
                  <a:tcPr marL="38100" marR="38100" marT="38100" marB="38100" anchor="ctr" horzOverflow="overflow">
                    <a:solidFill>
                      <a:srgbClr val="EBEBEB"/>
                    </a:solidFill>
                  </a:tcPr>
                </a:tc>
                <a:extLst>
                  <a:ext uri="{0D108BD9-81ED-4DB2-BD59-A6C34878D82A}">
                    <a16:rowId xmlns:a16="http://schemas.microsoft.com/office/drawing/2014/main" val="10004"/>
                  </a:ext>
                </a:extLst>
              </a:tr>
              <a:tr h="711200">
                <a:tc>
                  <a:txBody>
                    <a:bodyPr/>
                    <a:lstStyle/>
                    <a:p>
                      <a:pPr defTabSz="914400">
                        <a:lnSpc>
                          <a:spcPts val="3800"/>
                        </a:lnSpc>
                        <a:defRPr sz="1800"/>
                      </a:pPr>
                      <a:r>
                        <a:rPr sz="2700">
                          <a:solidFill>
                            <a:srgbClr val="C0C0C0"/>
                          </a:solidFill>
                          <a:sym typeface="Lucida Sans"/>
                        </a:rPr>
                        <a:t>carol</a:t>
                      </a:r>
                    </a:p>
                  </a:txBody>
                  <a:tcPr marL="38100" marR="38100" marT="38100" marB="38100" anchor="ctr" horzOverflow="overflow">
                    <a:solidFill>
                      <a:srgbClr val="EBEBEB"/>
                    </a:solidFill>
                  </a:tcPr>
                </a:tc>
                <a:extLst>
                  <a:ext uri="{0D108BD9-81ED-4DB2-BD59-A6C34878D82A}">
                    <a16:rowId xmlns:a16="http://schemas.microsoft.com/office/drawing/2014/main" val="10005"/>
                  </a:ext>
                </a:extLst>
              </a:tr>
              <a:tr h="711200">
                <a:tc>
                  <a:txBody>
                    <a:bodyPr/>
                    <a:lstStyle/>
                    <a:p>
                      <a:pPr defTabSz="914400">
                        <a:lnSpc>
                          <a:spcPts val="3800"/>
                        </a:lnSpc>
                        <a:defRPr sz="1800"/>
                      </a:pPr>
                      <a:r>
                        <a:rPr sz="2700">
                          <a:solidFill>
                            <a:srgbClr val="C0C0C0"/>
                          </a:solidFill>
                          <a:sym typeface="Lucida Sans"/>
                        </a:rPr>
                        <a:t>erin</a:t>
                      </a:r>
                    </a:p>
                  </a:txBody>
                  <a:tcPr marL="38100" marR="38100" marT="38100" marB="38100" anchor="ctr" horzOverflow="overflow">
                    <a:solidFill>
                      <a:srgbClr val="EBEBEB"/>
                    </a:solidFill>
                  </a:tcPr>
                </a:tc>
                <a:extLst>
                  <a:ext uri="{0D108BD9-81ED-4DB2-BD59-A6C34878D82A}">
                    <a16:rowId xmlns:a16="http://schemas.microsoft.com/office/drawing/2014/main" val="10006"/>
                  </a:ext>
                </a:extLst>
              </a:tr>
              <a:tr h="711200">
                <a:tc>
                  <a:txBody>
                    <a:bodyPr/>
                    <a:lstStyle/>
                    <a:p>
                      <a:pPr defTabSz="914400">
                        <a:lnSpc>
                          <a:spcPts val="3800"/>
                        </a:lnSpc>
                        <a:defRPr sz="1800"/>
                      </a:pPr>
                      <a:r>
                        <a:rPr sz="2700">
                          <a:solidFill>
                            <a:srgbClr val="C0C0C0"/>
                          </a:solidFill>
                          <a:sym typeface="Lucida Sans"/>
                        </a:rPr>
                        <a:t>oscar</a:t>
                      </a:r>
                    </a:p>
                  </a:txBody>
                  <a:tcPr marL="38100" marR="38100" marT="38100" marB="38100" anchor="ctr" horzOverflow="overflow">
                    <a:solidFill>
                      <a:srgbClr val="EBEBEB"/>
                    </a:solidFill>
                  </a:tcPr>
                </a:tc>
                <a:extLst>
                  <a:ext uri="{0D108BD9-81ED-4DB2-BD59-A6C34878D82A}">
                    <a16:rowId xmlns:a16="http://schemas.microsoft.com/office/drawing/2014/main" val="10007"/>
                  </a:ext>
                </a:extLst>
              </a:tr>
              <a:tr h="711200">
                <a:tc>
                  <a:txBody>
                    <a:bodyPr/>
                    <a:lstStyle/>
                    <a:p>
                      <a:pPr defTabSz="914400">
                        <a:lnSpc>
                          <a:spcPts val="3800"/>
                        </a:lnSpc>
                        <a:defRPr sz="1800"/>
                      </a:pPr>
                      <a:r>
                        <a:rPr sz="2700">
                          <a:solidFill>
                            <a:srgbClr val="C0C0C0"/>
                          </a:solidFill>
                          <a:sym typeface="Lucida Sans"/>
                        </a:rPr>
                        <a:t>peggy</a:t>
                      </a:r>
                    </a:p>
                  </a:txBody>
                  <a:tcPr marL="38100" marR="38100" marT="38100" marB="38100" anchor="ctr" horzOverflow="overflow">
                    <a:solidFill>
                      <a:srgbClr val="EBEBEB"/>
                    </a:solidFill>
                  </a:tcPr>
                </a:tc>
                <a:extLst>
                  <a:ext uri="{0D108BD9-81ED-4DB2-BD59-A6C34878D82A}">
                    <a16:rowId xmlns:a16="http://schemas.microsoft.com/office/drawing/2014/main" val="10008"/>
                  </a:ext>
                </a:extLst>
              </a:tr>
              <a:tr h="711200">
                <a:tc>
                  <a:txBody>
                    <a:bodyPr/>
                    <a:lstStyle/>
                    <a:p>
                      <a:pPr defTabSz="914400">
                        <a:lnSpc>
                          <a:spcPts val="3800"/>
                        </a:lnSpc>
                        <a:defRPr sz="1800"/>
                      </a:pPr>
                      <a:r>
                        <a:rPr sz="2700">
                          <a:solidFill>
                            <a:srgbClr val="C0C0C0"/>
                          </a:solidFill>
                          <a:sym typeface="Lucida Sans"/>
                        </a:rPr>
                        <a:t>trudy</a:t>
                      </a:r>
                    </a:p>
                  </a:txBody>
                  <a:tcPr marL="38100" marR="38100" marT="38100" marB="38100" anchor="ctr" horzOverflow="overflow">
                    <a:solidFill>
                      <a:srgbClr val="EBEBEB"/>
                    </a:solidFill>
                  </a:tcPr>
                </a:tc>
                <a:extLst>
                  <a:ext uri="{0D108BD9-81ED-4DB2-BD59-A6C34878D82A}">
                    <a16:rowId xmlns:a16="http://schemas.microsoft.com/office/drawing/2014/main" val="10009"/>
                  </a:ext>
                </a:extLst>
              </a:tr>
              <a:tr h="711200">
                <a:tc>
                  <a:txBody>
                    <a:bodyPr/>
                    <a:lstStyle/>
                    <a:p>
                      <a:pPr defTabSz="914400">
                        <a:lnSpc>
                          <a:spcPts val="3800"/>
                        </a:lnSpc>
                        <a:defRPr sz="1800"/>
                      </a:pPr>
                      <a:r>
                        <a:rPr sz="2700">
                          <a:solidFill>
                            <a:srgbClr val="C0C0C0"/>
                          </a:solidFill>
                          <a:sym typeface="Lucida Sans"/>
                        </a:rPr>
                        <a:t>eve</a:t>
                      </a:r>
                    </a:p>
                  </a:txBody>
                  <a:tcPr marL="38100" marR="38100" marT="38100" marB="38100" anchor="ctr" horzOverflow="overflow">
                    <a:solidFill>
                      <a:srgbClr val="EBEBEB"/>
                    </a:solidFill>
                  </a:tcPr>
                </a:tc>
                <a:extLst>
                  <a:ext uri="{0D108BD9-81ED-4DB2-BD59-A6C34878D82A}">
                    <a16:rowId xmlns:a16="http://schemas.microsoft.com/office/drawing/2014/main" val="10010"/>
                  </a:ext>
                </a:extLst>
              </a:tr>
              <a:tr h="711200">
                <a:tc>
                  <a:txBody>
                    <a:bodyPr/>
                    <a:lstStyle/>
                    <a:p>
                      <a:pPr defTabSz="914400">
                        <a:lnSpc>
                          <a:spcPts val="3800"/>
                        </a:lnSpc>
                        <a:defRPr sz="1800"/>
                      </a:pPr>
                      <a:r>
                        <a:rPr sz="2700">
                          <a:solidFill>
                            <a:srgbClr val="C0C0C0"/>
                          </a:solidFill>
                          <a:sym typeface="Lucida Sans"/>
                        </a:rPr>
                        <a:t>trent</a:t>
                      </a:r>
                    </a:p>
                  </a:txBody>
                  <a:tcPr marL="38100" marR="38100" marT="38100" marB="38100" anchor="ctr" horzOverflow="overflow">
                    <a:solidFill>
                      <a:srgbClr val="EBEBEB"/>
                    </a:solidFill>
                  </a:tcPr>
                </a:tc>
                <a:extLst>
                  <a:ext uri="{0D108BD9-81ED-4DB2-BD59-A6C34878D82A}">
                    <a16:rowId xmlns:a16="http://schemas.microsoft.com/office/drawing/2014/main" val="10011"/>
                  </a:ext>
                </a:extLst>
              </a:tr>
              <a:tr h="711200">
                <a:tc>
                  <a:txBody>
                    <a:bodyPr/>
                    <a:lstStyle/>
                    <a:p>
                      <a:pPr defTabSz="914400">
                        <a:lnSpc>
                          <a:spcPts val="3800"/>
                        </a:lnSpc>
                        <a:defRPr sz="1800"/>
                      </a:pPr>
                      <a:r>
                        <a:rPr sz="2700">
                          <a:solidFill>
                            <a:srgbClr val="C0C0C0"/>
                          </a:solidFill>
                          <a:sym typeface="Lucida Sans"/>
                        </a:rPr>
                        <a:t>bob</a:t>
                      </a:r>
                    </a:p>
                  </a:txBody>
                  <a:tcPr marL="38100" marR="38100" marT="38100" marB="38100" anchor="ctr" horzOverflow="overflow">
                    <a:solidFill>
                      <a:srgbClr val="EBEBEB"/>
                    </a:solidFill>
                  </a:tcPr>
                </a:tc>
                <a:extLst>
                  <a:ext uri="{0D108BD9-81ED-4DB2-BD59-A6C34878D82A}">
                    <a16:rowId xmlns:a16="http://schemas.microsoft.com/office/drawing/2014/main" val="10012"/>
                  </a:ext>
                </a:extLst>
              </a:tr>
              <a:tr h="711200">
                <a:tc>
                  <a:txBody>
                    <a:bodyPr/>
                    <a:lstStyle/>
                    <a:p>
                      <a:pPr defTabSz="914400">
                        <a:lnSpc>
                          <a:spcPts val="3800"/>
                        </a:lnSpc>
                        <a:defRPr sz="1800"/>
                      </a:pPr>
                      <a:r>
                        <a:rPr sz="2700">
                          <a:solidFill>
                            <a:srgbClr val="C0C0C0"/>
                          </a:solidFill>
                          <a:sym typeface="Lucida Sans"/>
                        </a:rPr>
                        <a:t>craig</a:t>
                      </a:r>
                    </a:p>
                  </a:txBody>
                  <a:tcPr marL="38100" marR="38100" marT="38100" marB="38100" anchor="ctr" horzOverflow="overflow">
                    <a:solidFill>
                      <a:srgbClr val="EBEBEB"/>
                    </a:solidFill>
                  </a:tcPr>
                </a:tc>
                <a:extLst>
                  <a:ext uri="{0D108BD9-81ED-4DB2-BD59-A6C34878D82A}">
                    <a16:rowId xmlns:a16="http://schemas.microsoft.com/office/drawing/2014/main" val="10013"/>
                  </a:ext>
                </a:extLst>
              </a:tr>
              <a:tr h="711200">
                <a:tc>
                  <a:txBody>
                    <a:bodyPr/>
                    <a:lstStyle/>
                    <a:p>
                      <a:pPr defTabSz="914400">
                        <a:lnSpc>
                          <a:spcPts val="3800"/>
                        </a:lnSpc>
                        <a:defRPr sz="1800"/>
                      </a:pPr>
                      <a:r>
                        <a:rPr sz="2700">
                          <a:solidFill>
                            <a:srgbClr val="C0C0C0"/>
                          </a:solidFill>
                          <a:sym typeface="Lucida Sans"/>
                        </a:rPr>
                        <a:t>frank</a:t>
                      </a:r>
                    </a:p>
                  </a:txBody>
                  <a:tcPr marL="38100" marR="38100" marT="38100" marB="38100" anchor="ctr" horzOverflow="overflow">
                    <a:solidFill>
                      <a:srgbClr val="EBEBEB"/>
                    </a:solidFill>
                  </a:tcPr>
                </a:tc>
                <a:extLst>
                  <a:ext uri="{0D108BD9-81ED-4DB2-BD59-A6C34878D82A}">
                    <a16:rowId xmlns:a16="http://schemas.microsoft.com/office/drawing/2014/main" val="10014"/>
                  </a:ext>
                </a:extLst>
              </a:tr>
              <a:tr h="711200">
                <a:tc>
                  <a:txBody>
                    <a:bodyPr/>
                    <a:lstStyle/>
                    <a:p>
                      <a:pPr defTabSz="914400">
                        <a:lnSpc>
                          <a:spcPts val="3800"/>
                        </a:lnSpc>
                        <a:defRPr sz="1800"/>
                      </a:pPr>
                      <a:r>
                        <a:rPr sz="2700">
                          <a:solidFill>
                            <a:srgbClr val="C0C0C0"/>
                          </a:solidFill>
                          <a:sym typeface="Lucida Sans"/>
                        </a:rPr>
                        <a:t>victor</a:t>
                      </a:r>
                    </a:p>
                  </a:txBody>
                  <a:tcPr marL="38100" marR="38100" marT="38100" marB="38100" anchor="ctr" horzOverflow="overflow">
                    <a:solidFill>
                      <a:srgbClr val="EBEBEB"/>
                    </a:solidFill>
                  </a:tcPr>
                </a:tc>
                <a:extLst>
                  <a:ext uri="{0D108BD9-81ED-4DB2-BD59-A6C34878D82A}">
                    <a16:rowId xmlns:a16="http://schemas.microsoft.com/office/drawing/2014/main" val="10015"/>
                  </a:ext>
                </a:extLst>
              </a:tr>
            </a:tbl>
          </a:graphicData>
        </a:graphic>
      </p:graphicFrame>
      <p:graphicFrame>
        <p:nvGraphicFramePr>
          <p:cNvPr id="450" name="Table"/>
          <p:cNvGraphicFramePr/>
          <p:nvPr/>
        </p:nvGraphicFramePr>
        <p:xfrm>
          <a:off x="5867400" y="1714500"/>
          <a:ext cx="1252210" cy="11379200"/>
        </p:xfrm>
        <a:graphic>
          <a:graphicData uri="http://schemas.openxmlformats.org/drawingml/2006/table">
            <a:tbl>
              <a:tblPr>
                <a:tableStyleId>{8F44A2F1-9E1F-4B54-A3A2-5F16C0AD49E2}</a:tableStyleId>
              </a:tblPr>
              <a:tblGrid>
                <a:gridCol w="1252210">
                  <a:extLst>
                    <a:ext uri="{9D8B030D-6E8A-4147-A177-3AD203B41FA5}">
                      <a16:colId xmlns:a16="http://schemas.microsoft.com/office/drawing/2014/main" val="20000"/>
                    </a:ext>
                  </a:extLst>
                </a:gridCol>
              </a:tblGrid>
              <a:tr h="711200">
                <a:tc>
                  <a:txBody>
                    <a:bodyPr/>
                    <a:lstStyle/>
                    <a:p>
                      <a:pPr defTabSz="914400">
                        <a:lnSpc>
                          <a:spcPts val="3800"/>
                        </a:lnSpc>
                        <a:defRPr sz="1800"/>
                      </a:pPr>
                      <a:r>
                        <a:rPr sz="2700">
                          <a:sym typeface="Lucida Sans"/>
                        </a:rPr>
                        <a:t>alice</a:t>
                      </a:r>
                    </a:p>
                  </a:txBody>
                  <a:tcPr marL="38100" marR="38100" marT="38100" marB="38100" anchor="ctr" horzOverflow="overflow"/>
                </a:tc>
                <a:extLst>
                  <a:ext uri="{0D108BD9-81ED-4DB2-BD59-A6C34878D82A}">
                    <a16:rowId xmlns:a16="http://schemas.microsoft.com/office/drawing/2014/main" val="10000"/>
                  </a:ext>
                </a:extLst>
              </a:tr>
              <a:tr h="711200">
                <a:tc>
                  <a:txBody>
                    <a:bodyPr/>
                    <a:lstStyle/>
                    <a:p>
                      <a:pPr defTabSz="914400">
                        <a:lnSpc>
                          <a:spcPts val="3800"/>
                        </a:lnSpc>
                        <a:defRPr sz="1800"/>
                      </a:pPr>
                      <a:r>
                        <a:rPr sz="2700">
                          <a:sym typeface="Lucida Sans"/>
                        </a:rPr>
                        <a:t>dave</a:t>
                      </a:r>
                    </a:p>
                  </a:txBody>
                  <a:tcPr marL="38100" marR="38100" marT="38100" marB="38100" anchor="ctr" horzOverflow="overflow">
                    <a:lnB w="50800">
                      <a:solidFill>
                        <a:srgbClr val="8D3124"/>
                      </a:solidFill>
                      <a:miter lim="400000"/>
                    </a:lnB>
                  </a:tcPr>
                </a:tc>
                <a:extLst>
                  <a:ext uri="{0D108BD9-81ED-4DB2-BD59-A6C34878D82A}">
                    <a16:rowId xmlns:a16="http://schemas.microsoft.com/office/drawing/2014/main" val="10001"/>
                  </a:ext>
                </a:extLst>
              </a:tr>
              <a:tr h="711200">
                <a:tc>
                  <a:txBody>
                    <a:bodyPr/>
                    <a:lstStyle/>
                    <a:p>
                      <a:pPr defTabSz="914400">
                        <a:lnSpc>
                          <a:spcPts val="3800"/>
                        </a:lnSpc>
                        <a:defRPr sz="1800"/>
                      </a:pPr>
                      <a:r>
                        <a:rPr sz="2700">
                          <a:solidFill>
                            <a:srgbClr val="8D3124"/>
                          </a:solidFill>
                          <a:sym typeface="Lucida Sans"/>
                        </a:rPr>
                        <a:t>walter</a:t>
                      </a:r>
                    </a:p>
                  </a:txBody>
                  <a:tcPr marL="38100" marR="38100" marT="38100" marB="38100" anchor="ctr" horzOverflow="overflow">
                    <a:lnL w="50800">
                      <a:solidFill>
                        <a:srgbClr val="8D3124"/>
                      </a:solidFill>
                      <a:miter lim="400000"/>
                    </a:lnL>
                    <a:lnR w="50800">
                      <a:solidFill>
                        <a:srgbClr val="8D3124"/>
                      </a:solidFill>
                      <a:miter lim="400000"/>
                    </a:lnR>
                    <a:lnT w="50800">
                      <a:solidFill>
                        <a:srgbClr val="8D3124"/>
                      </a:solidFill>
                      <a:miter lim="400000"/>
                    </a:lnT>
                    <a:lnB w="50800">
                      <a:solidFill>
                        <a:srgbClr val="8D3124"/>
                      </a:solidFill>
                      <a:miter lim="400000"/>
                    </a:lnB>
                  </a:tcPr>
                </a:tc>
                <a:extLst>
                  <a:ext uri="{0D108BD9-81ED-4DB2-BD59-A6C34878D82A}">
                    <a16:rowId xmlns:a16="http://schemas.microsoft.com/office/drawing/2014/main" val="10002"/>
                  </a:ext>
                </a:extLst>
              </a:tr>
              <a:tr h="711200">
                <a:tc>
                  <a:txBody>
                    <a:bodyPr/>
                    <a:lstStyle/>
                    <a:p>
                      <a:pPr defTabSz="914400">
                        <a:lnSpc>
                          <a:spcPts val="3800"/>
                        </a:lnSpc>
                        <a:defRPr sz="1800"/>
                      </a:pPr>
                      <a:r>
                        <a:rPr sz="2700">
                          <a:solidFill>
                            <a:srgbClr val="8D3124"/>
                          </a:solidFill>
                          <a:sym typeface="Lucida Sans"/>
                        </a:rPr>
                        <a:t>wendy</a:t>
                      </a:r>
                    </a:p>
                  </a:txBody>
                  <a:tcPr marL="38100" marR="38100" marT="38100" marB="38100" anchor="ctr" horzOverflow="overflow">
                    <a:lnT w="50800">
                      <a:solidFill>
                        <a:srgbClr val="8D3124"/>
                      </a:solidFill>
                      <a:miter lim="400000"/>
                    </a:lnT>
                  </a:tcPr>
                </a:tc>
                <a:extLst>
                  <a:ext uri="{0D108BD9-81ED-4DB2-BD59-A6C34878D82A}">
                    <a16:rowId xmlns:a16="http://schemas.microsoft.com/office/drawing/2014/main" val="10003"/>
                  </a:ext>
                </a:extLst>
              </a:tr>
              <a:tr h="711200">
                <a:tc>
                  <a:txBody>
                    <a:bodyPr/>
                    <a:lstStyle/>
                    <a:p>
                      <a:pPr defTabSz="914400">
                        <a:lnSpc>
                          <a:spcPts val="3800"/>
                        </a:lnSpc>
                        <a:defRPr sz="1800"/>
                      </a:pPr>
                      <a:r>
                        <a:rPr sz="2700">
                          <a:solidFill>
                            <a:srgbClr val="C0C0C0"/>
                          </a:solidFill>
                          <a:sym typeface="Lucida Sans"/>
                        </a:rPr>
                        <a:t>carlos</a:t>
                      </a:r>
                    </a:p>
                  </a:txBody>
                  <a:tcPr marL="38100" marR="38100" marT="38100" marB="38100" anchor="ctr" horzOverflow="overflow">
                    <a:solidFill>
                      <a:srgbClr val="EBEBEB"/>
                    </a:solidFill>
                  </a:tcPr>
                </a:tc>
                <a:extLst>
                  <a:ext uri="{0D108BD9-81ED-4DB2-BD59-A6C34878D82A}">
                    <a16:rowId xmlns:a16="http://schemas.microsoft.com/office/drawing/2014/main" val="10004"/>
                  </a:ext>
                </a:extLst>
              </a:tr>
              <a:tr h="711200">
                <a:tc>
                  <a:txBody>
                    <a:bodyPr/>
                    <a:lstStyle/>
                    <a:p>
                      <a:pPr defTabSz="914400">
                        <a:lnSpc>
                          <a:spcPts val="3800"/>
                        </a:lnSpc>
                        <a:defRPr sz="1800"/>
                      </a:pPr>
                      <a:r>
                        <a:rPr sz="2700">
                          <a:solidFill>
                            <a:srgbClr val="C0C0C0"/>
                          </a:solidFill>
                          <a:sym typeface="Lucida Sans"/>
                        </a:rPr>
                        <a:t>carol</a:t>
                      </a:r>
                    </a:p>
                  </a:txBody>
                  <a:tcPr marL="38100" marR="38100" marT="38100" marB="38100" anchor="ctr" horzOverflow="overflow">
                    <a:solidFill>
                      <a:srgbClr val="EBEBEB"/>
                    </a:solidFill>
                  </a:tcPr>
                </a:tc>
                <a:extLst>
                  <a:ext uri="{0D108BD9-81ED-4DB2-BD59-A6C34878D82A}">
                    <a16:rowId xmlns:a16="http://schemas.microsoft.com/office/drawing/2014/main" val="10005"/>
                  </a:ext>
                </a:extLst>
              </a:tr>
              <a:tr h="711200">
                <a:tc>
                  <a:txBody>
                    <a:bodyPr/>
                    <a:lstStyle/>
                    <a:p>
                      <a:pPr defTabSz="914400">
                        <a:lnSpc>
                          <a:spcPts val="3800"/>
                        </a:lnSpc>
                        <a:defRPr sz="1800"/>
                      </a:pPr>
                      <a:r>
                        <a:rPr sz="2700">
                          <a:solidFill>
                            <a:srgbClr val="C0C0C0"/>
                          </a:solidFill>
                          <a:sym typeface="Lucida Sans"/>
                        </a:rPr>
                        <a:t>erin</a:t>
                      </a:r>
                    </a:p>
                  </a:txBody>
                  <a:tcPr marL="38100" marR="38100" marT="38100" marB="38100" anchor="ctr" horzOverflow="overflow">
                    <a:solidFill>
                      <a:srgbClr val="EBEBEB"/>
                    </a:solidFill>
                  </a:tcPr>
                </a:tc>
                <a:extLst>
                  <a:ext uri="{0D108BD9-81ED-4DB2-BD59-A6C34878D82A}">
                    <a16:rowId xmlns:a16="http://schemas.microsoft.com/office/drawing/2014/main" val="10006"/>
                  </a:ext>
                </a:extLst>
              </a:tr>
              <a:tr h="711200">
                <a:tc>
                  <a:txBody>
                    <a:bodyPr/>
                    <a:lstStyle/>
                    <a:p>
                      <a:pPr defTabSz="914400">
                        <a:lnSpc>
                          <a:spcPts val="3800"/>
                        </a:lnSpc>
                        <a:defRPr sz="1800"/>
                      </a:pPr>
                      <a:r>
                        <a:rPr sz="2700">
                          <a:solidFill>
                            <a:srgbClr val="C0C0C0"/>
                          </a:solidFill>
                          <a:sym typeface="Lucida Sans"/>
                        </a:rPr>
                        <a:t>oscar</a:t>
                      </a:r>
                    </a:p>
                  </a:txBody>
                  <a:tcPr marL="38100" marR="38100" marT="38100" marB="38100" anchor="ctr" horzOverflow="overflow">
                    <a:solidFill>
                      <a:srgbClr val="EBEBEB"/>
                    </a:solidFill>
                  </a:tcPr>
                </a:tc>
                <a:extLst>
                  <a:ext uri="{0D108BD9-81ED-4DB2-BD59-A6C34878D82A}">
                    <a16:rowId xmlns:a16="http://schemas.microsoft.com/office/drawing/2014/main" val="10007"/>
                  </a:ext>
                </a:extLst>
              </a:tr>
              <a:tr h="711200">
                <a:tc>
                  <a:txBody>
                    <a:bodyPr/>
                    <a:lstStyle/>
                    <a:p>
                      <a:pPr defTabSz="914400">
                        <a:lnSpc>
                          <a:spcPts val="3800"/>
                        </a:lnSpc>
                        <a:defRPr sz="1800"/>
                      </a:pPr>
                      <a:r>
                        <a:rPr sz="2700">
                          <a:solidFill>
                            <a:srgbClr val="C0C0C0"/>
                          </a:solidFill>
                          <a:sym typeface="Lucida Sans"/>
                        </a:rPr>
                        <a:t>peggy</a:t>
                      </a:r>
                    </a:p>
                  </a:txBody>
                  <a:tcPr marL="38100" marR="38100" marT="38100" marB="38100" anchor="ctr" horzOverflow="overflow">
                    <a:solidFill>
                      <a:srgbClr val="EBEBEB"/>
                    </a:solidFill>
                  </a:tcPr>
                </a:tc>
                <a:extLst>
                  <a:ext uri="{0D108BD9-81ED-4DB2-BD59-A6C34878D82A}">
                    <a16:rowId xmlns:a16="http://schemas.microsoft.com/office/drawing/2014/main" val="10008"/>
                  </a:ext>
                </a:extLst>
              </a:tr>
              <a:tr h="711200">
                <a:tc>
                  <a:txBody>
                    <a:bodyPr/>
                    <a:lstStyle/>
                    <a:p>
                      <a:pPr defTabSz="914400">
                        <a:lnSpc>
                          <a:spcPts val="3800"/>
                        </a:lnSpc>
                        <a:defRPr sz="1800"/>
                      </a:pPr>
                      <a:r>
                        <a:rPr sz="2700">
                          <a:solidFill>
                            <a:srgbClr val="C0C0C0"/>
                          </a:solidFill>
                          <a:sym typeface="Lucida Sans"/>
                        </a:rPr>
                        <a:t>trudy</a:t>
                      </a:r>
                    </a:p>
                  </a:txBody>
                  <a:tcPr marL="38100" marR="38100" marT="38100" marB="38100" anchor="ctr" horzOverflow="overflow">
                    <a:solidFill>
                      <a:srgbClr val="EBEBEB"/>
                    </a:solidFill>
                  </a:tcPr>
                </a:tc>
                <a:extLst>
                  <a:ext uri="{0D108BD9-81ED-4DB2-BD59-A6C34878D82A}">
                    <a16:rowId xmlns:a16="http://schemas.microsoft.com/office/drawing/2014/main" val="10009"/>
                  </a:ext>
                </a:extLst>
              </a:tr>
              <a:tr h="711200">
                <a:tc>
                  <a:txBody>
                    <a:bodyPr/>
                    <a:lstStyle/>
                    <a:p>
                      <a:pPr defTabSz="914400">
                        <a:lnSpc>
                          <a:spcPts val="3800"/>
                        </a:lnSpc>
                        <a:defRPr sz="1800"/>
                      </a:pPr>
                      <a:r>
                        <a:rPr sz="2700">
                          <a:solidFill>
                            <a:srgbClr val="C0C0C0"/>
                          </a:solidFill>
                          <a:sym typeface="Lucida Sans"/>
                        </a:rPr>
                        <a:t>eve</a:t>
                      </a:r>
                    </a:p>
                  </a:txBody>
                  <a:tcPr marL="38100" marR="38100" marT="38100" marB="38100" anchor="ctr" horzOverflow="overflow">
                    <a:solidFill>
                      <a:srgbClr val="EBEBEB"/>
                    </a:solidFill>
                  </a:tcPr>
                </a:tc>
                <a:extLst>
                  <a:ext uri="{0D108BD9-81ED-4DB2-BD59-A6C34878D82A}">
                    <a16:rowId xmlns:a16="http://schemas.microsoft.com/office/drawing/2014/main" val="10010"/>
                  </a:ext>
                </a:extLst>
              </a:tr>
              <a:tr h="711200">
                <a:tc>
                  <a:txBody>
                    <a:bodyPr/>
                    <a:lstStyle/>
                    <a:p>
                      <a:pPr defTabSz="914400">
                        <a:lnSpc>
                          <a:spcPts val="3800"/>
                        </a:lnSpc>
                        <a:defRPr sz="1800"/>
                      </a:pPr>
                      <a:r>
                        <a:rPr sz="2700">
                          <a:solidFill>
                            <a:srgbClr val="C0C0C0"/>
                          </a:solidFill>
                          <a:sym typeface="Lucida Sans"/>
                        </a:rPr>
                        <a:t>trent</a:t>
                      </a:r>
                    </a:p>
                  </a:txBody>
                  <a:tcPr marL="38100" marR="38100" marT="38100" marB="38100" anchor="ctr" horzOverflow="overflow">
                    <a:solidFill>
                      <a:srgbClr val="EBEBEB"/>
                    </a:solidFill>
                  </a:tcPr>
                </a:tc>
                <a:extLst>
                  <a:ext uri="{0D108BD9-81ED-4DB2-BD59-A6C34878D82A}">
                    <a16:rowId xmlns:a16="http://schemas.microsoft.com/office/drawing/2014/main" val="10011"/>
                  </a:ext>
                </a:extLst>
              </a:tr>
              <a:tr h="711200">
                <a:tc>
                  <a:txBody>
                    <a:bodyPr/>
                    <a:lstStyle/>
                    <a:p>
                      <a:pPr defTabSz="914400">
                        <a:lnSpc>
                          <a:spcPts val="3800"/>
                        </a:lnSpc>
                        <a:defRPr sz="1800"/>
                      </a:pPr>
                      <a:r>
                        <a:rPr sz="2700">
                          <a:solidFill>
                            <a:srgbClr val="C0C0C0"/>
                          </a:solidFill>
                          <a:sym typeface="Lucida Sans"/>
                        </a:rPr>
                        <a:t>bob</a:t>
                      </a:r>
                    </a:p>
                  </a:txBody>
                  <a:tcPr marL="38100" marR="38100" marT="38100" marB="38100" anchor="ctr" horzOverflow="overflow">
                    <a:solidFill>
                      <a:srgbClr val="EBEBEB"/>
                    </a:solidFill>
                  </a:tcPr>
                </a:tc>
                <a:extLst>
                  <a:ext uri="{0D108BD9-81ED-4DB2-BD59-A6C34878D82A}">
                    <a16:rowId xmlns:a16="http://schemas.microsoft.com/office/drawing/2014/main" val="10012"/>
                  </a:ext>
                </a:extLst>
              </a:tr>
              <a:tr h="711200">
                <a:tc>
                  <a:txBody>
                    <a:bodyPr/>
                    <a:lstStyle/>
                    <a:p>
                      <a:pPr defTabSz="914400">
                        <a:lnSpc>
                          <a:spcPts val="3800"/>
                        </a:lnSpc>
                        <a:defRPr sz="1800"/>
                      </a:pPr>
                      <a:r>
                        <a:rPr sz="2700">
                          <a:solidFill>
                            <a:srgbClr val="C0C0C0"/>
                          </a:solidFill>
                          <a:sym typeface="Lucida Sans"/>
                        </a:rPr>
                        <a:t>craig</a:t>
                      </a:r>
                    </a:p>
                  </a:txBody>
                  <a:tcPr marL="38100" marR="38100" marT="38100" marB="38100" anchor="ctr" horzOverflow="overflow">
                    <a:solidFill>
                      <a:srgbClr val="EBEBEB"/>
                    </a:solidFill>
                  </a:tcPr>
                </a:tc>
                <a:extLst>
                  <a:ext uri="{0D108BD9-81ED-4DB2-BD59-A6C34878D82A}">
                    <a16:rowId xmlns:a16="http://schemas.microsoft.com/office/drawing/2014/main" val="10013"/>
                  </a:ext>
                </a:extLst>
              </a:tr>
              <a:tr h="711200">
                <a:tc>
                  <a:txBody>
                    <a:bodyPr/>
                    <a:lstStyle/>
                    <a:p>
                      <a:pPr defTabSz="914400">
                        <a:lnSpc>
                          <a:spcPts val="3800"/>
                        </a:lnSpc>
                        <a:defRPr sz="1800"/>
                      </a:pPr>
                      <a:r>
                        <a:rPr sz="2700">
                          <a:solidFill>
                            <a:srgbClr val="C0C0C0"/>
                          </a:solidFill>
                          <a:sym typeface="Lucida Sans"/>
                        </a:rPr>
                        <a:t>frank</a:t>
                      </a:r>
                    </a:p>
                  </a:txBody>
                  <a:tcPr marL="38100" marR="38100" marT="38100" marB="38100" anchor="ctr" horzOverflow="overflow">
                    <a:solidFill>
                      <a:srgbClr val="EBEBEB"/>
                    </a:solidFill>
                  </a:tcPr>
                </a:tc>
                <a:extLst>
                  <a:ext uri="{0D108BD9-81ED-4DB2-BD59-A6C34878D82A}">
                    <a16:rowId xmlns:a16="http://schemas.microsoft.com/office/drawing/2014/main" val="10014"/>
                  </a:ext>
                </a:extLst>
              </a:tr>
              <a:tr h="711200">
                <a:tc>
                  <a:txBody>
                    <a:bodyPr/>
                    <a:lstStyle/>
                    <a:p>
                      <a:pPr defTabSz="914400">
                        <a:lnSpc>
                          <a:spcPts val="3800"/>
                        </a:lnSpc>
                        <a:defRPr sz="1800"/>
                      </a:pPr>
                      <a:r>
                        <a:rPr sz="2700">
                          <a:solidFill>
                            <a:srgbClr val="C0C0C0"/>
                          </a:solidFill>
                          <a:sym typeface="Lucida Sans"/>
                        </a:rPr>
                        <a:t>victor</a:t>
                      </a:r>
                    </a:p>
                  </a:txBody>
                  <a:tcPr marL="38100" marR="38100" marT="38100" marB="38100" anchor="ctr" horzOverflow="overflow">
                    <a:solidFill>
                      <a:srgbClr val="EBEBEB"/>
                    </a:solidFill>
                  </a:tcPr>
                </a:tc>
                <a:extLst>
                  <a:ext uri="{0D108BD9-81ED-4DB2-BD59-A6C34878D82A}">
                    <a16:rowId xmlns:a16="http://schemas.microsoft.com/office/drawing/2014/main" val="10015"/>
                  </a:ext>
                </a:extLst>
              </a:tr>
            </a:tbl>
          </a:graphicData>
        </a:graphic>
      </p:graphicFrame>
      <p:graphicFrame>
        <p:nvGraphicFramePr>
          <p:cNvPr id="451" name="Table"/>
          <p:cNvGraphicFramePr/>
          <p:nvPr/>
        </p:nvGraphicFramePr>
        <p:xfrm>
          <a:off x="7188200" y="1714500"/>
          <a:ext cx="1252210" cy="11379200"/>
        </p:xfrm>
        <a:graphic>
          <a:graphicData uri="http://schemas.openxmlformats.org/drawingml/2006/table">
            <a:tbl>
              <a:tblPr>
                <a:tableStyleId>{8F44A2F1-9E1F-4B54-A3A2-5F16C0AD49E2}</a:tableStyleId>
              </a:tblPr>
              <a:tblGrid>
                <a:gridCol w="1252210">
                  <a:extLst>
                    <a:ext uri="{9D8B030D-6E8A-4147-A177-3AD203B41FA5}">
                      <a16:colId xmlns:a16="http://schemas.microsoft.com/office/drawing/2014/main" val="20000"/>
                    </a:ext>
                  </a:extLst>
                </a:gridCol>
              </a:tblGrid>
              <a:tr h="711200">
                <a:tc>
                  <a:txBody>
                    <a:bodyPr/>
                    <a:lstStyle/>
                    <a:p>
                      <a:pPr defTabSz="914400">
                        <a:lnSpc>
                          <a:spcPts val="3800"/>
                        </a:lnSpc>
                        <a:defRPr sz="1800"/>
                      </a:pPr>
                      <a:r>
                        <a:rPr sz="2700">
                          <a:sym typeface="Lucida Sans"/>
                        </a:rPr>
                        <a:t>alice</a:t>
                      </a:r>
                    </a:p>
                  </a:txBody>
                  <a:tcPr marL="38100" marR="38100" marT="38100" marB="38100" anchor="ctr" horzOverflow="overflow">
                    <a:lnB w="50800">
                      <a:solidFill>
                        <a:srgbClr val="8D3124"/>
                      </a:solidFill>
                      <a:miter lim="400000"/>
                    </a:lnB>
                  </a:tcPr>
                </a:tc>
                <a:extLst>
                  <a:ext uri="{0D108BD9-81ED-4DB2-BD59-A6C34878D82A}">
                    <a16:rowId xmlns:a16="http://schemas.microsoft.com/office/drawing/2014/main" val="10000"/>
                  </a:ext>
                </a:extLst>
              </a:tr>
              <a:tr h="711200">
                <a:tc>
                  <a:txBody>
                    <a:bodyPr/>
                    <a:lstStyle/>
                    <a:p>
                      <a:pPr defTabSz="914400">
                        <a:lnSpc>
                          <a:spcPts val="3800"/>
                        </a:lnSpc>
                        <a:defRPr sz="1800"/>
                      </a:pPr>
                      <a:r>
                        <a:rPr sz="2700">
                          <a:solidFill>
                            <a:srgbClr val="8D3124"/>
                          </a:solidFill>
                          <a:sym typeface="Lucida Sans"/>
                        </a:rPr>
                        <a:t>carlos</a:t>
                      </a:r>
                    </a:p>
                  </a:txBody>
                  <a:tcPr marL="38100" marR="38100" marT="38100" marB="38100" anchor="ctr" horzOverflow="overflow">
                    <a:lnL w="50800">
                      <a:solidFill>
                        <a:srgbClr val="8D3124"/>
                      </a:solidFill>
                      <a:miter lim="400000"/>
                    </a:lnL>
                    <a:lnR w="50800">
                      <a:solidFill>
                        <a:srgbClr val="8D3124"/>
                      </a:solidFill>
                      <a:miter lim="400000"/>
                    </a:lnR>
                    <a:lnT w="50800">
                      <a:solidFill>
                        <a:srgbClr val="8D3124"/>
                      </a:solidFill>
                      <a:miter lim="400000"/>
                    </a:lnT>
                    <a:lnB w="50800">
                      <a:solidFill>
                        <a:srgbClr val="8D3124"/>
                      </a:solidFill>
                      <a:miter lim="400000"/>
                    </a:lnB>
                  </a:tcPr>
                </a:tc>
                <a:extLst>
                  <a:ext uri="{0D108BD9-81ED-4DB2-BD59-A6C34878D82A}">
                    <a16:rowId xmlns:a16="http://schemas.microsoft.com/office/drawing/2014/main" val="10001"/>
                  </a:ext>
                </a:extLst>
              </a:tr>
              <a:tr h="711200">
                <a:tc>
                  <a:txBody>
                    <a:bodyPr/>
                    <a:lstStyle/>
                    <a:p>
                      <a:pPr defTabSz="914400">
                        <a:lnSpc>
                          <a:spcPts val="3800"/>
                        </a:lnSpc>
                        <a:defRPr sz="1800"/>
                      </a:pPr>
                      <a:r>
                        <a:rPr sz="2700">
                          <a:solidFill>
                            <a:srgbClr val="8D3124"/>
                          </a:solidFill>
                          <a:sym typeface="Lucida Sans"/>
                        </a:rPr>
                        <a:t>dave</a:t>
                      </a:r>
                    </a:p>
                  </a:txBody>
                  <a:tcPr marL="38100" marR="38100" marT="38100" marB="38100" anchor="ctr" horzOverflow="overflow">
                    <a:lnT w="50800">
                      <a:solidFill>
                        <a:srgbClr val="8D3124"/>
                      </a:solidFill>
                      <a:miter lim="400000"/>
                    </a:lnT>
                  </a:tcPr>
                </a:tc>
                <a:extLst>
                  <a:ext uri="{0D108BD9-81ED-4DB2-BD59-A6C34878D82A}">
                    <a16:rowId xmlns:a16="http://schemas.microsoft.com/office/drawing/2014/main" val="10002"/>
                  </a:ext>
                </a:extLst>
              </a:tr>
              <a:tr h="711200">
                <a:tc>
                  <a:txBody>
                    <a:bodyPr/>
                    <a:lstStyle/>
                    <a:p>
                      <a:pPr defTabSz="914400">
                        <a:lnSpc>
                          <a:spcPts val="3800"/>
                        </a:lnSpc>
                        <a:defRPr sz="1800"/>
                      </a:pPr>
                      <a:r>
                        <a:rPr sz="2700">
                          <a:solidFill>
                            <a:srgbClr val="8D3124"/>
                          </a:solidFill>
                          <a:sym typeface="Lucida Sans"/>
                        </a:rPr>
                        <a:t>walter</a:t>
                      </a:r>
                    </a:p>
                  </a:txBody>
                  <a:tcPr marL="38100" marR="38100" marT="38100" marB="38100" anchor="ctr" horzOverflow="overflow"/>
                </a:tc>
                <a:extLst>
                  <a:ext uri="{0D108BD9-81ED-4DB2-BD59-A6C34878D82A}">
                    <a16:rowId xmlns:a16="http://schemas.microsoft.com/office/drawing/2014/main" val="10003"/>
                  </a:ext>
                </a:extLst>
              </a:tr>
              <a:tr h="711200">
                <a:tc>
                  <a:txBody>
                    <a:bodyPr/>
                    <a:lstStyle/>
                    <a:p>
                      <a:pPr defTabSz="914400">
                        <a:lnSpc>
                          <a:spcPts val="3800"/>
                        </a:lnSpc>
                        <a:defRPr sz="1800"/>
                      </a:pPr>
                      <a:r>
                        <a:rPr sz="2700">
                          <a:solidFill>
                            <a:srgbClr val="8D3124"/>
                          </a:solidFill>
                          <a:sym typeface="Lucida Sans"/>
                        </a:rPr>
                        <a:t>wendy</a:t>
                      </a:r>
                    </a:p>
                  </a:txBody>
                  <a:tcPr marL="38100" marR="38100" marT="38100" marB="38100" anchor="ctr" horzOverflow="overflow"/>
                </a:tc>
                <a:extLst>
                  <a:ext uri="{0D108BD9-81ED-4DB2-BD59-A6C34878D82A}">
                    <a16:rowId xmlns:a16="http://schemas.microsoft.com/office/drawing/2014/main" val="10004"/>
                  </a:ext>
                </a:extLst>
              </a:tr>
              <a:tr h="711200">
                <a:tc>
                  <a:txBody>
                    <a:bodyPr/>
                    <a:lstStyle/>
                    <a:p>
                      <a:pPr defTabSz="914400">
                        <a:lnSpc>
                          <a:spcPts val="3800"/>
                        </a:lnSpc>
                        <a:defRPr sz="1800"/>
                      </a:pPr>
                      <a:r>
                        <a:rPr sz="2700">
                          <a:solidFill>
                            <a:srgbClr val="C0C0C0"/>
                          </a:solidFill>
                          <a:sym typeface="Lucida Sans"/>
                        </a:rPr>
                        <a:t>carol</a:t>
                      </a:r>
                    </a:p>
                  </a:txBody>
                  <a:tcPr marL="38100" marR="38100" marT="38100" marB="38100" anchor="ctr" horzOverflow="overflow">
                    <a:solidFill>
                      <a:srgbClr val="EBEBEB"/>
                    </a:solidFill>
                  </a:tcPr>
                </a:tc>
                <a:extLst>
                  <a:ext uri="{0D108BD9-81ED-4DB2-BD59-A6C34878D82A}">
                    <a16:rowId xmlns:a16="http://schemas.microsoft.com/office/drawing/2014/main" val="10005"/>
                  </a:ext>
                </a:extLst>
              </a:tr>
              <a:tr h="711200">
                <a:tc>
                  <a:txBody>
                    <a:bodyPr/>
                    <a:lstStyle/>
                    <a:p>
                      <a:pPr defTabSz="914400">
                        <a:lnSpc>
                          <a:spcPts val="3800"/>
                        </a:lnSpc>
                        <a:defRPr sz="1800"/>
                      </a:pPr>
                      <a:r>
                        <a:rPr sz="2700">
                          <a:solidFill>
                            <a:srgbClr val="C0C0C0"/>
                          </a:solidFill>
                          <a:sym typeface="Lucida Sans"/>
                        </a:rPr>
                        <a:t>erin</a:t>
                      </a:r>
                    </a:p>
                  </a:txBody>
                  <a:tcPr marL="38100" marR="38100" marT="38100" marB="38100" anchor="ctr" horzOverflow="overflow">
                    <a:solidFill>
                      <a:srgbClr val="EBEBEB"/>
                    </a:solidFill>
                  </a:tcPr>
                </a:tc>
                <a:extLst>
                  <a:ext uri="{0D108BD9-81ED-4DB2-BD59-A6C34878D82A}">
                    <a16:rowId xmlns:a16="http://schemas.microsoft.com/office/drawing/2014/main" val="10006"/>
                  </a:ext>
                </a:extLst>
              </a:tr>
              <a:tr h="711200">
                <a:tc>
                  <a:txBody>
                    <a:bodyPr/>
                    <a:lstStyle/>
                    <a:p>
                      <a:pPr defTabSz="914400">
                        <a:lnSpc>
                          <a:spcPts val="3800"/>
                        </a:lnSpc>
                        <a:defRPr sz="1800"/>
                      </a:pPr>
                      <a:r>
                        <a:rPr sz="2700">
                          <a:solidFill>
                            <a:srgbClr val="C0C0C0"/>
                          </a:solidFill>
                          <a:sym typeface="Lucida Sans"/>
                        </a:rPr>
                        <a:t>oscar</a:t>
                      </a:r>
                    </a:p>
                  </a:txBody>
                  <a:tcPr marL="38100" marR="38100" marT="38100" marB="38100" anchor="ctr" horzOverflow="overflow">
                    <a:solidFill>
                      <a:srgbClr val="EBEBEB"/>
                    </a:solidFill>
                  </a:tcPr>
                </a:tc>
                <a:extLst>
                  <a:ext uri="{0D108BD9-81ED-4DB2-BD59-A6C34878D82A}">
                    <a16:rowId xmlns:a16="http://schemas.microsoft.com/office/drawing/2014/main" val="10007"/>
                  </a:ext>
                </a:extLst>
              </a:tr>
              <a:tr h="711200">
                <a:tc>
                  <a:txBody>
                    <a:bodyPr/>
                    <a:lstStyle/>
                    <a:p>
                      <a:pPr defTabSz="914400">
                        <a:lnSpc>
                          <a:spcPts val="3800"/>
                        </a:lnSpc>
                        <a:defRPr sz="1800"/>
                      </a:pPr>
                      <a:r>
                        <a:rPr sz="2700">
                          <a:solidFill>
                            <a:srgbClr val="C0C0C0"/>
                          </a:solidFill>
                          <a:sym typeface="Lucida Sans"/>
                        </a:rPr>
                        <a:t>peggy</a:t>
                      </a:r>
                    </a:p>
                  </a:txBody>
                  <a:tcPr marL="38100" marR="38100" marT="38100" marB="38100" anchor="ctr" horzOverflow="overflow">
                    <a:solidFill>
                      <a:srgbClr val="EBEBEB"/>
                    </a:solidFill>
                  </a:tcPr>
                </a:tc>
                <a:extLst>
                  <a:ext uri="{0D108BD9-81ED-4DB2-BD59-A6C34878D82A}">
                    <a16:rowId xmlns:a16="http://schemas.microsoft.com/office/drawing/2014/main" val="10008"/>
                  </a:ext>
                </a:extLst>
              </a:tr>
              <a:tr h="711200">
                <a:tc>
                  <a:txBody>
                    <a:bodyPr/>
                    <a:lstStyle/>
                    <a:p>
                      <a:pPr defTabSz="914400">
                        <a:lnSpc>
                          <a:spcPts val="3800"/>
                        </a:lnSpc>
                        <a:defRPr sz="1800"/>
                      </a:pPr>
                      <a:r>
                        <a:rPr sz="2700">
                          <a:solidFill>
                            <a:srgbClr val="C0C0C0"/>
                          </a:solidFill>
                          <a:sym typeface="Lucida Sans"/>
                        </a:rPr>
                        <a:t>trudy</a:t>
                      </a:r>
                    </a:p>
                  </a:txBody>
                  <a:tcPr marL="38100" marR="38100" marT="38100" marB="38100" anchor="ctr" horzOverflow="overflow">
                    <a:solidFill>
                      <a:srgbClr val="EBEBEB"/>
                    </a:solidFill>
                  </a:tcPr>
                </a:tc>
                <a:extLst>
                  <a:ext uri="{0D108BD9-81ED-4DB2-BD59-A6C34878D82A}">
                    <a16:rowId xmlns:a16="http://schemas.microsoft.com/office/drawing/2014/main" val="10009"/>
                  </a:ext>
                </a:extLst>
              </a:tr>
              <a:tr h="711200">
                <a:tc>
                  <a:txBody>
                    <a:bodyPr/>
                    <a:lstStyle/>
                    <a:p>
                      <a:pPr defTabSz="914400">
                        <a:lnSpc>
                          <a:spcPts val="3800"/>
                        </a:lnSpc>
                        <a:defRPr sz="1800"/>
                      </a:pPr>
                      <a:r>
                        <a:rPr sz="2700">
                          <a:solidFill>
                            <a:srgbClr val="C0C0C0"/>
                          </a:solidFill>
                          <a:sym typeface="Lucida Sans"/>
                        </a:rPr>
                        <a:t>eve</a:t>
                      </a:r>
                    </a:p>
                  </a:txBody>
                  <a:tcPr marL="38100" marR="38100" marT="38100" marB="38100" anchor="ctr" horzOverflow="overflow">
                    <a:solidFill>
                      <a:srgbClr val="EBEBEB"/>
                    </a:solidFill>
                  </a:tcPr>
                </a:tc>
                <a:extLst>
                  <a:ext uri="{0D108BD9-81ED-4DB2-BD59-A6C34878D82A}">
                    <a16:rowId xmlns:a16="http://schemas.microsoft.com/office/drawing/2014/main" val="10010"/>
                  </a:ext>
                </a:extLst>
              </a:tr>
              <a:tr h="711200">
                <a:tc>
                  <a:txBody>
                    <a:bodyPr/>
                    <a:lstStyle/>
                    <a:p>
                      <a:pPr defTabSz="914400">
                        <a:lnSpc>
                          <a:spcPts val="3800"/>
                        </a:lnSpc>
                        <a:defRPr sz="1800"/>
                      </a:pPr>
                      <a:r>
                        <a:rPr sz="2700">
                          <a:solidFill>
                            <a:srgbClr val="C0C0C0"/>
                          </a:solidFill>
                          <a:sym typeface="Lucida Sans"/>
                        </a:rPr>
                        <a:t>trent</a:t>
                      </a:r>
                    </a:p>
                  </a:txBody>
                  <a:tcPr marL="38100" marR="38100" marT="38100" marB="38100" anchor="ctr" horzOverflow="overflow">
                    <a:solidFill>
                      <a:srgbClr val="EBEBEB"/>
                    </a:solidFill>
                  </a:tcPr>
                </a:tc>
                <a:extLst>
                  <a:ext uri="{0D108BD9-81ED-4DB2-BD59-A6C34878D82A}">
                    <a16:rowId xmlns:a16="http://schemas.microsoft.com/office/drawing/2014/main" val="10011"/>
                  </a:ext>
                </a:extLst>
              </a:tr>
              <a:tr h="711200">
                <a:tc>
                  <a:txBody>
                    <a:bodyPr/>
                    <a:lstStyle/>
                    <a:p>
                      <a:pPr defTabSz="914400">
                        <a:lnSpc>
                          <a:spcPts val="3800"/>
                        </a:lnSpc>
                        <a:defRPr sz="1800"/>
                      </a:pPr>
                      <a:r>
                        <a:rPr sz="2700">
                          <a:solidFill>
                            <a:srgbClr val="C0C0C0"/>
                          </a:solidFill>
                          <a:sym typeface="Lucida Sans"/>
                        </a:rPr>
                        <a:t>bob</a:t>
                      </a:r>
                    </a:p>
                  </a:txBody>
                  <a:tcPr marL="38100" marR="38100" marT="38100" marB="38100" anchor="ctr" horzOverflow="overflow">
                    <a:solidFill>
                      <a:srgbClr val="EBEBEB"/>
                    </a:solidFill>
                  </a:tcPr>
                </a:tc>
                <a:extLst>
                  <a:ext uri="{0D108BD9-81ED-4DB2-BD59-A6C34878D82A}">
                    <a16:rowId xmlns:a16="http://schemas.microsoft.com/office/drawing/2014/main" val="10012"/>
                  </a:ext>
                </a:extLst>
              </a:tr>
              <a:tr h="711200">
                <a:tc>
                  <a:txBody>
                    <a:bodyPr/>
                    <a:lstStyle/>
                    <a:p>
                      <a:pPr defTabSz="914400">
                        <a:lnSpc>
                          <a:spcPts val="3800"/>
                        </a:lnSpc>
                        <a:defRPr sz="1800"/>
                      </a:pPr>
                      <a:r>
                        <a:rPr sz="2700">
                          <a:solidFill>
                            <a:srgbClr val="C0C0C0"/>
                          </a:solidFill>
                          <a:sym typeface="Lucida Sans"/>
                        </a:rPr>
                        <a:t>craig</a:t>
                      </a:r>
                    </a:p>
                  </a:txBody>
                  <a:tcPr marL="38100" marR="38100" marT="38100" marB="38100" anchor="ctr" horzOverflow="overflow">
                    <a:solidFill>
                      <a:srgbClr val="EBEBEB"/>
                    </a:solidFill>
                  </a:tcPr>
                </a:tc>
                <a:extLst>
                  <a:ext uri="{0D108BD9-81ED-4DB2-BD59-A6C34878D82A}">
                    <a16:rowId xmlns:a16="http://schemas.microsoft.com/office/drawing/2014/main" val="10013"/>
                  </a:ext>
                </a:extLst>
              </a:tr>
              <a:tr h="711200">
                <a:tc>
                  <a:txBody>
                    <a:bodyPr/>
                    <a:lstStyle/>
                    <a:p>
                      <a:pPr defTabSz="914400">
                        <a:lnSpc>
                          <a:spcPts val="3800"/>
                        </a:lnSpc>
                        <a:defRPr sz="1800"/>
                      </a:pPr>
                      <a:r>
                        <a:rPr sz="2700">
                          <a:solidFill>
                            <a:srgbClr val="C0C0C0"/>
                          </a:solidFill>
                          <a:sym typeface="Lucida Sans"/>
                        </a:rPr>
                        <a:t>frank</a:t>
                      </a:r>
                    </a:p>
                  </a:txBody>
                  <a:tcPr marL="38100" marR="38100" marT="38100" marB="38100" anchor="ctr" horzOverflow="overflow">
                    <a:solidFill>
                      <a:srgbClr val="EBEBEB"/>
                    </a:solidFill>
                  </a:tcPr>
                </a:tc>
                <a:extLst>
                  <a:ext uri="{0D108BD9-81ED-4DB2-BD59-A6C34878D82A}">
                    <a16:rowId xmlns:a16="http://schemas.microsoft.com/office/drawing/2014/main" val="10014"/>
                  </a:ext>
                </a:extLst>
              </a:tr>
              <a:tr h="711200">
                <a:tc>
                  <a:txBody>
                    <a:bodyPr/>
                    <a:lstStyle/>
                    <a:p>
                      <a:pPr defTabSz="914400">
                        <a:lnSpc>
                          <a:spcPts val="3800"/>
                        </a:lnSpc>
                        <a:defRPr sz="1800"/>
                      </a:pPr>
                      <a:r>
                        <a:rPr sz="2700">
                          <a:solidFill>
                            <a:srgbClr val="C0C0C0"/>
                          </a:solidFill>
                          <a:sym typeface="Lucida Sans"/>
                        </a:rPr>
                        <a:t>victor</a:t>
                      </a:r>
                    </a:p>
                  </a:txBody>
                  <a:tcPr marL="38100" marR="38100" marT="38100" marB="38100" anchor="ctr" horzOverflow="overflow">
                    <a:solidFill>
                      <a:srgbClr val="EBEBEB"/>
                    </a:solidFill>
                  </a:tcPr>
                </a:tc>
                <a:extLst>
                  <a:ext uri="{0D108BD9-81ED-4DB2-BD59-A6C34878D82A}">
                    <a16:rowId xmlns:a16="http://schemas.microsoft.com/office/drawing/2014/main" val="10015"/>
                  </a:ext>
                </a:extLst>
              </a:tr>
            </a:tbl>
          </a:graphicData>
        </a:graphic>
      </p:graphicFrame>
      <p:graphicFrame>
        <p:nvGraphicFramePr>
          <p:cNvPr id="452" name="Table"/>
          <p:cNvGraphicFramePr/>
          <p:nvPr/>
        </p:nvGraphicFramePr>
        <p:xfrm>
          <a:off x="8509000" y="1714500"/>
          <a:ext cx="1252210" cy="11379200"/>
        </p:xfrm>
        <a:graphic>
          <a:graphicData uri="http://schemas.openxmlformats.org/drawingml/2006/table">
            <a:tbl>
              <a:tblPr>
                <a:tableStyleId>{8F44A2F1-9E1F-4B54-A3A2-5F16C0AD49E2}</a:tableStyleId>
              </a:tblPr>
              <a:tblGrid>
                <a:gridCol w="1252210">
                  <a:extLst>
                    <a:ext uri="{9D8B030D-6E8A-4147-A177-3AD203B41FA5}">
                      <a16:colId xmlns:a16="http://schemas.microsoft.com/office/drawing/2014/main" val="20000"/>
                    </a:ext>
                  </a:extLst>
                </a:gridCol>
              </a:tblGrid>
              <a:tr h="711200">
                <a:tc>
                  <a:txBody>
                    <a:bodyPr/>
                    <a:lstStyle/>
                    <a:p>
                      <a:pPr defTabSz="914400">
                        <a:lnSpc>
                          <a:spcPts val="3800"/>
                        </a:lnSpc>
                        <a:defRPr sz="1800"/>
                      </a:pPr>
                      <a:r>
                        <a:rPr sz="2700">
                          <a:sym typeface="Lucida Sans"/>
                        </a:rPr>
                        <a:t>alice</a:t>
                      </a:r>
                    </a:p>
                  </a:txBody>
                  <a:tcPr marL="38100" marR="38100" marT="38100" marB="38100" anchor="ctr" horzOverflow="overflow"/>
                </a:tc>
                <a:extLst>
                  <a:ext uri="{0D108BD9-81ED-4DB2-BD59-A6C34878D82A}">
                    <a16:rowId xmlns:a16="http://schemas.microsoft.com/office/drawing/2014/main" val="10000"/>
                  </a:ext>
                </a:extLst>
              </a:tr>
              <a:tr h="711200">
                <a:tc>
                  <a:txBody>
                    <a:bodyPr/>
                    <a:lstStyle/>
                    <a:p>
                      <a:pPr defTabSz="914400">
                        <a:lnSpc>
                          <a:spcPts val="3800"/>
                        </a:lnSpc>
                        <a:defRPr sz="1800"/>
                      </a:pPr>
                      <a:r>
                        <a:rPr sz="2700">
                          <a:sym typeface="Lucida Sans"/>
                        </a:rPr>
                        <a:t>carlos</a:t>
                      </a:r>
                    </a:p>
                  </a:txBody>
                  <a:tcPr marL="38100" marR="38100" marT="38100" marB="38100" anchor="ctr" horzOverflow="overflow">
                    <a:lnB w="50800">
                      <a:solidFill>
                        <a:srgbClr val="8D3124"/>
                      </a:solidFill>
                      <a:miter lim="400000"/>
                    </a:lnB>
                  </a:tcPr>
                </a:tc>
                <a:extLst>
                  <a:ext uri="{0D108BD9-81ED-4DB2-BD59-A6C34878D82A}">
                    <a16:rowId xmlns:a16="http://schemas.microsoft.com/office/drawing/2014/main" val="10001"/>
                  </a:ext>
                </a:extLst>
              </a:tr>
              <a:tr h="711200">
                <a:tc>
                  <a:txBody>
                    <a:bodyPr/>
                    <a:lstStyle/>
                    <a:p>
                      <a:pPr defTabSz="914400">
                        <a:lnSpc>
                          <a:spcPts val="3800"/>
                        </a:lnSpc>
                        <a:defRPr sz="1800"/>
                      </a:pPr>
                      <a:r>
                        <a:rPr sz="2700">
                          <a:solidFill>
                            <a:srgbClr val="8D3124"/>
                          </a:solidFill>
                          <a:sym typeface="Lucida Sans"/>
                        </a:rPr>
                        <a:t>carol</a:t>
                      </a:r>
                    </a:p>
                  </a:txBody>
                  <a:tcPr marL="38100" marR="38100" marT="38100" marB="38100" anchor="ctr" horzOverflow="overflow">
                    <a:lnL w="50800">
                      <a:solidFill>
                        <a:srgbClr val="8D3124"/>
                      </a:solidFill>
                      <a:miter lim="400000"/>
                    </a:lnL>
                    <a:lnR w="50800">
                      <a:solidFill>
                        <a:srgbClr val="8D3124"/>
                      </a:solidFill>
                      <a:miter lim="400000"/>
                    </a:lnR>
                    <a:lnT w="50800">
                      <a:solidFill>
                        <a:srgbClr val="8D3124"/>
                      </a:solidFill>
                      <a:miter lim="400000"/>
                    </a:lnT>
                    <a:lnB w="50800">
                      <a:solidFill>
                        <a:srgbClr val="8D3124"/>
                      </a:solidFill>
                      <a:miter lim="400000"/>
                    </a:lnB>
                  </a:tcPr>
                </a:tc>
                <a:extLst>
                  <a:ext uri="{0D108BD9-81ED-4DB2-BD59-A6C34878D82A}">
                    <a16:rowId xmlns:a16="http://schemas.microsoft.com/office/drawing/2014/main" val="10002"/>
                  </a:ext>
                </a:extLst>
              </a:tr>
              <a:tr h="711200">
                <a:tc>
                  <a:txBody>
                    <a:bodyPr/>
                    <a:lstStyle/>
                    <a:p>
                      <a:pPr defTabSz="914400">
                        <a:lnSpc>
                          <a:spcPts val="3800"/>
                        </a:lnSpc>
                        <a:defRPr sz="1800"/>
                      </a:pPr>
                      <a:r>
                        <a:rPr sz="2700">
                          <a:solidFill>
                            <a:srgbClr val="8D3124"/>
                          </a:solidFill>
                          <a:sym typeface="Lucida Sans"/>
                        </a:rPr>
                        <a:t>dave</a:t>
                      </a:r>
                    </a:p>
                  </a:txBody>
                  <a:tcPr marL="38100" marR="38100" marT="38100" marB="38100" anchor="ctr" horzOverflow="overflow">
                    <a:lnT w="50800">
                      <a:solidFill>
                        <a:srgbClr val="8D3124"/>
                      </a:solidFill>
                      <a:miter lim="400000"/>
                    </a:lnT>
                  </a:tcPr>
                </a:tc>
                <a:extLst>
                  <a:ext uri="{0D108BD9-81ED-4DB2-BD59-A6C34878D82A}">
                    <a16:rowId xmlns:a16="http://schemas.microsoft.com/office/drawing/2014/main" val="10003"/>
                  </a:ext>
                </a:extLst>
              </a:tr>
              <a:tr h="711200">
                <a:tc>
                  <a:txBody>
                    <a:bodyPr/>
                    <a:lstStyle/>
                    <a:p>
                      <a:pPr defTabSz="914400">
                        <a:lnSpc>
                          <a:spcPts val="3800"/>
                        </a:lnSpc>
                        <a:defRPr sz="1800"/>
                      </a:pPr>
                      <a:r>
                        <a:rPr sz="2700">
                          <a:solidFill>
                            <a:srgbClr val="8D3124"/>
                          </a:solidFill>
                          <a:sym typeface="Lucida Sans"/>
                        </a:rPr>
                        <a:t>walter</a:t>
                      </a:r>
                    </a:p>
                  </a:txBody>
                  <a:tcPr marL="38100" marR="38100" marT="38100" marB="38100" anchor="ctr" horzOverflow="overflow"/>
                </a:tc>
                <a:extLst>
                  <a:ext uri="{0D108BD9-81ED-4DB2-BD59-A6C34878D82A}">
                    <a16:rowId xmlns:a16="http://schemas.microsoft.com/office/drawing/2014/main" val="10004"/>
                  </a:ext>
                </a:extLst>
              </a:tr>
              <a:tr h="711200">
                <a:tc>
                  <a:txBody>
                    <a:bodyPr/>
                    <a:lstStyle/>
                    <a:p>
                      <a:pPr defTabSz="914400">
                        <a:lnSpc>
                          <a:spcPts val="3800"/>
                        </a:lnSpc>
                        <a:defRPr sz="1800"/>
                      </a:pPr>
                      <a:r>
                        <a:rPr sz="2700">
                          <a:solidFill>
                            <a:srgbClr val="8D3124"/>
                          </a:solidFill>
                          <a:sym typeface="Lucida Sans"/>
                        </a:rPr>
                        <a:t>wendy</a:t>
                      </a:r>
                    </a:p>
                  </a:txBody>
                  <a:tcPr marL="38100" marR="38100" marT="38100" marB="38100" anchor="ctr" horzOverflow="overflow"/>
                </a:tc>
                <a:extLst>
                  <a:ext uri="{0D108BD9-81ED-4DB2-BD59-A6C34878D82A}">
                    <a16:rowId xmlns:a16="http://schemas.microsoft.com/office/drawing/2014/main" val="10005"/>
                  </a:ext>
                </a:extLst>
              </a:tr>
              <a:tr h="711200">
                <a:tc>
                  <a:txBody>
                    <a:bodyPr/>
                    <a:lstStyle/>
                    <a:p>
                      <a:pPr defTabSz="914400">
                        <a:lnSpc>
                          <a:spcPts val="3800"/>
                        </a:lnSpc>
                        <a:defRPr sz="1800"/>
                      </a:pPr>
                      <a:r>
                        <a:rPr sz="2700">
                          <a:solidFill>
                            <a:srgbClr val="C0C0C0"/>
                          </a:solidFill>
                          <a:sym typeface="Lucida Sans"/>
                        </a:rPr>
                        <a:t>erin</a:t>
                      </a:r>
                    </a:p>
                  </a:txBody>
                  <a:tcPr marL="38100" marR="38100" marT="38100" marB="38100" anchor="ctr" horzOverflow="overflow">
                    <a:solidFill>
                      <a:srgbClr val="EBEBEB"/>
                    </a:solidFill>
                  </a:tcPr>
                </a:tc>
                <a:extLst>
                  <a:ext uri="{0D108BD9-81ED-4DB2-BD59-A6C34878D82A}">
                    <a16:rowId xmlns:a16="http://schemas.microsoft.com/office/drawing/2014/main" val="10006"/>
                  </a:ext>
                </a:extLst>
              </a:tr>
              <a:tr h="711200">
                <a:tc>
                  <a:txBody>
                    <a:bodyPr/>
                    <a:lstStyle/>
                    <a:p>
                      <a:pPr defTabSz="914400">
                        <a:lnSpc>
                          <a:spcPts val="3800"/>
                        </a:lnSpc>
                        <a:defRPr sz="1800"/>
                      </a:pPr>
                      <a:r>
                        <a:rPr sz="2700">
                          <a:solidFill>
                            <a:srgbClr val="C0C0C0"/>
                          </a:solidFill>
                          <a:sym typeface="Lucida Sans"/>
                        </a:rPr>
                        <a:t>oscar</a:t>
                      </a:r>
                    </a:p>
                  </a:txBody>
                  <a:tcPr marL="38100" marR="38100" marT="38100" marB="38100" anchor="ctr" horzOverflow="overflow">
                    <a:solidFill>
                      <a:srgbClr val="EBEBEB"/>
                    </a:solidFill>
                  </a:tcPr>
                </a:tc>
                <a:extLst>
                  <a:ext uri="{0D108BD9-81ED-4DB2-BD59-A6C34878D82A}">
                    <a16:rowId xmlns:a16="http://schemas.microsoft.com/office/drawing/2014/main" val="10007"/>
                  </a:ext>
                </a:extLst>
              </a:tr>
              <a:tr h="711200">
                <a:tc>
                  <a:txBody>
                    <a:bodyPr/>
                    <a:lstStyle/>
                    <a:p>
                      <a:pPr defTabSz="914400">
                        <a:lnSpc>
                          <a:spcPts val="3800"/>
                        </a:lnSpc>
                        <a:defRPr sz="1800"/>
                      </a:pPr>
                      <a:r>
                        <a:rPr sz="2700">
                          <a:solidFill>
                            <a:srgbClr val="C0C0C0"/>
                          </a:solidFill>
                          <a:sym typeface="Lucida Sans"/>
                        </a:rPr>
                        <a:t>peggy</a:t>
                      </a:r>
                    </a:p>
                  </a:txBody>
                  <a:tcPr marL="38100" marR="38100" marT="38100" marB="38100" anchor="ctr" horzOverflow="overflow">
                    <a:solidFill>
                      <a:srgbClr val="EBEBEB"/>
                    </a:solidFill>
                  </a:tcPr>
                </a:tc>
                <a:extLst>
                  <a:ext uri="{0D108BD9-81ED-4DB2-BD59-A6C34878D82A}">
                    <a16:rowId xmlns:a16="http://schemas.microsoft.com/office/drawing/2014/main" val="10008"/>
                  </a:ext>
                </a:extLst>
              </a:tr>
              <a:tr h="711200">
                <a:tc>
                  <a:txBody>
                    <a:bodyPr/>
                    <a:lstStyle/>
                    <a:p>
                      <a:pPr defTabSz="914400">
                        <a:lnSpc>
                          <a:spcPts val="3800"/>
                        </a:lnSpc>
                        <a:defRPr sz="1800"/>
                      </a:pPr>
                      <a:r>
                        <a:rPr sz="2700">
                          <a:solidFill>
                            <a:srgbClr val="C0C0C0"/>
                          </a:solidFill>
                          <a:sym typeface="Lucida Sans"/>
                        </a:rPr>
                        <a:t>trudy</a:t>
                      </a:r>
                    </a:p>
                  </a:txBody>
                  <a:tcPr marL="38100" marR="38100" marT="38100" marB="38100" anchor="ctr" horzOverflow="overflow">
                    <a:solidFill>
                      <a:srgbClr val="EBEBEB"/>
                    </a:solidFill>
                  </a:tcPr>
                </a:tc>
                <a:extLst>
                  <a:ext uri="{0D108BD9-81ED-4DB2-BD59-A6C34878D82A}">
                    <a16:rowId xmlns:a16="http://schemas.microsoft.com/office/drawing/2014/main" val="10009"/>
                  </a:ext>
                </a:extLst>
              </a:tr>
              <a:tr h="711200">
                <a:tc>
                  <a:txBody>
                    <a:bodyPr/>
                    <a:lstStyle/>
                    <a:p>
                      <a:pPr defTabSz="914400">
                        <a:lnSpc>
                          <a:spcPts val="3800"/>
                        </a:lnSpc>
                        <a:defRPr sz="1800"/>
                      </a:pPr>
                      <a:r>
                        <a:rPr sz="2700">
                          <a:solidFill>
                            <a:srgbClr val="C0C0C0"/>
                          </a:solidFill>
                          <a:sym typeface="Lucida Sans"/>
                        </a:rPr>
                        <a:t>eve</a:t>
                      </a:r>
                    </a:p>
                  </a:txBody>
                  <a:tcPr marL="38100" marR="38100" marT="38100" marB="38100" anchor="ctr" horzOverflow="overflow">
                    <a:solidFill>
                      <a:srgbClr val="EBEBEB"/>
                    </a:solidFill>
                  </a:tcPr>
                </a:tc>
                <a:extLst>
                  <a:ext uri="{0D108BD9-81ED-4DB2-BD59-A6C34878D82A}">
                    <a16:rowId xmlns:a16="http://schemas.microsoft.com/office/drawing/2014/main" val="10010"/>
                  </a:ext>
                </a:extLst>
              </a:tr>
              <a:tr h="711200">
                <a:tc>
                  <a:txBody>
                    <a:bodyPr/>
                    <a:lstStyle/>
                    <a:p>
                      <a:pPr defTabSz="914400">
                        <a:lnSpc>
                          <a:spcPts val="3800"/>
                        </a:lnSpc>
                        <a:defRPr sz="1800"/>
                      </a:pPr>
                      <a:r>
                        <a:rPr sz="2700">
                          <a:solidFill>
                            <a:srgbClr val="C0C0C0"/>
                          </a:solidFill>
                          <a:sym typeface="Lucida Sans"/>
                        </a:rPr>
                        <a:t>trent</a:t>
                      </a:r>
                    </a:p>
                  </a:txBody>
                  <a:tcPr marL="38100" marR="38100" marT="38100" marB="38100" anchor="ctr" horzOverflow="overflow">
                    <a:solidFill>
                      <a:srgbClr val="EBEBEB"/>
                    </a:solidFill>
                  </a:tcPr>
                </a:tc>
                <a:extLst>
                  <a:ext uri="{0D108BD9-81ED-4DB2-BD59-A6C34878D82A}">
                    <a16:rowId xmlns:a16="http://schemas.microsoft.com/office/drawing/2014/main" val="10011"/>
                  </a:ext>
                </a:extLst>
              </a:tr>
              <a:tr h="711200">
                <a:tc>
                  <a:txBody>
                    <a:bodyPr/>
                    <a:lstStyle/>
                    <a:p>
                      <a:pPr defTabSz="914400">
                        <a:lnSpc>
                          <a:spcPts val="3800"/>
                        </a:lnSpc>
                        <a:defRPr sz="1800"/>
                      </a:pPr>
                      <a:r>
                        <a:rPr sz="2700">
                          <a:solidFill>
                            <a:srgbClr val="C0C0C0"/>
                          </a:solidFill>
                          <a:sym typeface="Lucida Sans"/>
                        </a:rPr>
                        <a:t>bob</a:t>
                      </a:r>
                    </a:p>
                  </a:txBody>
                  <a:tcPr marL="38100" marR="38100" marT="38100" marB="38100" anchor="ctr" horzOverflow="overflow">
                    <a:solidFill>
                      <a:srgbClr val="EBEBEB"/>
                    </a:solidFill>
                  </a:tcPr>
                </a:tc>
                <a:extLst>
                  <a:ext uri="{0D108BD9-81ED-4DB2-BD59-A6C34878D82A}">
                    <a16:rowId xmlns:a16="http://schemas.microsoft.com/office/drawing/2014/main" val="10012"/>
                  </a:ext>
                </a:extLst>
              </a:tr>
              <a:tr h="711200">
                <a:tc>
                  <a:txBody>
                    <a:bodyPr/>
                    <a:lstStyle/>
                    <a:p>
                      <a:pPr defTabSz="914400">
                        <a:lnSpc>
                          <a:spcPts val="3800"/>
                        </a:lnSpc>
                        <a:defRPr sz="1800"/>
                      </a:pPr>
                      <a:r>
                        <a:rPr sz="2700">
                          <a:solidFill>
                            <a:srgbClr val="C0C0C0"/>
                          </a:solidFill>
                          <a:sym typeface="Lucida Sans"/>
                        </a:rPr>
                        <a:t>craig</a:t>
                      </a:r>
                    </a:p>
                  </a:txBody>
                  <a:tcPr marL="38100" marR="38100" marT="38100" marB="38100" anchor="ctr" horzOverflow="overflow">
                    <a:solidFill>
                      <a:srgbClr val="EBEBEB"/>
                    </a:solidFill>
                  </a:tcPr>
                </a:tc>
                <a:extLst>
                  <a:ext uri="{0D108BD9-81ED-4DB2-BD59-A6C34878D82A}">
                    <a16:rowId xmlns:a16="http://schemas.microsoft.com/office/drawing/2014/main" val="10013"/>
                  </a:ext>
                </a:extLst>
              </a:tr>
              <a:tr h="711200">
                <a:tc>
                  <a:txBody>
                    <a:bodyPr/>
                    <a:lstStyle/>
                    <a:p>
                      <a:pPr defTabSz="914400">
                        <a:lnSpc>
                          <a:spcPts val="3800"/>
                        </a:lnSpc>
                        <a:defRPr sz="1800"/>
                      </a:pPr>
                      <a:r>
                        <a:rPr sz="2700">
                          <a:solidFill>
                            <a:srgbClr val="C0C0C0"/>
                          </a:solidFill>
                          <a:sym typeface="Lucida Sans"/>
                        </a:rPr>
                        <a:t>frank</a:t>
                      </a:r>
                    </a:p>
                  </a:txBody>
                  <a:tcPr marL="38100" marR="38100" marT="38100" marB="38100" anchor="ctr" horzOverflow="overflow">
                    <a:solidFill>
                      <a:srgbClr val="EBEBEB"/>
                    </a:solidFill>
                  </a:tcPr>
                </a:tc>
                <a:extLst>
                  <a:ext uri="{0D108BD9-81ED-4DB2-BD59-A6C34878D82A}">
                    <a16:rowId xmlns:a16="http://schemas.microsoft.com/office/drawing/2014/main" val="10014"/>
                  </a:ext>
                </a:extLst>
              </a:tr>
              <a:tr h="711200">
                <a:tc>
                  <a:txBody>
                    <a:bodyPr/>
                    <a:lstStyle/>
                    <a:p>
                      <a:pPr defTabSz="914400">
                        <a:lnSpc>
                          <a:spcPts val="3800"/>
                        </a:lnSpc>
                        <a:defRPr sz="1800"/>
                      </a:pPr>
                      <a:r>
                        <a:rPr sz="2700">
                          <a:solidFill>
                            <a:srgbClr val="C0C0C0"/>
                          </a:solidFill>
                          <a:sym typeface="Lucida Sans"/>
                        </a:rPr>
                        <a:t>victor</a:t>
                      </a:r>
                    </a:p>
                  </a:txBody>
                  <a:tcPr marL="38100" marR="38100" marT="38100" marB="38100" anchor="ctr" horzOverflow="overflow">
                    <a:solidFill>
                      <a:srgbClr val="EBEBEB"/>
                    </a:solidFill>
                  </a:tcPr>
                </a:tc>
                <a:extLst>
                  <a:ext uri="{0D108BD9-81ED-4DB2-BD59-A6C34878D82A}">
                    <a16:rowId xmlns:a16="http://schemas.microsoft.com/office/drawing/2014/main" val="10015"/>
                  </a:ext>
                </a:extLst>
              </a:tr>
            </a:tbl>
          </a:graphicData>
        </a:graphic>
      </p:graphicFrame>
      <p:graphicFrame>
        <p:nvGraphicFramePr>
          <p:cNvPr id="453" name="Table"/>
          <p:cNvGraphicFramePr/>
          <p:nvPr/>
        </p:nvGraphicFramePr>
        <p:xfrm>
          <a:off x="9829800" y="1714500"/>
          <a:ext cx="1252210" cy="11379200"/>
        </p:xfrm>
        <a:graphic>
          <a:graphicData uri="http://schemas.openxmlformats.org/drawingml/2006/table">
            <a:tbl>
              <a:tblPr>
                <a:tableStyleId>{8F44A2F1-9E1F-4B54-A3A2-5F16C0AD49E2}</a:tableStyleId>
              </a:tblPr>
              <a:tblGrid>
                <a:gridCol w="1252210">
                  <a:extLst>
                    <a:ext uri="{9D8B030D-6E8A-4147-A177-3AD203B41FA5}">
                      <a16:colId xmlns:a16="http://schemas.microsoft.com/office/drawing/2014/main" val="20000"/>
                    </a:ext>
                  </a:extLst>
                </a:gridCol>
              </a:tblGrid>
              <a:tr h="711200">
                <a:tc>
                  <a:txBody>
                    <a:bodyPr/>
                    <a:lstStyle/>
                    <a:p>
                      <a:pPr defTabSz="914400">
                        <a:lnSpc>
                          <a:spcPts val="3800"/>
                        </a:lnSpc>
                        <a:defRPr sz="1800"/>
                      </a:pPr>
                      <a:r>
                        <a:rPr sz="2700">
                          <a:sym typeface="Lucida Sans"/>
                        </a:rPr>
                        <a:t>alice</a:t>
                      </a:r>
                    </a:p>
                  </a:txBody>
                  <a:tcPr marL="38100" marR="38100" marT="38100" marB="38100" anchor="ctr" horzOverflow="overflow"/>
                </a:tc>
                <a:extLst>
                  <a:ext uri="{0D108BD9-81ED-4DB2-BD59-A6C34878D82A}">
                    <a16:rowId xmlns:a16="http://schemas.microsoft.com/office/drawing/2014/main" val="10000"/>
                  </a:ext>
                </a:extLst>
              </a:tr>
              <a:tr h="711200">
                <a:tc>
                  <a:txBody>
                    <a:bodyPr/>
                    <a:lstStyle/>
                    <a:p>
                      <a:pPr defTabSz="914400">
                        <a:lnSpc>
                          <a:spcPts val="3800"/>
                        </a:lnSpc>
                        <a:defRPr sz="1800"/>
                      </a:pPr>
                      <a:r>
                        <a:rPr sz="2700">
                          <a:sym typeface="Lucida Sans"/>
                        </a:rPr>
                        <a:t>carlos</a:t>
                      </a:r>
                    </a:p>
                  </a:txBody>
                  <a:tcPr marL="38100" marR="38100" marT="38100" marB="38100" anchor="ctr" horzOverflow="overflow"/>
                </a:tc>
                <a:extLst>
                  <a:ext uri="{0D108BD9-81ED-4DB2-BD59-A6C34878D82A}">
                    <a16:rowId xmlns:a16="http://schemas.microsoft.com/office/drawing/2014/main" val="10001"/>
                  </a:ext>
                </a:extLst>
              </a:tr>
              <a:tr h="711200">
                <a:tc>
                  <a:txBody>
                    <a:bodyPr/>
                    <a:lstStyle/>
                    <a:p>
                      <a:pPr defTabSz="914400">
                        <a:lnSpc>
                          <a:spcPts val="3800"/>
                        </a:lnSpc>
                        <a:defRPr sz="1800"/>
                      </a:pPr>
                      <a:r>
                        <a:rPr sz="2700">
                          <a:sym typeface="Lucida Sans"/>
                        </a:rPr>
                        <a:t>carol</a:t>
                      </a:r>
                    </a:p>
                  </a:txBody>
                  <a:tcPr marL="38100" marR="38100" marT="38100" marB="38100" anchor="ctr" horzOverflow="overflow"/>
                </a:tc>
                <a:extLst>
                  <a:ext uri="{0D108BD9-81ED-4DB2-BD59-A6C34878D82A}">
                    <a16:rowId xmlns:a16="http://schemas.microsoft.com/office/drawing/2014/main" val="10002"/>
                  </a:ext>
                </a:extLst>
              </a:tr>
              <a:tr h="711200">
                <a:tc>
                  <a:txBody>
                    <a:bodyPr/>
                    <a:lstStyle/>
                    <a:p>
                      <a:pPr defTabSz="914400">
                        <a:lnSpc>
                          <a:spcPts val="3800"/>
                        </a:lnSpc>
                        <a:defRPr sz="1800"/>
                      </a:pPr>
                      <a:r>
                        <a:rPr sz="2700">
                          <a:sym typeface="Lucida Sans"/>
                        </a:rPr>
                        <a:t>dave</a:t>
                      </a:r>
                    </a:p>
                  </a:txBody>
                  <a:tcPr marL="38100" marR="38100" marT="38100" marB="38100" anchor="ctr" horzOverflow="overflow">
                    <a:lnB w="50800">
                      <a:solidFill>
                        <a:srgbClr val="8D3124"/>
                      </a:solidFill>
                      <a:miter lim="400000"/>
                    </a:lnB>
                  </a:tcPr>
                </a:tc>
                <a:extLst>
                  <a:ext uri="{0D108BD9-81ED-4DB2-BD59-A6C34878D82A}">
                    <a16:rowId xmlns:a16="http://schemas.microsoft.com/office/drawing/2014/main" val="10003"/>
                  </a:ext>
                </a:extLst>
              </a:tr>
              <a:tr h="711200">
                <a:tc>
                  <a:txBody>
                    <a:bodyPr/>
                    <a:lstStyle/>
                    <a:p>
                      <a:pPr defTabSz="914400">
                        <a:lnSpc>
                          <a:spcPts val="3800"/>
                        </a:lnSpc>
                        <a:defRPr sz="1800"/>
                      </a:pPr>
                      <a:r>
                        <a:rPr sz="2700">
                          <a:solidFill>
                            <a:srgbClr val="8D3124"/>
                          </a:solidFill>
                          <a:sym typeface="Lucida Sans"/>
                        </a:rPr>
                        <a:t>erin</a:t>
                      </a:r>
                    </a:p>
                  </a:txBody>
                  <a:tcPr marL="38100" marR="38100" marT="38100" marB="38100" anchor="ctr" horzOverflow="overflow">
                    <a:lnL w="50800">
                      <a:solidFill>
                        <a:srgbClr val="8D3124"/>
                      </a:solidFill>
                      <a:miter lim="400000"/>
                    </a:lnL>
                    <a:lnR w="50800">
                      <a:solidFill>
                        <a:srgbClr val="8D3124"/>
                      </a:solidFill>
                      <a:miter lim="400000"/>
                    </a:lnR>
                    <a:lnT w="50800">
                      <a:solidFill>
                        <a:srgbClr val="8D3124"/>
                      </a:solidFill>
                      <a:miter lim="400000"/>
                    </a:lnT>
                    <a:lnB w="50800">
                      <a:solidFill>
                        <a:srgbClr val="8D3124"/>
                      </a:solidFill>
                      <a:miter lim="400000"/>
                    </a:lnB>
                  </a:tcPr>
                </a:tc>
                <a:extLst>
                  <a:ext uri="{0D108BD9-81ED-4DB2-BD59-A6C34878D82A}">
                    <a16:rowId xmlns:a16="http://schemas.microsoft.com/office/drawing/2014/main" val="10004"/>
                  </a:ext>
                </a:extLst>
              </a:tr>
              <a:tr h="711200">
                <a:tc>
                  <a:txBody>
                    <a:bodyPr/>
                    <a:lstStyle/>
                    <a:p>
                      <a:pPr defTabSz="914400">
                        <a:lnSpc>
                          <a:spcPts val="3800"/>
                        </a:lnSpc>
                        <a:defRPr sz="1800"/>
                      </a:pPr>
                      <a:r>
                        <a:rPr sz="2700">
                          <a:solidFill>
                            <a:srgbClr val="8D3124"/>
                          </a:solidFill>
                          <a:sym typeface="Lucida Sans"/>
                        </a:rPr>
                        <a:t>walter</a:t>
                      </a:r>
                    </a:p>
                  </a:txBody>
                  <a:tcPr marL="38100" marR="38100" marT="38100" marB="38100" anchor="ctr" horzOverflow="overflow">
                    <a:lnT w="50800">
                      <a:solidFill>
                        <a:srgbClr val="8D3124"/>
                      </a:solidFill>
                      <a:miter lim="400000"/>
                    </a:lnT>
                  </a:tcPr>
                </a:tc>
                <a:extLst>
                  <a:ext uri="{0D108BD9-81ED-4DB2-BD59-A6C34878D82A}">
                    <a16:rowId xmlns:a16="http://schemas.microsoft.com/office/drawing/2014/main" val="10005"/>
                  </a:ext>
                </a:extLst>
              </a:tr>
              <a:tr h="711200">
                <a:tc>
                  <a:txBody>
                    <a:bodyPr/>
                    <a:lstStyle/>
                    <a:p>
                      <a:pPr defTabSz="914400">
                        <a:lnSpc>
                          <a:spcPts val="3800"/>
                        </a:lnSpc>
                        <a:defRPr sz="1800"/>
                      </a:pPr>
                      <a:r>
                        <a:rPr sz="2700">
                          <a:solidFill>
                            <a:srgbClr val="8D3124"/>
                          </a:solidFill>
                          <a:sym typeface="Lucida Sans"/>
                        </a:rPr>
                        <a:t>wendy</a:t>
                      </a:r>
                    </a:p>
                  </a:txBody>
                  <a:tcPr marL="38100" marR="38100" marT="38100" marB="38100" anchor="ctr" horzOverflow="overflow"/>
                </a:tc>
                <a:extLst>
                  <a:ext uri="{0D108BD9-81ED-4DB2-BD59-A6C34878D82A}">
                    <a16:rowId xmlns:a16="http://schemas.microsoft.com/office/drawing/2014/main" val="10006"/>
                  </a:ext>
                </a:extLst>
              </a:tr>
              <a:tr h="711200">
                <a:tc>
                  <a:txBody>
                    <a:bodyPr/>
                    <a:lstStyle/>
                    <a:p>
                      <a:pPr defTabSz="914400">
                        <a:lnSpc>
                          <a:spcPts val="3800"/>
                        </a:lnSpc>
                        <a:defRPr sz="1800"/>
                      </a:pPr>
                      <a:r>
                        <a:rPr sz="2700">
                          <a:solidFill>
                            <a:srgbClr val="C0C0C0"/>
                          </a:solidFill>
                          <a:sym typeface="Lucida Sans"/>
                        </a:rPr>
                        <a:t>oscar</a:t>
                      </a:r>
                    </a:p>
                  </a:txBody>
                  <a:tcPr marL="38100" marR="38100" marT="38100" marB="38100" anchor="ctr" horzOverflow="overflow">
                    <a:solidFill>
                      <a:srgbClr val="EBEBEB"/>
                    </a:solidFill>
                  </a:tcPr>
                </a:tc>
                <a:extLst>
                  <a:ext uri="{0D108BD9-81ED-4DB2-BD59-A6C34878D82A}">
                    <a16:rowId xmlns:a16="http://schemas.microsoft.com/office/drawing/2014/main" val="10007"/>
                  </a:ext>
                </a:extLst>
              </a:tr>
              <a:tr h="711200">
                <a:tc>
                  <a:txBody>
                    <a:bodyPr/>
                    <a:lstStyle/>
                    <a:p>
                      <a:pPr defTabSz="914400">
                        <a:lnSpc>
                          <a:spcPts val="3800"/>
                        </a:lnSpc>
                        <a:defRPr sz="1800"/>
                      </a:pPr>
                      <a:r>
                        <a:rPr sz="2700">
                          <a:solidFill>
                            <a:srgbClr val="C0C0C0"/>
                          </a:solidFill>
                          <a:sym typeface="Lucida Sans"/>
                        </a:rPr>
                        <a:t>peggy</a:t>
                      </a:r>
                    </a:p>
                  </a:txBody>
                  <a:tcPr marL="38100" marR="38100" marT="38100" marB="38100" anchor="ctr" horzOverflow="overflow">
                    <a:solidFill>
                      <a:srgbClr val="EBEBEB"/>
                    </a:solidFill>
                  </a:tcPr>
                </a:tc>
                <a:extLst>
                  <a:ext uri="{0D108BD9-81ED-4DB2-BD59-A6C34878D82A}">
                    <a16:rowId xmlns:a16="http://schemas.microsoft.com/office/drawing/2014/main" val="10008"/>
                  </a:ext>
                </a:extLst>
              </a:tr>
              <a:tr h="711200">
                <a:tc>
                  <a:txBody>
                    <a:bodyPr/>
                    <a:lstStyle/>
                    <a:p>
                      <a:pPr defTabSz="914400">
                        <a:lnSpc>
                          <a:spcPts val="3800"/>
                        </a:lnSpc>
                        <a:defRPr sz="1800"/>
                      </a:pPr>
                      <a:r>
                        <a:rPr sz="2700">
                          <a:solidFill>
                            <a:srgbClr val="C0C0C0"/>
                          </a:solidFill>
                          <a:sym typeface="Lucida Sans"/>
                        </a:rPr>
                        <a:t>trudy</a:t>
                      </a:r>
                    </a:p>
                  </a:txBody>
                  <a:tcPr marL="38100" marR="38100" marT="38100" marB="38100" anchor="ctr" horzOverflow="overflow">
                    <a:solidFill>
                      <a:srgbClr val="EBEBEB"/>
                    </a:solidFill>
                  </a:tcPr>
                </a:tc>
                <a:extLst>
                  <a:ext uri="{0D108BD9-81ED-4DB2-BD59-A6C34878D82A}">
                    <a16:rowId xmlns:a16="http://schemas.microsoft.com/office/drawing/2014/main" val="10009"/>
                  </a:ext>
                </a:extLst>
              </a:tr>
              <a:tr h="711200">
                <a:tc>
                  <a:txBody>
                    <a:bodyPr/>
                    <a:lstStyle/>
                    <a:p>
                      <a:pPr defTabSz="914400">
                        <a:lnSpc>
                          <a:spcPts val="3800"/>
                        </a:lnSpc>
                        <a:defRPr sz="1800"/>
                      </a:pPr>
                      <a:r>
                        <a:rPr sz="2700">
                          <a:solidFill>
                            <a:srgbClr val="C0C0C0"/>
                          </a:solidFill>
                          <a:sym typeface="Lucida Sans"/>
                        </a:rPr>
                        <a:t>eve</a:t>
                      </a:r>
                    </a:p>
                  </a:txBody>
                  <a:tcPr marL="38100" marR="38100" marT="38100" marB="38100" anchor="ctr" horzOverflow="overflow">
                    <a:solidFill>
                      <a:srgbClr val="EBEBEB"/>
                    </a:solidFill>
                  </a:tcPr>
                </a:tc>
                <a:extLst>
                  <a:ext uri="{0D108BD9-81ED-4DB2-BD59-A6C34878D82A}">
                    <a16:rowId xmlns:a16="http://schemas.microsoft.com/office/drawing/2014/main" val="10010"/>
                  </a:ext>
                </a:extLst>
              </a:tr>
              <a:tr h="711200">
                <a:tc>
                  <a:txBody>
                    <a:bodyPr/>
                    <a:lstStyle/>
                    <a:p>
                      <a:pPr defTabSz="914400">
                        <a:lnSpc>
                          <a:spcPts val="3800"/>
                        </a:lnSpc>
                        <a:defRPr sz="1800"/>
                      </a:pPr>
                      <a:r>
                        <a:rPr sz="2700">
                          <a:solidFill>
                            <a:srgbClr val="C0C0C0"/>
                          </a:solidFill>
                          <a:sym typeface="Lucida Sans"/>
                        </a:rPr>
                        <a:t>trent</a:t>
                      </a:r>
                    </a:p>
                  </a:txBody>
                  <a:tcPr marL="38100" marR="38100" marT="38100" marB="38100" anchor="ctr" horzOverflow="overflow">
                    <a:solidFill>
                      <a:srgbClr val="EBEBEB"/>
                    </a:solidFill>
                  </a:tcPr>
                </a:tc>
                <a:extLst>
                  <a:ext uri="{0D108BD9-81ED-4DB2-BD59-A6C34878D82A}">
                    <a16:rowId xmlns:a16="http://schemas.microsoft.com/office/drawing/2014/main" val="10011"/>
                  </a:ext>
                </a:extLst>
              </a:tr>
              <a:tr h="711200">
                <a:tc>
                  <a:txBody>
                    <a:bodyPr/>
                    <a:lstStyle/>
                    <a:p>
                      <a:pPr defTabSz="914400">
                        <a:lnSpc>
                          <a:spcPts val="3800"/>
                        </a:lnSpc>
                        <a:defRPr sz="1800"/>
                      </a:pPr>
                      <a:r>
                        <a:rPr sz="2700">
                          <a:solidFill>
                            <a:srgbClr val="C0C0C0"/>
                          </a:solidFill>
                          <a:sym typeface="Lucida Sans"/>
                        </a:rPr>
                        <a:t>bob</a:t>
                      </a:r>
                    </a:p>
                  </a:txBody>
                  <a:tcPr marL="38100" marR="38100" marT="38100" marB="38100" anchor="ctr" horzOverflow="overflow">
                    <a:solidFill>
                      <a:srgbClr val="EBEBEB"/>
                    </a:solidFill>
                  </a:tcPr>
                </a:tc>
                <a:extLst>
                  <a:ext uri="{0D108BD9-81ED-4DB2-BD59-A6C34878D82A}">
                    <a16:rowId xmlns:a16="http://schemas.microsoft.com/office/drawing/2014/main" val="10012"/>
                  </a:ext>
                </a:extLst>
              </a:tr>
              <a:tr h="711200">
                <a:tc>
                  <a:txBody>
                    <a:bodyPr/>
                    <a:lstStyle/>
                    <a:p>
                      <a:pPr defTabSz="914400">
                        <a:lnSpc>
                          <a:spcPts val="3800"/>
                        </a:lnSpc>
                        <a:defRPr sz="1800"/>
                      </a:pPr>
                      <a:r>
                        <a:rPr sz="2700">
                          <a:solidFill>
                            <a:srgbClr val="C0C0C0"/>
                          </a:solidFill>
                          <a:sym typeface="Lucida Sans"/>
                        </a:rPr>
                        <a:t>craig</a:t>
                      </a:r>
                    </a:p>
                  </a:txBody>
                  <a:tcPr marL="38100" marR="38100" marT="38100" marB="38100" anchor="ctr" horzOverflow="overflow">
                    <a:solidFill>
                      <a:srgbClr val="EBEBEB"/>
                    </a:solidFill>
                  </a:tcPr>
                </a:tc>
                <a:extLst>
                  <a:ext uri="{0D108BD9-81ED-4DB2-BD59-A6C34878D82A}">
                    <a16:rowId xmlns:a16="http://schemas.microsoft.com/office/drawing/2014/main" val="10013"/>
                  </a:ext>
                </a:extLst>
              </a:tr>
              <a:tr h="711200">
                <a:tc>
                  <a:txBody>
                    <a:bodyPr/>
                    <a:lstStyle/>
                    <a:p>
                      <a:pPr defTabSz="914400">
                        <a:lnSpc>
                          <a:spcPts val="3800"/>
                        </a:lnSpc>
                        <a:defRPr sz="1800"/>
                      </a:pPr>
                      <a:r>
                        <a:rPr sz="2700">
                          <a:solidFill>
                            <a:srgbClr val="C0C0C0"/>
                          </a:solidFill>
                          <a:sym typeface="Lucida Sans"/>
                        </a:rPr>
                        <a:t>frank</a:t>
                      </a:r>
                    </a:p>
                  </a:txBody>
                  <a:tcPr marL="38100" marR="38100" marT="38100" marB="38100" anchor="ctr" horzOverflow="overflow">
                    <a:solidFill>
                      <a:srgbClr val="EBEBEB"/>
                    </a:solidFill>
                  </a:tcPr>
                </a:tc>
                <a:extLst>
                  <a:ext uri="{0D108BD9-81ED-4DB2-BD59-A6C34878D82A}">
                    <a16:rowId xmlns:a16="http://schemas.microsoft.com/office/drawing/2014/main" val="10014"/>
                  </a:ext>
                </a:extLst>
              </a:tr>
              <a:tr h="711200">
                <a:tc>
                  <a:txBody>
                    <a:bodyPr/>
                    <a:lstStyle/>
                    <a:p>
                      <a:pPr defTabSz="914400">
                        <a:lnSpc>
                          <a:spcPts val="3800"/>
                        </a:lnSpc>
                        <a:defRPr sz="1800"/>
                      </a:pPr>
                      <a:r>
                        <a:rPr sz="2700">
                          <a:solidFill>
                            <a:srgbClr val="C0C0C0"/>
                          </a:solidFill>
                          <a:sym typeface="Lucida Sans"/>
                        </a:rPr>
                        <a:t>victor</a:t>
                      </a:r>
                    </a:p>
                  </a:txBody>
                  <a:tcPr marL="38100" marR="38100" marT="38100" marB="38100" anchor="ctr" horzOverflow="overflow">
                    <a:solidFill>
                      <a:srgbClr val="EBEBEB"/>
                    </a:solidFill>
                  </a:tcPr>
                </a:tc>
                <a:extLst>
                  <a:ext uri="{0D108BD9-81ED-4DB2-BD59-A6C34878D82A}">
                    <a16:rowId xmlns:a16="http://schemas.microsoft.com/office/drawing/2014/main" val="10015"/>
                  </a:ext>
                </a:extLst>
              </a:tr>
            </a:tbl>
          </a:graphicData>
        </a:graphic>
      </p:graphicFrame>
      <p:graphicFrame>
        <p:nvGraphicFramePr>
          <p:cNvPr id="454" name="Table"/>
          <p:cNvGraphicFramePr/>
          <p:nvPr/>
        </p:nvGraphicFramePr>
        <p:xfrm>
          <a:off x="11150600" y="1714500"/>
          <a:ext cx="1252210" cy="11379200"/>
        </p:xfrm>
        <a:graphic>
          <a:graphicData uri="http://schemas.openxmlformats.org/drawingml/2006/table">
            <a:tbl>
              <a:tblPr>
                <a:tableStyleId>{8F44A2F1-9E1F-4B54-A3A2-5F16C0AD49E2}</a:tableStyleId>
              </a:tblPr>
              <a:tblGrid>
                <a:gridCol w="1252210">
                  <a:extLst>
                    <a:ext uri="{9D8B030D-6E8A-4147-A177-3AD203B41FA5}">
                      <a16:colId xmlns:a16="http://schemas.microsoft.com/office/drawing/2014/main" val="20000"/>
                    </a:ext>
                  </a:extLst>
                </a:gridCol>
              </a:tblGrid>
              <a:tr h="711200">
                <a:tc>
                  <a:txBody>
                    <a:bodyPr/>
                    <a:lstStyle/>
                    <a:p>
                      <a:pPr defTabSz="914400">
                        <a:lnSpc>
                          <a:spcPts val="3800"/>
                        </a:lnSpc>
                        <a:defRPr sz="1800"/>
                      </a:pPr>
                      <a:r>
                        <a:rPr sz="2700">
                          <a:sym typeface="Lucida Sans"/>
                        </a:rPr>
                        <a:t>alice</a:t>
                      </a:r>
                    </a:p>
                  </a:txBody>
                  <a:tcPr marL="38100" marR="38100" marT="38100" marB="38100" anchor="ctr" horzOverflow="overflow"/>
                </a:tc>
                <a:extLst>
                  <a:ext uri="{0D108BD9-81ED-4DB2-BD59-A6C34878D82A}">
                    <a16:rowId xmlns:a16="http://schemas.microsoft.com/office/drawing/2014/main" val="10000"/>
                  </a:ext>
                </a:extLst>
              </a:tr>
              <a:tr h="711200">
                <a:tc>
                  <a:txBody>
                    <a:bodyPr/>
                    <a:lstStyle/>
                    <a:p>
                      <a:pPr defTabSz="914400">
                        <a:lnSpc>
                          <a:spcPts val="3800"/>
                        </a:lnSpc>
                        <a:defRPr sz="1800"/>
                      </a:pPr>
                      <a:r>
                        <a:rPr sz="2700">
                          <a:sym typeface="Lucida Sans"/>
                        </a:rPr>
                        <a:t>carlos</a:t>
                      </a:r>
                    </a:p>
                  </a:txBody>
                  <a:tcPr marL="38100" marR="38100" marT="38100" marB="38100" anchor="ctr" horzOverflow="overflow"/>
                </a:tc>
                <a:extLst>
                  <a:ext uri="{0D108BD9-81ED-4DB2-BD59-A6C34878D82A}">
                    <a16:rowId xmlns:a16="http://schemas.microsoft.com/office/drawing/2014/main" val="10001"/>
                  </a:ext>
                </a:extLst>
              </a:tr>
              <a:tr h="711200">
                <a:tc>
                  <a:txBody>
                    <a:bodyPr/>
                    <a:lstStyle/>
                    <a:p>
                      <a:pPr defTabSz="914400">
                        <a:lnSpc>
                          <a:spcPts val="3800"/>
                        </a:lnSpc>
                        <a:defRPr sz="1800"/>
                      </a:pPr>
                      <a:r>
                        <a:rPr sz="2700">
                          <a:sym typeface="Lucida Sans"/>
                        </a:rPr>
                        <a:t>carol</a:t>
                      </a:r>
                    </a:p>
                  </a:txBody>
                  <a:tcPr marL="38100" marR="38100" marT="38100" marB="38100" anchor="ctr" horzOverflow="overflow"/>
                </a:tc>
                <a:extLst>
                  <a:ext uri="{0D108BD9-81ED-4DB2-BD59-A6C34878D82A}">
                    <a16:rowId xmlns:a16="http://schemas.microsoft.com/office/drawing/2014/main" val="10002"/>
                  </a:ext>
                </a:extLst>
              </a:tr>
              <a:tr h="711200">
                <a:tc>
                  <a:txBody>
                    <a:bodyPr/>
                    <a:lstStyle/>
                    <a:p>
                      <a:pPr defTabSz="914400">
                        <a:lnSpc>
                          <a:spcPts val="3800"/>
                        </a:lnSpc>
                        <a:defRPr sz="1800"/>
                      </a:pPr>
                      <a:r>
                        <a:rPr sz="2700">
                          <a:sym typeface="Lucida Sans"/>
                        </a:rPr>
                        <a:t>dave</a:t>
                      </a:r>
                    </a:p>
                  </a:txBody>
                  <a:tcPr marL="38100" marR="38100" marT="38100" marB="38100" anchor="ctr" horzOverflow="overflow"/>
                </a:tc>
                <a:extLst>
                  <a:ext uri="{0D108BD9-81ED-4DB2-BD59-A6C34878D82A}">
                    <a16:rowId xmlns:a16="http://schemas.microsoft.com/office/drawing/2014/main" val="10003"/>
                  </a:ext>
                </a:extLst>
              </a:tr>
              <a:tr h="711200">
                <a:tc>
                  <a:txBody>
                    <a:bodyPr/>
                    <a:lstStyle/>
                    <a:p>
                      <a:pPr defTabSz="914400">
                        <a:lnSpc>
                          <a:spcPts val="3800"/>
                        </a:lnSpc>
                        <a:defRPr sz="1800"/>
                      </a:pPr>
                      <a:r>
                        <a:rPr sz="2700">
                          <a:sym typeface="Lucida Sans"/>
                        </a:rPr>
                        <a:t>erin</a:t>
                      </a:r>
                    </a:p>
                  </a:txBody>
                  <a:tcPr marL="38100" marR="38100" marT="38100" marB="38100" anchor="ctr" horzOverflow="overflow">
                    <a:lnB w="50800">
                      <a:solidFill>
                        <a:srgbClr val="8D3124"/>
                      </a:solidFill>
                      <a:miter lim="400000"/>
                    </a:lnB>
                  </a:tcPr>
                </a:tc>
                <a:extLst>
                  <a:ext uri="{0D108BD9-81ED-4DB2-BD59-A6C34878D82A}">
                    <a16:rowId xmlns:a16="http://schemas.microsoft.com/office/drawing/2014/main" val="10004"/>
                  </a:ext>
                </a:extLst>
              </a:tr>
              <a:tr h="711200">
                <a:tc>
                  <a:txBody>
                    <a:bodyPr/>
                    <a:lstStyle/>
                    <a:p>
                      <a:pPr defTabSz="914400">
                        <a:lnSpc>
                          <a:spcPts val="3800"/>
                        </a:lnSpc>
                        <a:defRPr sz="1800"/>
                      </a:pPr>
                      <a:r>
                        <a:rPr sz="2700">
                          <a:solidFill>
                            <a:srgbClr val="8D3124"/>
                          </a:solidFill>
                          <a:sym typeface="Lucida Sans"/>
                        </a:rPr>
                        <a:t>oscar</a:t>
                      </a:r>
                    </a:p>
                  </a:txBody>
                  <a:tcPr marL="38100" marR="38100" marT="38100" marB="38100" anchor="ctr" horzOverflow="overflow">
                    <a:lnL w="50800">
                      <a:solidFill>
                        <a:srgbClr val="8D3124"/>
                      </a:solidFill>
                      <a:miter lim="400000"/>
                    </a:lnL>
                    <a:lnR w="50800">
                      <a:solidFill>
                        <a:srgbClr val="8D3124"/>
                      </a:solidFill>
                      <a:miter lim="400000"/>
                    </a:lnR>
                    <a:lnT w="50800">
                      <a:solidFill>
                        <a:srgbClr val="8D3124"/>
                      </a:solidFill>
                      <a:miter lim="400000"/>
                    </a:lnT>
                    <a:lnB w="50800">
                      <a:solidFill>
                        <a:srgbClr val="8D3124"/>
                      </a:solidFill>
                      <a:miter lim="400000"/>
                    </a:lnB>
                  </a:tcPr>
                </a:tc>
                <a:extLst>
                  <a:ext uri="{0D108BD9-81ED-4DB2-BD59-A6C34878D82A}">
                    <a16:rowId xmlns:a16="http://schemas.microsoft.com/office/drawing/2014/main" val="10005"/>
                  </a:ext>
                </a:extLst>
              </a:tr>
              <a:tr h="711200">
                <a:tc>
                  <a:txBody>
                    <a:bodyPr/>
                    <a:lstStyle/>
                    <a:p>
                      <a:pPr defTabSz="914400">
                        <a:lnSpc>
                          <a:spcPts val="3800"/>
                        </a:lnSpc>
                        <a:defRPr sz="1800"/>
                      </a:pPr>
                      <a:r>
                        <a:rPr sz="2700">
                          <a:solidFill>
                            <a:srgbClr val="8D3124"/>
                          </a:solidFill>
                          <a:sym typeface="Lucida Sans"/>
                        </a:rPr>
                        <a:t>walter</a:t>
                      </a:r>
                    </a:p>
                  </a:txBody>
                  <a:tcPr marL="38100" marR="38100" marT="38100" marB="38100" anchor="ctr" horzOverflow="overflow">
                    <a:lnT w="50800">
                      <a:solidFill>
                        <a:srgbClr val="8D3124"/>
                      </a:solidFill>
                      <a:miter lim="400000"/>
                    </a:lnT>
                  </a:tcPr>
                </a:tc>
                <a:extLst>
                  <a:ext uri="{0D108BD9-81ED-4DB2-BD59-A6C34878D82A}">
                    <a16:rowId xmlns:a16="http://schemas.microsoft.com/office/drawing/2014/main" val="10006"/>
                  </a:ext>
                </a:extLst>
              </a:tr>
              <a:tr h="711200">
                <a:tc>
                  <a:txBody>
                    <a:bodyPr/>
                    <a:lstStyle/>
                    <a:p>
                      <a:pPr defTabSz="914400">
                        <a:lnSpc>
                          <a:spcPts val="3800"/>
                        </a:lnSpc>
                        <a:defRPr sz="1800"/>
                      </a:pPr>
                      <a:r>
                        <a:rPr sz="2700">
                          <a:solidFill>
                            <a:srgbClr val="8D3124"/>
                          </a:solidFill>
                          <a:sym typeface="Lucida Sans"/>
                        </a:rPr>
                        <a:t>wendy</a:t>
                      </a:r>
                    </a:p>
                  </a:txBody>
                  <a:tcPr marL="38100" marR="38100" marT="38100" marB="38100" anchor="ctr" horzOverflow="overflow"/>
                </a:tc>
                <a:extLst>
                  <a:ext uri="{0D108BD9-81ED-4DB2-BD59-A6C34878D82A}">
                    <a16:rowId xmlns:a16="http://schemas.microsoft.com/office/drawing/2014/main" val="10007"/>
                  </a:ext>
                </a:extLst>
              </a:tr>
              <a:tr h="711200">
                <a:tc>
                  <a:txBody>
                    <a:bodyPr/>
                    <a:lstStyle/>
                    <a:p>
                      <a:pPr defTabSz="914400">
                        <a:lnSpc>
                          <a:spcPts val="3800"/>
                        </a:lnSpc>
                        <a:defRPr sz="1800"/>
                      </a:pPr>
                      <a:r>
                        <a:rPr sz="2700">
                          <a:solidFill>
                            <a:srgbClr val="C0C0C0"/>
                          </a:solidFill>
                          <a:sym typeface="Lucida Sans"/>
                        </a:rPr>
                        <a:t>peggy</a:t>
                      </a:r>
                    </a:p>
                  </a:txBody>
                  <a:tcPr marL="38100" marR="38100" marT="38100" marB="38100" anchor="ctr" horzOverflow="overflow">
                    <a:solidFill>
                      <a:srgbClr val="EBEBEB"/>
                    </a:solidFill>
                  </a:tcPr>
                </a:tc>
                <a:extLst>
                  <a:ext uri="{0D108BD9-81ED-4DB2-BD59-A6C34878D82A}">
                    <a16:rowId xmlns:a16="http://schemas.microsoft.com/office/drawing/2014/main" val="10008"/>
                  </a:ext>
                </a:extLst>
              </a:tr>
              <a:tr h="711200">
                <a:tc>
                  <a:txBody>
                    <a:bodyPr/>
                    <a:lstStyle/>
                    <a:p>
                      <a:pPr defTabSz="914400">
                        <a:lnSpc>
                          <a:spcPts val="3800"/>
                        </a:lnSpc>
                        <a:defRPr sz="1800"/>
                      </a:pPr>
                      <a:r>
                        <a:rPr sz="2700">
                          <a:solidFill>
                            <a:srgbClr val="C0C0C0"/>
                          </a:solidFill>
                          <a:sym typeface="Lucida Sans"/>
                        </a:rPr>
                        <a:t>trudy</a:t>
                      </a:r>
                    </a:p>
                  </a:txBody>
                  <a:tcPr marL="38100" marR="38100" marT="38100" marB="38100" anchor="ctr" horzOverflow="overflow">
                    <a:solidFill>
                      <a:srgbClr val="EBEBEB"/>
                    </a:solidFill>
                  </a:tcPr>
                </a:tc>
                <a:extLst>
                  <a:ext uri="{0D108BD9-81ED-4DB2-BD59-A6C34878D82A}">
                    <a16:rowId xmlns:a16="http://schemas.microsoft.com/office/drawing/2014/main" val="10009"/>
                  </a:ext>
                </a:extLst>
              </a:tr>
              <a:tr h="711200">
                <a:tc>
                  <a:txBody>
                    <a:bodyPr/>
                    <a:lstStyle/>
                    <a:p>
                      <a:pPr defTabSz="914400">
                        <a:lnSpc>
                          <a:spcPts val="3800"/>
                        </a:lnSpc>
                        <a:defRPr sz="1800"/>
                      </a:pPr>
                      <a:r>
                        <a:rPr sz="2700">
                          <a:solidFill>
                            <a:srgbClr val="C0C0C0"/>
                          </a:solidFill>
                          <a:sym typeface="Lucida Sans"/>
                        </a:rPr>
                        <a:t>eve</a:t>
                      </a:r>
                    </a:p>
                  </a:txBody>
                  <a:tcPr marL="38100" marR="38100" marT="38100" marB="38100" anchor="ctr" horzOverflow="overflow">
                    <a:solidFill>
                      <a:srgbClr val="EBEBEB"/>
                    </a:solidFill>
                  </a:tcPr>
                </a:tc>
                <a:extLst>
                  <a:ext uri="{0D108BD9-81ED-4DB2-BD59-A6C34878D82A}">
                    <a16:rowId xmlns:a16="http://schemas.microsoft.com/office/drawing/2014/main" val="10010"/>
                  </a:ext>
                </a:extLst>
              </a:tr>
              <a:tr h="711200">
                <a:tc>
                  <a:txBody>
                    <a:bodyPr/>
                    <a:lstStyle/>
                    <a:p>
                      <a:pPr defTabSz="914400">
                        <a:lnSpc>
                          <a:spcPts val="3800"/>
                        </a:lnSpc>
                        <a:defRPr sz="1800"/>
                      </a:pPr>
                      <a:r>
                        <a:rPr sz="2700">
                          <a:solidFill>
                            <a:srgbClr val="C0C0C0"/>
                          </a:solidFill>
                          <a:sym typeface="Lucida Sans"/>
                        </a:rPr>
                        <a:t>trent</a:t>
                      </a:r>
                    </a:p>
                  </a:txBody>
                  <a:tcPr marL="38100" marR="38100" marT="38100" marB="38100" anchor="ctr" horzOverflow="overflow">
                    <a:solidFill>
                      <a:srgbClr val="EBEBEB"/>
                    </a:solidFill>
                  </a:tcPr>
                </a:tc>
                <a:extLst>
                  <a:ext uri="{0D108BD9-81ED-4DB2-BD59-A6C34878D82A}">
                    <a16:rowId xmlns:a16="http://schemas.microsoft.com/office/drawing/2014/main" val="10011"/>
                  </a:ext>
                </a:extLst>
              </a:tr>
              <a:tr h="711200">
                <a:tc>
                  <a:txBody>
                    <a:bodyPr/>
                    <a:lstStyle/>
                    <a:p>
                      <a:pPr defTabSz="914400">
                        <a:lnSpc>
                          <a:spcPts val="3800"/>
                        </a:lnSpc>
                        <a:defRPr sz="1800"/>
                      </a:pPr>
                      <a:r>
                        <a:rPr sz="2700">
                          <a:solidFill>
                            <a:srgbClr val="C0C0C0"/>
                          </a:solidFill>
                          <a:sym typeface="Lucida Sans"/>
                        </a:rPr>
                        <a:t>bob</a:t>
                      </a:r>
                    </a:p>
                  </a:txBody>
                  <a:tcPr marL="38100" marR="38100" marT="38100" marB="38100" anchor="ctr" horzOverflow="overflow">
                    <a:solidFill>
                      <a:srgbClr val="EBEBEB"/>
                    </a:solidFill>
                  </a:tcPr>
                </a:tc>
                <a:extLst>
                  <a:ext uri="{0D108BD9-81ED-4DB2-BD59-A6C34878D82A}">
                    <a16:rowId xmlns:a16="http://schemas.microsoft.com/office/drawing/2014/main" val="10012"/>
                  </a:ext>
                </a:extLst>
              </a:tr>
              <a:tr h="711200">
                <a:tc>
                  <a:txBody>
                    <a:bodyPr/>
                    <a:lstStyle/>
                    <a:p>
                      <a:pPr defTabSz="914400">
                        <a:lnSpc>
                          <a:spcPts val="3800"/>
                        </a:lnSpc>
                        <a:defRPr sz="1800"/>
                      </a:pPr>
                      <a:r>
                        <a:rPr sz="2700">
                          <a:solidFill>
                            <a:srgbClr val="C0C0C0"/>
                          </a:solidFill>
                          <a:sym typeface="Lucida Sans"/>
                        </a:rPr>
                        <a:t>craig</a:t>
                      </a:r>
                    </a:p>
                  </a:txBody>
                  <a:tcPr marL="38100" marR="38100" marT="38100" marB="38100" anchor="ctr" horzOverflow="overflow">
                    <a:solidFill>
                      <a:srgbClr val="EBEBEB"/>
                    </a:solidFill>
                  </a:tcPr>
                </a:tc>
                <a:extLst>
                  <a:ext uri="{0D108BD9-81ED-4DB2-BD59-A6C34878D82A}">
                    <a16:rowId xmlns:a16="http://schemas.microsoft.com/office/drawing/2014/main" val="10013"/>
                  </a:ext>
                </a:extLst>
              </a:tr>
              <a:tr h="711200">
                <a:tc>
                  <a:txBody>
                    <a:bodyPr/>
                    <a:lstStyle/>
                    <a:p>
                      <a:pPr defTabSz="914400">
                        <a:lnSpc>
                          <a:spcPts val="3800"/>
                        </a:lnSpc>
                        <a:defRPr sz="1800"/>
                      </a:pPr>
                      <a:r>
                        <a:rPr sz="2700">
                          <a:solidFill>
                            <a:srgbClr val="C0C0C0"/>
                          </a:solidFill>
                          <a:sym typeface="Lucida Sans"/>
                        </a:rPr>
                        <a:t>frank</a:t>
                      </a:r>
                    </a:p>
                  </a:txBody>
                  <a:tcPr marL="38100" marR="38100" marT="38100" marB="38100" anchor="ctr" horzOverflow="overflow">
                    <a:solidFill>
                      <a:srgbClr val="EBEBEB"/>
                    </a:solidFill>
                  </a:tcPr>
                </a:tc>
                <a:extLst>
                  <a:ext uri="{0D108BD9-81ED-4DB2-BD59-A6C34878D82A}">
                    <a16:rowId xmlns:a16="http://schemas.microsoft.com/office/drawing/2014/main" val="10014"/>
                  </a:ext>
                </a:extLst>
              </a:tr>
              <a:tr h="711200">
                <a:tc>
                  <a:txBody>
                    <a:bodyPr/>
                    <a:lstStyle/>
                    <a:p>
                      <a:pPr defTabSz="914400">
                        <a:lnSpc>
                          <a:spcPts val="3800"/>
                        </a:lnSpc>
                        <a:defRPr sz="1800"/>
                      </a:pPr>
                      <a:r>
                        <a:rPr sz="2700">
                          <a:solidFill>
                            <a:srgbClr val="C0C0C0"/>
                          </a:solidFill>
                          <a:sym typeface="Lucida Sans"/>
                        </a:rPr>
                        <a:t>victor</a:t>
                      </a:r>
                    </a:p>
                  </a:txBody>
                  <a:tcPr marL="38100" marR="38100" marT="38100" marB="38100" anchor="ctr" horzOverflow="overflow">
                    <a:solidFill>
                      <a:srgbClr val="EBEBEB"/>
                    </a:solidFill>
                  </a:tcPr>
                </a:tc>
                <a:extLst>
                  <a:ext uri="{0D108BD9-81ED-4DB2-BD59-A6C34878D82A}">
                    <a16:rowId xmlns:a16="http://schemas.microsoft.com/office/drawing/2014/main" val="10015"/>
                  </a:ext>
                </a:extLst>
              </a:tr>
            </a:tbl>
          </a:graphicData>
        </a:graphic>
      </p:graphicFrame>
      <p:graphicFrame>
        <p:nvGraphicFramePr>
          <p:cNvPr id="455" name="Table"/>
          <p:cNvGraphicFramePr/>
          <p:nvPr/>
        </p:nvGraphicFramePr>
        <p:xfrm>
          <a:off x="12471400" y="1714500"/>
          <a:ext cx="1252210" cy="11379200"/>
        </p:xfrm>
        <a:graphic>
          <a:graphicData uri="http://schemas.openxmlformats.org/drawingml/2006/table">
            <a:tbl>
              <a:tblPr>
                <a:tableStyleId>{8F44A2F1-9E1F-4B54-A3A2-5F16C0AD49E2}</a:tableStyleId>
              </a:tblPr>
              <a:tblGrid>
                <a:gridCol w="1252210">
                  <a:extLst>
                    <a:ext uri="{9D8B030D-6E8A-4147-A177-3AD203B41FA5}">
                      <a16:colId xmlns:a16="http://schemas.microsoft.com/office/drawing/2014/main" val="20000"/>
                    </a:ext>
                  </a:extLst>
                </a:gridCol>
              </a:tblGrid>
              <a:tr h="711200">
                <a:tc>
                  <a:txBody>
                    <a:bodyPr/>
                    <a:lstStyle/>
                    <a:p>
                      <a:pPr defTabSz="914400">
                        <a:lnSpc>
                          <a:spcPts val="3800"/>
                        </a:lnSpc>
                        <a:defRPr sz="1800"/>
                      </a:pPr>
                      <a:r>
                        <a:rPr sz="2700">
                          <a:sym typeface="Lucida Sans"/>
                        </a:rPr>
                        <a:t>alice</a:t>
                      </a:r>
                    </a:p>
                  </a:txBody>
                  <a:tcPr marL="38100" marR="38100" marT="38100" marB="38100" anchor="ctr" horzOverflow="overflow"/>
                </a:tc>
                <a:extLst>
                  <a:ext uri="{0D108BD9-81ED-4DB2-BD59-A6C34878D82A}">
                    <a16:rowId xmlns:a16="http://schemas.microsoft.com/office/drawing/2014/main" val="10000"/>
                  </a:ext>
                </a:extLst>
              </a:tr>
              <a:tr h="711200">
                <a:tc>
                  <a:txBody>
                    <a:bodyPr/>
                    <a:lstStyle/>
                    <a:p>
                      <a:pPr defTabSz="914400">
                        <a:lnSpc>
                          <a:spcPts val="3800"/>
                        </a:lnSpc>
                        <a:defRPr sz="1800"/>
                      </a:pPr>
                      <a:r>
                        <a:rPr sz="2700">
                          <a:sym typeface="Lucida Sans"/>
                        </a:rPr>
                        <a:t>carlos</a:t>
                      </a:r>
                    </a:p>
                  </a:txBody>
                  <a:tcPr marL="38100" marR="38100" marT="38100" marB="38100" anchor="ctr" horzOverflow="overflow"/>
                </a:tc>
                <a:extLst>
                  <a:ext uri="{0D108BD9-81ED-4DB2-BD59-A6C34878D82A}">
                    <a16:rowId xmlns:a16="http://schemas.microsoft.com/office/drawing/2014/main" val="10001"/>
                  </a:ext>
                </a:extLst>
              </a:tr>
              <a:tr h="711200">
                <a:tc>
                  <a:txBody>
                    <a:bodyPr/>
                    <a:lstStyle/>
                    <a:p>
                      <a:pPr defTabSz="914400">
                        <a:lnSpc>
                          <a:spcPts val="3800"/>
                        </a:lnSpc>
                        <a:defRPr sz="1800"/>
                      </a:pPr>
                      <a:r>
                        <a:rPr sz="2700">
                          <a:sym typeface="Lucida Sans"/>
                        </a:rPr>
                        <a:t>carol</a:t>
                      </a:r>
                    </a:p>
                  </a:txBody>
                  <a:tcPr marL="38100" marR="38100" marT="38100" marB="38100" anchor="ctr" horzOverflow="overflow"/>
                </a:tc>
                <a:extLst>
                  <a:ext uri="{0D108BD9-81ED-4DB2-BD59-A6C34878D82A}">
                    <a16:rowId xmlns:a16="http://schemas.microsoft.com/office/drawing/2014/main" val="10002"/>
                  </a:ext>
                </a:extLst>
              </a:tr>
              <a:tr h="711200">
                <a:tc>
                  <a:txBody>
                    <a:bodyPr/>
                    <a:lstStyle/>
                    <a:p>
                      <a:pPr defTabSz="914400">
                        <a:lnSpc>
                          <a:spcPts val="3800"/>
                        </a:lnSpc>
                        <a:defRPr sz="1800"/>
                      </a:pPr>
                      <a:r>
                        <a:rPr sz="2700">
                          <a:sym typeface="Lucida Sans"/>
                        </a:rPr>
                        <a:t>dave</a:t>
                      </a:r>
                    </a:p>
                  </a:txBody>
                  <a:tcPr marL="38100" marR="38100" marT="38100" marB="38100" anchor="ctr" horzOverflow="overflow"/>
                </a:tc>
                <a:extLst>
                  <a:ext uri="{0D108BD9-81ED-4DB2-BD59-A6C34878D82A}">
                    <a16:rowId xmlns:a16="http://schemas.microsoft.com/office/drawing/2014/main" val="10003"/>
                  </a:ext>
                </a:extLst>
              </a:tr>
              <a:tr h="711200">
                <a:tc>
                  <a:txBody>
                    <a:bodyPr/>
                    <a:lstStyle/>
                    <a:p>
                      <a:pPr defTabSz="914400">
                        <a:lnSpc>
                          <a:spcPts val="3800"/>
                        </a:lnSpc>
                        <a:defRPr sz="1800"/>
                      </a:pPr>
                      <a:r>
                        <a:rPr sz="2700">
                          <a:sym typeface="Lucida Sans"/>
                        </a:rPr>
                        <a:t>erin</a:t>
                      </a:r>
                    </a:p>
                  </a:txBody>
                  <a:tcPr marL="38100" marR="38100" marT="38100" marB="38100" anchor="ctr" horzOverflow="overflow"/>
                </a:tc>
                <a:extLst>
                  <a:ext uri="{0D108BD9-81ED-4DB2-BD59-A6C34878D82A}">
                    <a16:rowId xmlns:a16="http://schemas.microsoft.com/office/drawing/2014/main" val="10004"/>
                  </a:ext>
                </a:extLst>
              </a:tr>
              <a:tr h="711200">
                <a:tc>
                  <a:txBody>
                    <a:bodyPr/>
                    <a:lstStyle/>
                    <a:p>
                      <a:pPr defTabSz="914400">
                        <a:lnSpc>
                          <a:spcPts val="3800"/>
                        </a:lnSpc>
                        <a:defRPr sz="1800"/>
                      </a:pPr>
                      <a:r>
                        <a:rPr sz="2700">
                          <a:sym typeface="Lucida Sans"/>
                        </a:rPr>
                        <a:t>oscar</a:t>
                      </a:r>
                    </a:p>
                  </a:txBody>
                  <a:tcPr marL="38100" marR="38100" marT="38100" marB="38100" anchor="ctr" horzOverflow="overflow">
                    <a:lnB w="50800">
                      <a:solidFill>
                        <a:srgbClr val="8D3124"/>
                      </a:solidFill>
                      <a:miter lim="400000"/>
                    </a:lnB>
                  </a:tcPr>
                </a:tc>
                <a:extLst>
                  <a:ext uri="{0D108BD9-81ED-4DB2-BD59-A6C34878D82A}">
                    <a16:rowId xmlns:a16="http://schemas.microsoft.com/office/drawing/2014/main" val="10005"/>
                  </a:ext>
                </a:extLst>
              </a:tr>
              <a:tr h="711200">
                <a:tc>
                  <a:txBody>
                    <a:bodyPr/>
                    <a:lstStyle/>
                    <a:p>
                      <a:pPr defTabSz="914400">
                        <a:lnSpc>
                          <a:spcPts val="3800"/>
                        </a:lnSpc>
                        <a:defRPr sz="1800"/>
                      </a:pPr>
                      <a:r>
                        <a:rPr sz="2700">
                          <a:solidFill>
                            <a:srgbClr val="8D3124"/>
                          </a:solidFill>
                          <a:sym typeface="Lucida Sans"/>
                        </a:rPr>
                        <a:t>peggy</a:t>
                      </a:r>
                    </a:p>
                  </a:txBody>
                  <a:tcPr marL="38100" marR="38100" marT="38100" marB="38100" anchor="ctr" horzOverflow="overflow">
                    <a:lnL w="50800">
                      <a:solidFill>
                        <a:srgbClr val="8D3124"/>
                      </a:solidFill>
                      <a:miter lim="400000"/>
                    </a:lnL>
                    <a:lnR w="50800">
                      <a:solidFill>
                        <a:srgbClr val="8D3124"/>
                      </a:solidFill>
                      <a:miter lim="400000"/>
                    </a:lnR>
                    <a:lnT w="50800">
                      <a:solidFill>
                        <a:srgbClr val="8D3124"/>
                      </a:solidFill>
                      <a:miter lim="400000"/>
                    </a:lnT>
                    <a:lnB w="50800">
                      <a:solidFill>
                        <a:srgbClr val="8D3124"/>
                      </a:solidFill>
                      <a:miter lim="400000"/>
                    </a:lnB>
                  </a:tcPr>
                </a:tc>
                <a:extLst>
                  <a:ext uri="{0D108BD9-81ED-4DB2-BD59-A6C34878D82A}">
                    <a16:rowId xmlns:a16="http://schemas.microsoft.com/office/drawing/2014/main" val="10006"/>
                  </a:ext>
                </a:extLst>
              </a:tr>
              <a:tr h="711200">
                <a:tc>
                  <a:txBody>
                    <a:bodyPr/>
                    <a:lstStyle/>
                    <a:p>
                      <a:pPr defTabSz="914400">
                        <a:lnSpc>
                          <a:spcPts val="3800"/>
                        </a:lnSpc>
                        <a:defRPr sz="1800"/>
                      </a:pPr>
                      <a:r>
                        <a:rPr sz="2700">
                          <a:solidFill>
                            <a:srgbClr val="8D3124"/>
                          </a:solidFill>
                          <a:sym typeface="Lucida Sans"/>
                        </a:rPr>
                        <a:t>walter</a:t>
                      </a:r>
                    </a:p>
                  </a:txBody>
                  <a:tcPr marL="38100" marR="38100" marT="38100" marB="38100" anchor="ctr" horzOverflow="overflow">
                    <a:lnT w="50800">
                      <a:solidFill>
                        <a:srgbClr val="8D3124"/>
                      </a:solidFill>
                      <a:miter lim="400000"/>
                    </a:lnT>
                  </a:tcPr>
                </a:tc>
                <a:extLst>
                  <a:ext uri="{0D108BD9-81ED-4DB2-BD59-A6C34878D82A}">
                    <a16:rowId xmlns:a16="http://schemas.microsoft.com/office/drawing/2014/main" val="10007"/>
                  </a:ext>
                </a:extLst>
              </a:tr>
              <a:tr h="711200">
                <a:tc>
                  <a:txBody>
                    <a:bodyPr/>
                    <a:lstStyle/>
                    <a:p>
                      <a:pPr defTabSz="914400">
                        <a:lnSpc>
                          <a:spcPts val="3800"/>
                        </a:lnSpc>
                        <a:defRPr sz="1800"/>
                      </a:pPr>
                      <a:r>
                        <a:rPr sz="2700">
                          <a:solidFill>
                            <a:srgbClr val="8D3124"/>
                          </a:solidFill>
                          <a:sym typeface="Lucida Sans"/>
                        </a:rPr>
                        <a:t>wendy</a:t>
                      </a:r>
                    </a:p>
                  </a:txBody>
                  <a:tcPr marL="38100" marR="38100" marT="38100" marB="38100" anchor="ctr" horzOverflow="overflow"/>
                </a:tc>
                <a:extLst>
                  <a:ext uri="{0D108BD9-81ED-4DB2-BD59-A6C34878D82A}">
                    <a16:rowId xmlns:a16="http://schemas.microsoft.com/office/drawing/2014/main" val="10008"/>
                  </a:ext>
                </a:extLst>
              </a:tr>
              <a:tr h="711200">
                <a:tc>
                  <a:txBody>
                    <a:bodyPr/>
                    <a:lstStyle/>
                    <a:p>
                      <a:pPr defTabSz="914400">
                        <a:lnSpc>
                          <a:spcPts val="3800"/>
                        </a:lnSpc>
                        <a:defRPr sz="1800"/>
                      </a:pPr>
                      <a:r>
                        <a:rPr sz="2700">
                          <a:solidFill>
                            <a:srgbClr val="C0C0C0"/>
                          </a:solidFill>
                          <a:sym typeface="Lucida Sans"/>
                        </a:rPr>
                        <a:t>trudy</a:t>
                      </a:r>
                    </a:p>
                  </a:txBody>
                  <a:tcPr marL="38100" marR="38100" marT="38100" marB="38100" anchor="ctr" horzOverflow="overflow">
                    <a:solidFill>
                      <a:srgbClr val="EBEBEB"/>
                    </a:solidFill>
                  </a:tcPr>
                </a:tc>
                <a:extLst>
                  <a:ext uri="{0D108BD9-81ED-4DB2-BD59-A6C34878D82A}">
                    <a16:rowId xmlns:a16="http://schemas.microsoft.com/office/drawing/2014/main" val="10009"/>
                  </a:ext>
                </a:extLst>
              </a:tr>
              <a:tr h="711200">
                <a:tc>
                  <a:txBody>
                    <a:bodyPr/>
                    <a:lstStyle/>
                    <a:p>
                      <a:pPr defTabSz="914400">
                        <a:lnSpc>
                          <a:spcPts val="3800"/>
                        </a:lnSpc>
                        <a:defRPr sz="1800"/>
                      </a:pPr>
                      <a:r>
                        <a:rPr sz="2700">
                          <a:solidFill>
                            <a:srgbClr val="C0C0C0"/>
                          </a:solidFill>
                          <a:sym typeface="Lucida Sans"/>
                        </a:rPr>
                        <a:t>eve</a:t>
                      </a:r>
                    </a:p>
                  </a:txBody>
                  <a:tcPr marL="38100" marR="38100" marT="38100" marB="38100" anchor="ctr" horzOverflow="overflow">
                    <a:solidFill>
                      <a:srgbClr val="EBEBEB"/>
                    </a:solidFill>
                  </a:tcPr>
                </a:tc>
                <a:extLst>
                  <a:ext uri="{0D108BD9-81ED-4DB2-BD59-A6C34878D82A}">
                    <a16:rowId xmlns:a16="http://schemas.microsoft.com/office/drawing/2014/main" val="10010"/>
                  </a:ext>
                </a:extLst>
              </a:tr>
              <a:tr h="711200">
                <a:tc>
                  <a:txBody>
                    <a:bodyPr/>
                    <a:lstStyle/>
                    <a:p>
                      <a:pPr defTabSz="914400">
                        <a:lnSpc>
                          <a:spcPts val="3800"/>
                        </a:lnSpc>
                        <a:defRPr sz="1800"/>
                      </a:pPr>
                      <a:r>
                        <a:rPr sz="2700">
                          <a:solidFill>
                            <a:srgbClr val="C0C0C0"/>
                          </a:solidFill>
                          <a:sym typeface="Lucida Sans"/>
                        </a:rPr>
                        <a:t>trent</a:t>
                      </a:r>
                    </a:p>
                  </a:txBody>
                  <a:tcPr marL="38100" marR="38100" marT="38100" marB="38100" anchor="ctr" horzOverflow="overflow">
                    <a:solidFill>
                      <a:srgbClr val="EBEBEB"/>
                    </a:solidFill>
                  </a:tcPr>
                </a:tc>
                <a:extLst>
                  <a:ext uri="{0D108BD9-81ED-4DB2-BD59-A6C34878D82A}">
                    <a16:rowId xmlns:a16="http://schemas.microsoft.com/office/drawing/2014/main" val="10011"/>
                  </a:ext>
                </a:extLst>
              </a:tr>
              <a:tr h="711200">
                <a:tc>
                  <a:txBody>
                    <a:bodyPr/>
                    <a:lstStyle/>
                    <a:p>
                      <a:pPr defTabSz="914400">
                        <a:lnSpc>
                          <a:spcPts val="3800"/>
                        </a:lnSpc>
                        <a:defRPr sz="1800"/>
                      </a:pPr>
                      <a:r>
                        <a:rPr sz="2700">
                          <a:solidFill>
                            <a:srgbClr val="C0C0C0"/>
                          </a:solidFill>
                          <a:sym typeface="Lucida Sans"/>
                        </a:rPr>
                        <a:t>bob</a:t>
                      </a:r>
                    </a:p>
                  </a:txBody>
                  <a:tcPr marL="38100" marR="38100" marT="38100" marB="38100" anchor="ctr" horzOverflow="overflow">
                    <a:solidFill>
                      <a:srgbClr val="EBEBEB"/>
                    </a:solidFill>
                  </a:tcPr>
                </a:tc>
                <a:extLst>
                  <a:ext uri="{0D108BD9-81ED-4DB2-BD59-A6C34878D82A}">
                    <a16:rowId xmlns:a16="http://schemas.microsoft.com/office/drawing/2014/main" val="10012"/>
                  </a:ext>
                </a:extLst>
              </a:tr>
              <a:tr h="711200">
                <a:tc>
                  <a:txBody>
                    <a:bodyPr/>
                    <a:lstStyle/>
                    <a:p>
                      <a:pPr defTabSz="914400">
                        <a:lnSpc>
                          <a:spcPts val="3800"/>
                        </a:lnSpc>
                        <a:defRPr sz="1800"/>
                      </a:pPr>
                      <a:r>
                        <a:rPr sz="2700">
                          <a:solidFill>
                            <a:srgbClr val="C0C0C0"/>
                          </a:solidFill>
                          <a:sym typeface="Lucida Sans"/>
                        </a:rPr>
                        <a:t>craig</a:t>
                      </a:r>
                    </a:p>
                  </a:txBody>
                  <a:tcPr marL="38100" marR="38100" marT="38100" marB="38100" anchor="ctr" horzOverflow="overflow">
                    <a:solidFill>
                      <a:srgbClr val="EBEBEB"/>
                    </a:solidFill>
                  </a:tcPr>
                </a:tc>
                <a:extLst>
                  <a:ext uri="{0D108BD9-81ED-4DB2-BD59-A6C34878D82A}">
                    <a16:rowId xmlns:a16="http://schemas.microsoft.com/office/drawing/2014/main" val="10013"/>
                  </a:ext>
                </a:extLst>
              </a:tr>
              <a:tr h="711200">
                <a:tc>
                  <a:txBody>
                    <a:bodyPr/>
                    <a:lstStyle/>
                    <a:p>
                      <a:pPr defTabSz="914400">
                        <a:lnSpc>
                          <a:spcPts val="3800"/>
                        </a:lnSpc>
                        <a:defRPr sz="1800"/>
                      </a:pPr>
                      <a:r>
                        <a:rPr sz="2700">
                          <a:solidFill>
                            <a:srgbClr val="C0C0C0"/>
                          </a:solidFill>
                          <a:sym typeface="Lucida Sans"/>
                        </a:rPr>
                        <a:t>frank</a:t>
                      </a:r>
                    </a:p>
                  </a:txBody>
                  <a:tcPr marL="38100" marR="38100" marT="38100" marB="38100" anchor="ctr" horzOverflow="overflow">
                    <a:solidFill>
                      <a:srgbClr val="EBEBEB"/>
                    </a:solidFill>
                  </a:tcPr>
                </a:tc>
                <a:extLst>
                  <a:ext uri="{0D108BD9-81ED-4DB2-BD59-A6C34878D82A}">
                    <a16:rowId xmlns:a16="http://schemas.microsoft.com/office/drawing/2014/main" val="10014"/>
                  </a:ext>
                </a:extLst>
              </a:tr>
              <a:tr h="711200">
                <a:tc>
                  <a:txBody>
                    <a:bodyPr/>
                    <a:lstStyle/>
                    <a:p>
                      <a:pPr defTabSz="914400">
                        <a:lnSpc>
                          <a:spcPts val="3800"/>
                        </a:lnSpc>
                        <a:defRPr sz="1800"/>
                      </a:pPr>
                      <a:r>
                        <a:rPr sz="2700">
                          <a:solidFill>
                            <a:srgbClr val="C0C0C0"/>
                          </a:solidFill>
                          <a:sym typeface="Lucida Sans"/>
                        </a:rPr>
                        <a:t>victor</a:t>
                      </a:r>
                    </a:p>
                  </a:txBody>
                  <a:tcPr marL="38100" marR="38100" marT="38100" marB="38100" anchor="ctr" horzOverflow="overflow">
                    <a:solidFill>
                      <a:srgbClr val="EBEBEB"/>
                    </a:solidFill>
                  </a:tcPr>
                </a:tc>
                <a:extLst>
                  <a:ext uri="{0D108BD9-81ED-4DB2-BD59-A6C34878D82A}">
                    <a16:rowId xmlns:a16="http://schemas.microsoft.com/office/drawing/2014/main" val="10015"/>
                  </a:ext>
                </a:extLst>
              </a:tr>
            </a:tbl>
          </a:graphicData>
        </a:graphic>
      </p:graphicFrame>
      <p:graphicFrame>
        <p:nvGraphicFramePr>
          <p:cNvPr id="456" name="Table"/>
          <p:cNvGraphicFramePr/>
          <p:nvPr/>
        </p:nvGraphicFramePr>
        <p:xfrm>
          <a:off x="13792200" y="1714500"/>
          <a:ext cx="1252210" cy="11379200"/>
        </p:xfrm>
        <a:graphic>
          <a:graphicData uri="http://schemas.openxmlformats.org/drawingml/2006/table">
            <a:tbl>
              <a:tblPr>
                <a:tableStyleId>{8F44A2F1-9E1F-4B54-A3A2-5F16C0AD49E2}</a:tableStyleId>
              </a:tblPr>
              <a:tblGrid>
                <a:gridCol w="1252210">
                  <a:extLst>
                    <a:ext uri="{9D8B030D-6E8A-4147-A177-3AD203B41FA5}">
                      <a16:colId xmlns:a16="http://schemas.microsoft.com/office/drawing/2014/main" val="20000"/>
                    </a:ext>
                  </a:extLst>
                </a:gridCol>
              </a:tblGrid>
              <a:tr h="711200">
                <a:tc>
                  <a:txBody>
                    <a:bodyPr/>
                    <a:lstStyle/>
                    <a:p>
                      <a:pPr defTabSz="914400">
                        <a:lnSpc>
                          <a:spcPts val="3800"/>
                        </a:lnSpc>
                        <a:defRPr sz="1800"/>
                      </a:pPr>
                      <a:r>
                        <a:rPr sz="2700">
                          <a:sym typeface="Lucida Sans"/>
                        </a:rPr>
                        <a:t>alice</a:t>
                      </a:r>
                    </a:p>
                  </a:txBody>
                  <a:tcPr marL="38100" marR="38100" marT="38100" marB="38100" anchor="ctr" horzOverflow="overflow"/>
                </a:tc>
                <a:extLst>
                  <a:ext uri="{0D108BD9-81ED-4DB2-BD59-A6C34878D82A}">
                    <a16:rowId xmlns:a16="http://schemas.microsoft.com/office/drawing/2014/main" val="10000"/>
                  </a:ext>
                </a:extLst>
              </a:tr>
              <a:tr h="711200">
                <a:tc>
                  <a:txBody>
                    <a:bodyPr/>
                    <a:lstStyle/>
                    <a:p>
                      <a:pPr defTabSz="914400">
                        <a:lnSpc>
                          <a:spcPts val="3800"/>
                        </a:lnSpc>
                        <a:defRPr sz="1800"/>
                      </a:pPr>
                      <a:r>
                        <a:rPr sz="2700">
                          <a:sym typeface="Lucida Sans"/>
                        </a:rPr>
                        <a:t>carlos</a:t>
                      </a:r>
                    </a:p>
                  </a:txBody>
                  <a:tcPr marL="38100" marR="38100" marT="38100" marB="38100" anchor="ctr" horzOverflow="overflow"/>
                </a:tc>
                <a:extLst>
                  <a:ext uri="{0D108BD9-81ED-4DB2-BD59-A6C34878D82A}">
                    <a16:rowId xmlns:a16="http://schemas.microsoft.com/office/drawing/2014/main" val="10001"/>
                  </a:ext>
                </a:extLst>
              </a:tr>
              <a:tr h="711200">
                <a:tc>
                  <a:txBody>
                    <a:bodyPr/>
                    <a:lstStyle/>
                    <a:p>
                      <a:pPr defTabSz="914400">
                        <a:lnSpc>
                          <a:spcPts val="3800"/>
                        </a:lnSpc>
                        <a:defRPr sz="1800"/>
                      </a:pPr>
                      <a:r>
                        <a:rPr sz="2700">
                          <a:sym typeface="Lucida Sans"/>
                        </a:rPr>
                        <a:t>carol</a:t>
                      </a:r>
                    </a:p>
                  </a:txBody>
                  <a:tcPr marL="38100" marR="38100" marT="38100" marB="38100" anchor="ctr" horzOverflow="overflow"/>
                </a:tc>
                <a:extLst>
                  <a:ext uri="{0D108BD9-81ED-4DB2-BD59-A6C34878D82A}">
                    <a16:rowId xmlns:a16="http://schemas.microsoft.com/office/drawing/2014/main" val="10002"/>
                  </a:ext>
                </a:extLst>
              </a:tr>
              <a:tr h="711200">
                <a:tc>
                  <a:txBody>
                    <a:bodyPr/>
                    <a:lstStyle/>
                    <a:p>
                      <a:pPr defTabSz="914400">
                        <a:lnSpc>
                          <a:spcPts val="3800"/>
                        </a:lnSpc>
                        <a:defRPr sz="1800"/>
                      </a:pPr>
                      <a:r>
                        <a:rPr sz="2700">
                          <a:sym typeface="Lucida Sans"/>
                        </a:rPr>
                        <a:t>dave</a:t>
                      </a:r>
                    </a:p>
                  </a:txBody>
                  <a:tcPr marL="38100" marR="38100" marT="38100" marB="38100" anchor="ctr" horzOverflow="overflow"/>
                </a:tc>
                <a:extLst>
                  <a:ext uri="{0D108BD9-81ED-4DB2-BD59-A6C34878D82A}">
                    <a16:rowId xmlns:a16="http://schemas.microsoft.com/office/drawing/2014/main" val="10003"/>
                  </a:ext>
                </a:extLst>
              </a:tr>
              <a:tr h="711200">
                <a:tc>
                  <a:txBody>
                    <a:bodyPr/>
                    <a:lstStyle/>
                    <a:p>
                      <a:pPr defTabSz="914400">
                        <a:lnSpc>
                          <a:spcPts val="3800"/>
                        </a:lnSpc>
                        <a:defRPr sz="1800"/>
                      </a:pPr>
                      <a:r>
                        <a:rPr sz="2700">
                          <a:sym typeface="Lucida Sans"/>
                        </a:rPr>
                        <a:t>erin</a:t>
                      </a:r>
                    </a:p>
                  </a:txBody>
                  <a:tcPr marL="38100" marR="38100" marT="38100" marB="38100" anchor="ctr" horzOverflow="overflow"/>
                </a:tc>
                <a:extLst>
                  <a:ext uri="{0D108BD9-81ED-4DB2-BD59-A6C34878D82A}">
                    <a16:rowId xmlns:a16="http://schemas.microsoft.com/office/drawing/2014/main" val="10004"/>
                  </a:ext>
                </a:extLst>
              </a:tr>
              <a:tr h="711200">
                <a:tc>
                  <a:txBody>
                    <a:bodyPr/>
                    <a:lstStyle/>
                    <a:p>
                      <a:pPr defTabSz="914400">
                        <a:lnSpc>
                          <a:spcPts val="3800"/>
                        </a:lnSpc>
                        <a:defRPr sz="1800"/>
                      </a:pPr>
                      <a:r>
                        <a:rPr sz="2700">
                          <a:sym typeface="Lucida Sans"/>
                        </a:rPr>
                        <a:t>oscar</a:t>
                      </a:r>
                    </a:p>
                  </a:txBody>
                  <a:tcPr marL="38100" marR="38100" marT="38100" marB="38100" anchor="ctr" horzOverflow="overflow"/>
                </a:tc>
                <a:extLst>
                  <a:ext uri="{0D108BD9-81ED-4DB2-BD59-A6C34878D82A}">
                    <a16:rowId xmlns:a16="http://schemas.microsoft.com/office/drawing/2014/main" val="10005"/>
                  </a:ext>
                </a:extLst>
              </a:tr>
              <a:tr h="711200">
                <a:tc>
                  <a:txBody>
                    <a:bodyPr/>
                    <a:lstStyle/>
                    <a:p>
                      <a:pPr defTabSz="914400">
                        <a:lnSpc>
                          <a:spcPts val="3800"/>
                        </a:lnSpc>
                        <a:defRPr sz="1800"/>
                      </a:pPr>
                      <a:r>
                        <a:rPr sz="2700">
                          <a:sym typeface="Lucida Sans"/>
                        </a:rPr>
                        <a:t>peggy</a:t>
                      </a:r>
                    </a:p>
                  </a:txBody>
                  <a:tcPr marL="38100" marR="38100" marT="38100" marB="38100" anchor="ctr" horzOverflow="overflow">
                    <a:lnB w="50800">
                      <a:solidFill>
                        <a:srgbClr val="8D3124"/>
                      </a:solidFill>
                      <a:miter lim="400000"/>
                    </a:lnB>
                  </a:tcPr>
                </a:tc>
                <a:extLst>
                  <a:ext uri="{0D108BD9-81ED-4DB2-BD59-A6C34878D82A}">
                    <a16:rowId xmlns:a16="http://schemas.microsoft.com/office/drawing/2014/main" val="10006"/>
                  </a:ext>
                </a:extLst>
              </a:tr>
              <a:tr h="711200">
                <a:tc>
                  <a:txBody>
                    <a:bodyPr/>
                    <a:lstStyle/>
                    <a:p>
                      <a:pPr defTabSz="914400">
                        <a:lnSpc>
                          <a:spcPts val="3800"/>
                        </a:lnSpc>
                        <a:defRPr sz="1800"/>
                      </a:pPr>
                      <a:r>
                        <a:rPr sz="2700">
                          <a:solidFill>
                            <a:srgbClr val="8D3124"/>
                          </a:solidFill>
                          <a:sym typeface="Lucida Sans"/>
                        </a:rPr>
                        <a:t>trudy</a:t>
                      </a:r>
                    </a:p>
                  </a:txBody>
                  <a:tcPr marL="38100" marR="38100" marT="38100" marB="38100" anchor="ctr" horzOverflow="overflow">
                    <a:lnL w="50800">
                      <a:solidFill>
                        <a:srgbClr val="8D3124"/>
                      </a:solidFill>
                      <a:miter lim="400000"/>
                    </a:lnL>
                    <a:lnR w="50800">
                      <a:solidFill>
                        <a:srgbClr val="8D3124"/>
                      </a:solidFill>
                      <a:miter lim="400000"/>
                    </a:lnR>
                    <a:lnT w="50800">
                      <a:solidFill>
                        <a:srgbClr val="8D3124"/>
                      </a:solidFill>
                      <a:miter lim="400000"/>
                    </a:lnT>
                    <a:lnB w="50800">
                      <a:solidFill>
                        <a:srgbClr val="8D3124"/>
                      </a:solidFill>
                      <a:miter lim="400000"/>
                    </a:lnB>
                  </a:tcPr>
                </a:tc>
                <a:extLst>
                  <a:ext uri="{0D108BD9-81ED-4DB2-BD59-A6C34878D82A}">
                    <a16:rowId xmlns:a16="http://schemas.microsoft.com/office/drawing/2014/main" val="10007"/>
                  </a:ext>
                </a:extLst>
              </a:tr>
              <a:tr h="711200">
                <a:tc>
                  <a:txBody>
                    <a:bodyPr/>
                    <a:lstStyle/>
                    <a:p>
                      <a:pPr defTabSz="914400">
                        <a:lnSpc>
                          <a:spcPts val="3800"/>
                        </a:lnSpc>
                        <a:defRPr sz="1800"/>
                      </a:pPr>
                      <a:r>
                        <a:rPr sz="2700">
                          <a:solidFill>
                            <a:srgbClr val="8D3124"/>
                          </a:solidFill>
                          <a:sym typeface="Lucida Sans"/>
                        </a:rPr>
                        <a:t>walter</a:t>
                      </a:r>
                    </a:p>
                  </a:txBody>
                  <a:tcPr marL="38100" marR="38100" marT="38100" marB="38100" anchor="ctr" horzOverflow="overflow">
                    <a:lnT w="50800">
                      <a:solidFill>
                        <a:srgbClr val="8D3124"/>
                      </a:solidFill>
                      <a:miter lim="400000"/>
                    </a:lnT>
                  </a:tcPr>
                </a:tc>
                <a:extLst>
                  <a:ext uri="{0D108BD9-81ED-4DB2-BD59-A6C34878D82A}">
                    <a16:rowId xmlns:a16="http://schemas.microsoft.com/office/drawing/2014/main" val="10008"/>
                  </a:ext>
                </a:extLst>
              </a:tr>
              <a:tr h="711200">
                <a:tc>
                  <a:txBody>
                    <a:bodyPr/>
                    <a:lstStyle/>
                    <a:p>
                      <a:pPr defTabSz="914400">
                        <a:lnSpc>
                          <a:spcPts val="3800"/>
                        </a:lnSpc>
                        <a:defRPr sz="1800"/>
                      </a:pPr>
                      <a:r>
                        <a:rPr sz="2700">
                          <a:solidFill>
                            <a:srgbClr val="8D3124"/>
                          </a:solidFill>
                          <a:sym typeface="Lucida Sans"/>
                        </a:rPr>
                        <a:t>wendy</a:t>
                      </a:r>
                    </a:p>
                  </a:txBody>
                  <a:tcPr marL="38100" marR="38100" marT="38100" marB="38100" anchor="ctr" horzOverflow="overflow"/>
                </a:tc>
                <a:extLst>
                  <a:ext uri="{0D108BD9-81ED-4DB2-BD59-A6C34878D82A}">
                    <a16:rowId xmlns:a16="http://schemas.microsoft.com/office/drawing/2014/main" val="10009"/>
                  </a:ext>
                </a:extLst>
              </a:tr>
              <a:tr h="711200">
                <a:tc>
                  <a:txBody>
                    <a:bodyPr/>
                    <a:lstStyle/>
                    <a:p>
                      <a:pPr defTabSz="914400">
                        <a:lnSpc>
                          <a:spcPts val="3800"/>
                        </a:lnSpc>
                        <a:defRPr sz="1800"/>
                      </a:pPr>
                      <a:r>
                        <a:rPr sz="2700">
                          <a:solidFill>
                            <a:srgbClr val="C0C0C0"/>
                          </a:solidFill>
                          <a:sym typeface="Lucida Sans"/>
                        </a:rPr>
                        <a:t>eve</a:t>
                      </a:r>
                    </a:p>
                  </a:txBody>
                  <a:tcPr marL="38100" marR="38100" marT="38100" marB="38100" anchor="ctr" horzOverflow="overflow">
                    <a:solidFill>
                      <a:srgbClr val="EBEBEB"/>
                    </a:solidFill>
                  </a:tcPr>
                </a:tc>
                <a:extLst>
                  <a:ext uri="{0D108BD9-81ED-4DB2-BD59-A6C34878D82A}">
                    <a16:rowId xmlns:a16="http://schemas.microsoft.com/office/drawing/2014/main" val="10010"/>
                  </a:ext>
                </a:extLst>
              </a:tr>
              <a:tr h="711200">
                <a:tc>
                  <a:txBody>
                    <a:bodyPr/>
                    <a:lstStyle/>
                    <a:p>
                      <a:pPr defTabSz="914400">
                        <a:lnSpc>
                          <a:spcPts val="3800"/>
                        </a:lnSpc>
                        <a:defRPr sz="1800"/>
                      </a:pPr>
                      <a:r>
                        <a:rPr sz="2700">
                          <a:solidFill>
                            <a:srgbClr val="C0C0C0"/>
                          </a:solidFill>
                          <a:sym typeface="Lucida Sans"/>
                        </a:rPr>
                        <a:t>trent</a:t>
                      </a:r>
                    </a:p>
                  </a:txBody>
                  <a:tcPr marL="38100" marR="38100" marT="38100" marB="38100" anchor="ctr" horzOverflow="overflow">
                    <a:solidFill>
                      <a:srgbClr val="EBEBEB"/>
                    </a:solidFill>
                  </a:tcPr>
                </a:tc>
                <a:extLst>
                  <a:ext uri="{0D108BD9-81ED-4DB2-BD59-A6C34878D82A}">
                    <a16:rowId xmlns:a16="http://schemas.microsoft.com/office/drawing/2014/main" val="10011"/>
                  </a:ext>
                </a:extLst>
              </a:tr>
              <a:tr h="711200">
                <a:tc>
                  <a:txBody>
                    <a:bodyPr/>
                    <a:lstStyle/>
                    <a:p>
                      <a:pPr defTabSz="914400">
                        <a:lnSpc>
                          <a:spcPts val="3800"/>
                        </a:lnSpc>
                        <a:defRPr sz="1800"/>
                      </a:pPr>
                      <a:r>
                        <a:rPr sz="2700">
                          <a:solidFill>
                            <a:srgbClr val="C0C0C0"/>
                          </a:solidFill>
                          <a:sym typeface="Lucida Sans"/>
                        </a:rPr>
                        <a:t>bob</a:t>
                      </a:r>
                    </a:p>
                  </a:txBody>
                  <a:tcPr marL="38100" marR="38100" marT="38100" marB="38100" anchor="ctr" horzOverflow="overflow">
                    <a:solidFill>
                      <a:srgbClr val="EBEBEB"/>
                    </a:solidFill>
                  </a:tcPr>
                </a:tc>
                <a:extLst>
                  <a:ext uri="{0D108BD9-81ED-4DB2-BD59-A6C34878D82A}">
                    <a16:rowId xmlns:a16="http://schemas.microsoft.com/office/drawing/2014/main" val="10012"/>
                  </a:ext>
                </a:extLst>
              </a:tr>
              <a:tr h="711200">
                <a:tc>
                  <a:txBody>
                    <a:bodyPr/>
                    <a:lstStyle/>
                    <a:p>
                      <a:pPr defTabSz="914400">
                        <a:lnSpc>
                          <a:spcPts val="3800"/>
                        </a:lnSpc>
                        <a:defRPr sz="1800"/>
                      </a:pPr>
                      <a:r>
                        <a:rPr sz="2700">
                          <a:solidFill>
                            <a:srgbClr val="C0C0C0"/>
                          </a:solidFill>
                          <a:sym typeface="Lucida Sans"/>
                        </a:rPr>
                        <a:t>craig</a:t>
                      </a:r>
                    </a:p>
                  </a:txBody>
                  <a:tcPr marL="38100" marR="38100" marT="38100" marB="38100" anchor="ctr" horzOverflow="overflow">
                    <a:solidFill>
                      <a:srgbClr val="EBEBEB"/>
                    </a:solidFill>
                  </a:tcPr>
                </a:tc>
                <a:extLst>
                  <a:ext uri="{0D108BD9-81ED-4DB2-BD59-A6C34878D82A}">
                    <a16:rowId xmlns:a16="http://schemas.microsoft.com/office/drawing/2014/main" val="10013"/>
                  </a:ext>
                </a:extLst>
              </a:tr>
              <a:tr h="711200">
                <a:tc>
                  <a:txBody>
                    <a:bodyPr/>
                    <a:lstStyle/>
                    <a:p>
                      <a:pPr defTabSz="914400">
                        <a:lnSpc>
                          <a:spcPts val="3800"/>
                        </a:lnSpc>
                        <a:defRPr sz="1800"/>
                      </a:pPr>
                      <a:r>
                        <a:rPr sz="2700">
                          <a:solidFill>
                            <a:srgbClr val="C0C0C0"/>
                          </a:solidFill>
                          <a:sym typeface="Lucida Sans"/>
                        </a:rPr>
                        <a:t>frank</a:t>
                      </a:r>
                    </a:p>
                  </a:txBody>
                  <a:tcPr marL="38100" marR="38100" marT="38100" marB="38100" anchor="ctr" horzOverflow="overflow">
                    <a:solidFill>
                      <a:srgbClr val="EBEBEB"/>
                    </a:solidFill>
                  </a:tcPr>
                </a:tc>
                <a:extLst>
                  <a:ext uri="{0D108BD9-81ED-4DB2-BD59-A6C34878D82A}">
                    <a16:rowId xmlns:a16="http://schemas.microsoft.com/office/drawing/2014/main" val="10014"/>
                  </a:ext>
                </a:extLst>
              </a:tr>
              <a:tr h="711200">
                <a:tc>
                  <a:txBody>
                    <a:bodyPr/>
                    <a:lstStyle/>
                    <a:p>
                      <a:pPr defTabSz="914400">
                        <a:lnSpc>
                          <a:spcPts val="3800"/>
                        </a:lnSpc>
                        <a:defRPr sz="1800"/>
                      </a:pPr>
                      <a:r>
                        <a:rPr sz="2700">
                          <a:solidFill>
                            <a:srgbClr val="C0C0C0"/>
                          </a:solidFill>
                          <a:sym typeface="Lucida Sans"/>
                        </a:rPr>
                        <a:t>victor</a:t>
                      </a:r>
                    </a:p>
                  </a:txBody>
                  <a:tcPr marL="38100" marR="38100" marT="38100" marB="38100" anchor="ctr" horzOverflow="overflow">
                    <a:solidFill>
                      <a:srgbClr val="EBEBEB"/>
                    </a:solidFill>
                  </a:tcPr>
                </a:tc>
                <a:extLst>
                  <a:ext uri="{0D108BD9-81ED-4DB2-BD59-A6C34878D82A}">
                    <a16:rowId xmlns:a16="http://schemas.microsoft.com/office/drawing/2014/main" val="10015"/>
                  </a:ext>
                </a:extLst>
              </a:tr>
            </a:tbl>
          </a:graphicData>
        </a:graphic>
      </p:graphicFrame>
      <p:graphicFrame>
        <p:nvGraphicFramePr>
          <p:cNvPr id="457" name="Table"/>
          <p:cNvGraphicFramePr/>
          <p:nvPr/>
        </p:nvGraphicFramePr>
        <p:xfrm>
          <a:off x="15113000" y="1714500"/>
          <a:ext cx="1252210" cy="11379200"/>
        </p:xfrm>
        <a:graphic>
          <a:graphicData uri="http://schemas.openxmlformats.org/drawingml/2006/table">
            <a:tbl>
              <a:tblPr>
                <a:tableStyleId>{8F44A2F1-9E1F-4B54-A3A2-5F16C0AD49E2}</a:tableStyleId>
              </a:tblPr>
              <a:tblGrid>
                <a:gridCol w="1252210">
                  <a:extLst>
                    <a:ext uri="{9D8B030D-6E8A-4147-A177-3AD203B41FA5}">
                      <a16:colId xmlns:a16="http://schemas.microsoft.com/office/drawing/2014/main" val="20000"/>
                    </a:ext>
                  </a:extLst>
                </a:gridCol>
              </a:tblGrid>
              <a:tr h="711200">
                <a:tc>
                  <a:txBody>
                    <a:bodyPr/>
                    <a:lstStyle/>
                    <a:p>
                      <a:pPr defTabSz="914400">
                        <a:lnSpc>
                          <a:spcPts val="3800"/>
                        </a:lnSpc>
                        <a:defRPr sz="1800"/>
                      </a:pPr>
                      <a:r>
                        <a:rPr sz="2700">
                          <a:sym typeface="Lucida Sans"/>
                        </a:rPr>
                        <a:t>alice</a:t>
                      </a:r>
                    </a:p>
                  </a:txBody>
                  <a:tcPr marL="38100" marR="38100" marT="38100" marB="38100" anchor="ctr" horzOverflow="overflow"/>
                </a:tc>
                <a:extLst>
                  <a:ext uri="{0D108BD9-81ED-4DB2-BD59-A6C34878D82A}">
                    <a16:rowId xmlns:a16="http://schemas.microsoft.com/office/drawing/2014/main" val="10000"/>
                  </a:ext>
                </a:extLst>
              </a:tr>
              <a:tr h="711200">
                <a:tc>
                  <a:txBody>
                    <a:bodyPr/>
                    <a:lstStyle/>
                    <a:p>
                      <a:pPr defTabSz="914400">
                        <a:lnSpc>
                          <a:spcPts val="3800"/>
                        </a:lnSpc>
                        <a:defRPr sz="1800"/>
                      </a:pPr>
                      <a:r>
                        <a:rPr sz="2700">
                          <a:sym typeface="Lucida Sans"/>
                        </a:rPr>
                        <a:t>carlos</a:t>
                      </a:r>
                    </a:p>
                  </a:txBody>
                  <a:tcPr marL="38100" marR="38100" marT="38100" marB="38100" anchor="ctr" horzOverflow="overflow"/>
                </a:tc>
                <a:extLst>
                  <a:ext uri="{0D108BD9-81ED-4DB2-BD59-A6C34878D82A}">
                    <a16:rowId xmlns:a16="http://schemas.microsoft.com/office/drawing/2014/main" val="10001"/>
                  </a:ext>
                </a:extLst>
              </a:tr>
              <a:tr h="711200">
                <a:tc>
                  <a:txBody>
                    <a:bodyPr/>
                    <a:lstStyle/>
                    <a:p>
                      <a:pPr defTabSz="914400">
                        <a:lnSpc>
                          <a:spcPts val="3800"/>
                        </a:lnSpc>
                        <a:defRPr sz="1800"/>
                      </a:pPr>
                      <a:r>
                        <a:rPr sz="2700">
                          <a:sym typeface="Lucida Sans"/>
                        </a:rPr>
                        <a:t>carol</a:t>
                      </a:r>
                    </a:p>
                  </a:txBody>
                  <a:tcPr marL="38100" marR="38100" marT="38100" marB="38100" anchor="ctr" horzOverflow="overflow"/>
                </a:tc>
                <a:extLst>
                  <a:ext uri="{0D108BD9-81ED-4DB2-BD59-A6C34878D82A}">
                    <a16:rowId xmlns:a16="http://schemas.microsoft.com/office/drawing/2014/main" val="10002"/>
                  </a:ext>
                </a:extLst>
              </a:tr>
              <a:tr h="711200">
                <a:tc>
                  <a:txBody>
                    <a:bodyPr/>
                    <a:lstStyle/>
                    <a:p>
                      <a:pPr defTabSz="914400">
                        <a:lnSpc>
                          <a:spcPts val="3800"/>
                        </a:lnSpc>
                        <a:defRPr sz="1800"/>
                      </a:pPr>
                      <a:r>
                        <a:rPr sz="2700">
                          <a:sym typeface="Lucida Sans"/>
                        </a:rPr>
                        <a:t>dave</a:t>
                      </a:r>
                    </a:p>
                  </a:txBody>
                  <a:tcPr marL="38100" marR="38100" marT="38100" marB="38100" anchor="ctr" horzOverflow="overflow"/>
                </a:tc>
                <a:extLst>
                  <a:ext uri="{0D108BD9-81ED-4DB2-BD59-A6C34878D82A}">
                    <a16:rowId xmlns:a16="http://schemas.microsoft.com/office/drawing/2014/main" val="10003"/>
                  </a:ext>
                </a:extLst>
              </a:tr>
              <a:tr h="711200">
                <a:tc>
                  <a:txBody>
                    <a:bodyPr/>
                    <a:lstStyle/>
                    <a:p>
                      <a:pPr defTabSz="914400">
                        <a:lnSpc>
                          <a:spcPts val="3800"/>
                        </a:lnSpc>
                        <a:defRPr sz="1800"/>
                      </a:pPr>
                      <a:r>
                        <a:rPr sz="2700">
                          <a:sym typeface="Lucida Sans"/>
                        </a:rPr>
                        <a:t>erin</a:t>
                      </a:r>
                    </a:p>
                  </a:txBody>
                  <a:tcPr marL="38100" marR="38100" marT="38100" marB="38100" anchor="ctr" horzOverflow="overflow">
                    <a:lnB w="50800">
                      <a:solidFill>
                        <a:srgbClr val="8D3124"/>
                      </a:solidFill>
                      <a:miter lim="400000"/>
                    </a:lnB>
                  </a:tcPr>
                </a:tc>
                <a:extLst>
                  <a:ext uri="{0D108BD9-81ED-4DB2-BD59-A6C34878D82A}">
                    <a16:rowId xmlns:a16="http://schemas.microsoft.com/office/drawing/2014/main" val="10004"/>
                  </a:ext>
                </a:extLst>
              </a:tr>
              <a:tr h="711200">
                <a:tc>
                  <a:txBody>
                    <a:bodyPr/>
                    <a:lstStyle/>
                    <a:p>
                      <a:pPr defTabSz="914400">
                        <a:lnSpc>
                          <a:spcPts val="3800"/>
                        </a:lnSpc>
                        <a:defRPr sz="1800"/>
                      </a:pPr>
                      <a:r>
                        <a:rPr sz="2700">
                          <a:solidFill>
                            <a:srgbClr val="8D3124"/>
                          </a:solidFill>
                          <a:sym typeface="Lucida Sans"/>
                        </a:rPr>
                        <a:t>eve</a:t>
                      </a:r>
                    </a:p>
                  </a:txBody>
                  <a:tcPr marL="38100" marR="38100" marT="38100" marB="38100" anchor="ctr" horzOverflow="overflow">
                    <a:lnL w="50800">
                      <a:solidFill>
                        <a:srgbClr val="8D3124"/>
                      </a:solidFill>
                      <a:miter lim="400000"/>
                    </a:lnL>
                    <a:lnR w="50800">
                      <a:solidFill>
                        <a:srgbClr val="8D3124"/>
                      </a:solidFill>
                      <a:miter lim="400000"/>
                    </a:lnR>
                    <a:lnT w="50800">
                      <a:solidFill>
                        <a:srgbClr val="8D3124"/>
                      </a:solidFill>
                      <a:miter lim="400000"/>
                    </a:lnT>
                    <a:lnB w="50800">
                      <a:solidFill>
                        <a:srgbClr val="8D3124"/>
                      </a:solidFill>
                      <a:miter lim="400000"/>
                    </a:lnB>
                  </a:tcPr>
                </a:tc>
                <a:extLst>
                  <a:ext uri="{0D108BD9-81ED-4DB2-BD59-A6C34878D82A}">
                    <a16:rowId xmlns:a16="http://schemas.microsoft.com/office/drawing/2014/main" val="10005"/>
                  </a:ext>
                </a:extLst>
              </a:tr>
              <a:tr h="711200">
                <a:tc>
                  <a:txBody>
                    <a:bodyPr/>
                    <a:lstStyle/>
                    <a:p>
                      <a:pPr defTabSz="914400">
                        <a:lnSpc>
                          <a:spcPts val="3800"/>
                        </a:lnSpc>
                        <a:defRPr sz="1800"/>
                      </a:pPr>
                      <a:r>
                        <a:rPr sz="2700">
                          <a:solidFill>
                            <a:srgbClr val="8D3124"/>
                          </a:solidFill>
                          <a:sym typeface="Lucida Sans"/>
                        </a:rPr>
                        <a:t>oscar</a:t>
                      </a:r>
                    </a:p>
                  </a:txBody>
                  <a:tcPr marL="38100" marR="38100" marT="38100" marB="38100" anchor="ctr" horzOverflow="overflow">
                    <a:lnT w="50800">
                      <a:solidFill>
                        <a:srgbClr val="8D3124"/>
                      </a:solidFill>
                      <a:miter lim="400000"/>
                    </a:lnT>
                  </a:tcPr>
                </a:tc>
                <a:extLst>
                  <a:ext uri="{0D108BD9-81ED-4DB2-BD59-A6C34878D82A}">
                    <a16:rowId xmlns:a16="http://schemas.microsoft.com/office/drawing/2014/main" val="10006"/>
                  </a:ext>
                </a:extLst>
              </a:tr>
              <a:tr h="711200">
                <a:tc>
                  <a:txBody>
                    <a:bodyPr/>
                    <a:lstStyle/>
                    <a:p>
                      <a:pPr defTabSz="914400">
                        <a:lnSpc>
                          <a:spcPts val="3800"/>
                        </a:lnSpc>
                        <a:defRPr sz="1800"/>
                      </a:pPr>
                      <a:r>
                        <a:rPr sz="2700">
                          <a:solidFill>
                            <a:srgbClr val="8D3124"/>
                          </a:solidFill>
                          <a:sym typeface="Lucida Sans"/>
                        </a:rPr>
                        <a:t>peggy</a:t>
                      </a:r>
                    </a:p>
                  </a:txBody>
                  <a:tcPr marL="38100" marR="38100" marT="38100" marB="38100" anchor="ctr" horzOverflow="overflow"/>
                </a:tc>
                <a:extLst>
                  <a:ext uri="{0D108BD9-81ED-4DB2-BD59-A6C34878D82A}">
                    <a16:rowId xmlns:a16="http://schemas.microsoft.com/office/drawing/2014/main" val="10007"/>
                  </a:ext>
                </a:extLst>
              </a:tr>
              <a:tr h="711200">
                <a:tc>
                  <a:txBody>
                    <a:bodyPr/>
                    <a:lstStyle/>
                    <a:p>
                      <a:pPr defTabSz="914400">
                        <a:lnSpc>
                          <a:spcPts val="3800"/>
                        </a:lnSpc>
                        <a:defRPr sz="1800"/>
                      </a:pPr>
                      <a:r>
                        <a:rPr sz="2700">
                          <a:solidFill>
                            <a:srgbClr val="8D3124"/>
                          </a:solidFill>
                          <a:sym typeface="Lucida Sans"/>
                        </a:rPr>
                        <a:t>trudy</a:t>
                      </a:r>
                    </a:p>
                  </a:txBody>
                  <a:tcPr marL="38100" marR="38100" marT="38100" marB="38100" anchor="ctr" horzOverflow="overflow"/>
                </a:tc>
                <a:extLst>
                  <a:ext uri="{0D108BD9-81ED-4DB2-BD59-A6C34878D82A}">
                    <a16:rowId xmlns:a16="http://schemas.microsoft.com/office/drawing/2014/main" val="10008"/>
                  </a:ext>
                </a:extLst>
              </a:tr>
              <a:tr h="711200">
                <a:tc>
                  <a:txBody>
                    <a:bodyPr/>
                    <a:lstStyle/>
                    <a:p>
                      <a:pPr defTabSz="914400">
                        <a:lnSpc>
                          <a:spcPts val="3800"/>
                        </a:lnSpc>
                        <a:defRPr sz="1800"/>
                      </a:pPr>
                      <a:r>
                        <a:rPr sz="2700">
                          <a:solidFill>
                            <a:srgbClr val="8D3124"/>
                          </a:solidFill>
                          <a:sym typeface="Lucida Sans"/>
                        </a:rPr>
                        <a:t>walter</a:t>
                      </a:r>
                    </a:p>
                  </a:txBody>
                  <a:tcPr marL="38100" marR="38100" marT="38100" marB="38100" anchor="ctr" horzOverflow="overflow"/>
                </a:tc>
                <a:extLst>
                  <a:ext uri="{0D108BD9-81ED-4DB2-BD59-A6C34878D82A}">
                    <a16:rowId xmlns:a16="http://schemas.microsoft.com/office/drawing/2014/main" val="10009"/>
                  </a:ext>
                </a:extLst>
              </a:tr>
              <a:tr h="711200">
                <a:tc>
                  <a:txBody>
                    <a:bodyPr/>
                    <a:lstStyle/>
                    <a:p>
                      <a:pPr defTabSz="914400">
                        <a:lnSpc>
                          <a:spcPts val="3800"/>
                        </a:lnSpc>
                        <a:defRPr sz="1800"/>
                      </a:pPr>
                      <a:r>
                        <a:rPr sz="2700" dirty="0" err="1">
                          <a:solidFill>
                            <a:srgbClr val="8D3124"/>
                          </a:solidFill>
                          <a:sym typeface="Lucida Sans"/>
                        </a:rPr>
                        <a:t>wendy</a:t>
                      </a:r>
                      <a:endParaRPr sz="2700" dirty="0">
                        <a:solidFill>
                          <a:srgbClr val="8D3124"/>
                        </a:solidFill>
                        <a:sym typeface="Lucida Sans"/>
                      </a:endParaRPr>
                    </a:p>
                  </a:txBody>
                  <a:tcPr marL="38100" marR="38100" marT="38100" marB="38100" anchor="ctr" horzOverflow="overflow"/>
                </a:tc>
                <a:extLst>
                  <a:ext uri="{0D108BD9-81ED-4DB2-BD59-A6C34878D82A}">
                    <a16:rowId xmlns:a16="http://schemas.microsoft.com/office/drawing/2014/main" val="10010"/>
                  </a:ext>
                </a:extLst>
              </a:tr>
              <a:tr h="711200">
                <a:tc>
                  <a:txBody>
                    <a:bodyPr/>
                    <a:lstStyle/>
                    <a:p>
                      <a:pPr defTabSz="914400">
                        <a:lnSpc>
                          <a:spcPts val="3800"/>
                        </a:lnSpc>
                        <a:defRPr sz="1800"/>
                      </a:pPr>
                      <a:r>
                        <a:rPr sz="2700">
                          <a:solidFill>
                            <a:srgbClr val="C0C0C0"/>
                          </a:solidFill>
                          <a:sym typeface="Lucida Sans"/>
                        </a:rPr>
                        <a:t>trent</a:t>
                      </a:r>
                    </a:p>
                  </a:txBody>
                  <a:tcPr marL="38100" marR="38100" marT="38100" marB="38100" anchor="ctr" horzOverflow="overflow">
                    <a:solidFill>
                      <a:srgbClr val="EBEBEB"/>
                    </a:solidFill>
                  </a:tcPr>
                </a:tc>
                <a:extLst>
                  <a:ext uri="{0D108BD9-81ED-4DB2-BD59-A6C34878D82A}">
                    <a16:rowId xmlns:a16="http://schemas.microsoft.com/office/drawing/2014/main" val="10011"/>
                  </a:ext>
                </a:extLst>
              </a:tr>
              <a:tr h="711200">
                <a:tc>
                  <a:txBody>
                    <a:bodyPr/>
                    <a:lstStyle/>
                    <a:p>
                      <a:pPr defTabSz="914400">
                        <a:lnSpc>
                          <a:spcPts val="3800"/>
                        </a:lnSpc>
                        <a:defRPr sz="1800"/>
                      </a:pPr>
                      <a:r>
                        <a:rPr sz="2700">
                          <a:solidFill>
                            <a:srgbClr val="C0C0C0"/>
                          </a:solidFill>
                          <a:sym typeface="Lucida Sans"/>
                        </a:rPr>
                        <a:t>bob</a:t>
                      </a:r>
                    </a:p>
                  </a:txBody>
                  <a:tcPr marL="38100" marR="38100" marT="38100" marB="38100" anchor="ctr" horzOverflow="overflow">
                    <a:solidFill>
                      <a:srgbClr val="EBEBEB"/>
                    </a:solidFill>
                  </a:tcPr>
                </a:tc>
                <a:extLst>
                  <a:ext uri="{0D108BD9-81ED-4DB2-BD59-A6C34878D82A}">
                    <a16:rowId xmlns:a16="http://schemas.microsoft.com/office/drawing/2014/main" val="10012"/>
                  </a:ext>
                </a:extLst>
              </a:tr>
              <a:tr h="711200">
                <a:tc>
                  <a:txBody>
                    <a:bodyPr/>
                    <a:lstStyle/>
                    <a:p>
                      <a:pPr defTabSz="914400">
                        <a:lnSpc>
                          <a:spcPts val="3800"/>
                        </a:lnSpc>
                        <a:defRPr sz="1800"/>
                      </a:pPr>
                      <a:r>
                        <a:rPr sz="2700">
                          <a:solidFill>
                            <a:srgbClr val="C0C0C0"/>
                          </a:solidFill>
                          <a:sym typeface="Lucida Sans"/>
                        </a:rPr>
                        <a:t>craig</a:t>
                      </a:r>
                    </a:p>
                  </a:txBody>
                  <a:tcPr marL="38100" marR="38100" marT="38100" marB="38100" anchor="ctr" horzOverflow="overflow">
                    <a:solidFill>
                      <a:srgbClr val="EBEBEB"/>
                    </a:solidFill>
                  </a:tcPr>
                </a:tc>
                <a:extLst>
                  <a:ext uri="{0D108BD9-81ED-4DB2-BD59-A6C34878D82A}">
                    <a16:rowId xmlns:a16="http://schemas.microsoft.com/office/drawing/2014/main" val="10013"/>
                  </a:ext>
                </a:extLst>
              </a:tr>
              <a:tr h="711200">
                <a:tc>
                  <a:txBody>
                    <a:bodyPr/>
                    <a:lstStyle/>
                    <a:p>
                      <a:pPr defTabSz="914400">
                        <a:lnSpc>
                          <a:spcPts val="3800"/>
                        </a:lnSpc>
                        <a:defRPr sz="1800"/>
                      </a:pPr>
                      <a:r>
                        <a:rPr sz="2700">
                          <a:solidFill>
                            <a:srgbClr val="C0C0C0"/>
                          </a:solidFill>
                          <a:sym typeface="Lucida Sans"/>
                        </a:rPr>
                        <a:t>frank</a:t>
                      </a:r>
                    </a:p>
                  </a:txBody>
                  <a:tcPr marL="38100" marR="38100" marT="38100" marB="38100" anchor="ctr" horzOverflow="overflow">
                    <a:solidFill>
                      <a:srgbClr val="EBEBEB"/>
                    </a:solidFill>
                  </a:tcPr>
                </a:tc>
                <a:extLst>
                  <a:ext uri="{0D108BD9-81ED-4DB2-BD59-A6C34878D82A}">
                    <a16:rowId xmlns:a16="http://schemas.microsoft.com/office/drawing/2014/main" val="10014"/>
                  </a:ext>
                </a:extLst>
              </a:tr>
              <a:tr h="711200">
                <a:tc>
                  <a:txBody>
                    <a:bodyPr/>
                    <a:lstStyle/>
                    <a:p>
                      <a:pPr defTabSz="914400">
                        <a:lnSpc>
                          <a:spcPts val="3800"/>
                        </a:lnSpc>
                        <a:defRPr sz="1800"/>
                      </a:pPr>
                      <a:r>
                        <a:rPr sz="2700" dirty="0">
                          <a:solidFill>
                            <a:srgbClr val="C0C0C0"/>
                          </a:solidFill>
                          <a:sym typeface="Lucida Sans"/>
                        </a:rPr>
                        <a:t>victor</a:t>
                      </a:r>
                    </a:p>
                  </a:txBody>
                  <a:tcPr marL="38100" marR="38100" marT="38100" marB="38100" anchor="ctr" horzOverflow="overflow">
                    <a:solidFill>
                      <a:srgbClr val="EBEBEB"/>
                    </a:solidFill>
                  </a:tcPr>
                </a:tc>
                <a:extLst>
                  <a:ext uri="{0D108BD9-81ED-4DB2-BD59-A6C34878D82A}">
                    <a16:rowId xmlns:a16="http://schemas.microsoft.com/office/drawing/2014/main" val="10015"/>
                  </a:ext>
                </a:extLst>
              </a:tr>
            </a:tbl>
          </a:graphicData>
        </a:graphic>
      </p:graphicFrame>
      <p:graphicFrame>
        <p:nvGraphicFramePr>
          <p:cNvPr id="458" name="Table"/>
          <p:cNvGraphicFramePr/>
          <p:nvPr/>
        </p:nvGraphicFramePr>
        <p:xfrm>
          <a:off x="16433800" y="1714500"/>
          <a:ext cx="1252210" cy="11379200"/>
        </p:xfrm>
        <a:graphic>
          <a:graphicData uri="http://schemas.openxmlformats.org/drawingml/2006/table">
            <a:tbl>
              <a:tblPr>
                <a:tableStyleId>{8F44A2F1-9E1F-4B54-A3A2-5F16C0AD49E2}</a:tableStyleId>
              </a:tblPr>
              <a:tblGrid>
                <a:gridCol w="1252210">
                  <a:extLst>
                    <a:ext uri="{9D8B030D-6E8A-4147-A177-3AD203B41FA5}">
                      <a16:colId xmlns:a16="http://schemas.microsoft.com/office/drawing/2014/main" val="20000"/>
                    </a:ext>
                  </a:extLst>
                </a:gridCol>
              </a:tblGrid>
              <a:tr h="711200">
                <a:tc>
                  <a:txBody>
                    <a:bodyPr/>
                    <a:lstStyle/>
                    <a:p>
                      <a:pPr defTabSz="914400">
                        <a:lnSpc>
                          <a:spcPts val="3800"/>
                        </a:lnSpc>
                        <a:defRPr sz="1800"/>
                      </a:pPr>
                      <a:r>
                        <a:rPr sz="2700">
                          <a:sym typeface="Lucida Sans"/>
                        </a:rPr>
                        <a:t>alice</a:t>
                      </a:r>
                    </a:p>
                  </a:txBody>
                  <a:tcPr marL="38100" marR="38100" marT="38100" marB="38100" anchor="ctr" horzOverflow="overflow"/>
                </a:tc>
                <a:extLst>
                  <a:ext uri="{0D108BD9-81ED-4DB2-BD59-A6C34878D82A}">
                    <a16:rowId xmlns:a16="http://schemas.microsoft.com/office/drawing/2014/main" val="10000"/>
                  </a:ext>
                </a:extLst>
              </a:tr>
              <a:tr h="711200">
                <a:tc>
                  <a:txBody>
                    <a:bodyPr/>
                    <a:lstStyle/>
                    <a:p>
                      <a:pPr defTabSz="914400">
                        <a:lnSpc>
                          <a:spcPts val="3800"/>
                        </a:lnSpc>
                        <a:defRPr sz="1800"/>
                      </a:pPr>
                      <a:r>
                        <a:rPr sz="2700">
                          <a:sym typeface="Lucida Sans"/>
                        </a:rPr>
                        <a:t>carlos</a:t>
                      </a:r>
                    </a:p>
                  </a:txBody>
                  <a:tcPr marL="38100" marR="38100" marT="38100" marB="38100" anchor="ctr" horzOverflow="overflow"/>
                </a:tc>
                <a:extLst>
                  <a:ext uri="{0D108BD9-81ED-4DB2-BD59-A6C34878D82A}">
                    <a16:rowId xmlns:a16="http://schemas.microsoft.com/office/drawing/2014/main" val="10001"/>
                  </a:ext>
                </a:extLst>
              </a:tr>
              <a:tr h="711200">
                <a:tc>
                  <a:txBody>
                    <a:bodyPr/>
                    <a:lstStyle/>
                    <a:p>
                      <a:pPr defTabSz="914400">
                        <a:lnSpc>
                          <a:spcPts val="3800"/>
                        </a:lnSpc>
                        <a:defRPr sz="1800"/>
                      </a:pPr>
                      <a:r>
                        <a:rPr sz="2700">
                          <a:sym typeface="Lucida Sans"/>
                        </a:rPr>
                        <a:t>carol</a:t>
                      </a:r>
                    </a:p>
                  </a:txBody>
                  <a:tcPr marL="38100" marR="38100" marT="38100" marB="38100" anchor="ctr" horzOverflow="overflow"/>
                </a:tc>
                <a:extLst>
                  <a:ext uri="{0D108BD9-81ED-4DB2-BD59-A6C34878D82A}">
                    <a16:rowId xmlns:a16="http://schemas.microsoft.com/office/drawing/2014/main" val="10002"/>
                  </a:ext>
                </a:extLst>
              </a:tr>
              <a:tr h="711200">
                <a:tc>
                  <a:txBody>
                    <a:bodyPr/>
                    <a:lstStyle/>
                    <a:p>
                      <a:pPr defTabSz="914400">
                        <a:lnSpc>
                          <a:spcPts val="3800"/>
                        </a:lnSpc>
                        <a:defRPr sz="1800"/>
                      </a:pPr>
                      <a:r>
                        <a:rPr sz="2700">
                          <a:sym typeface="Lucida Sans"/>
                        </a:rPr>
                        <a:t>dave</a:t>
                      </a:r>
                    </a:p>
                  </a:txBody>
                  <a:tcPr marL="38100" marR="38100" marT="38100" marB="38100" anchor="ctr" horzOverflow="overflow"/>
                </a:tc>
                <a:extLst>
                  <a:ext uri="{0D108BD9-81ED-4DB2-BD59-A6C34878D82A}">
                    <a16:rowId xmlns:a16="http://schemas.microsoft.com/office/drawing/2014/main" val="10003"/>
                  </a:ext>
                </a:extLst>
              </a:tr>
              <a:tr h="711200">
                <a:tc>
                  <a:txBody>
                    <a:bodyPr/>
                    <a:lstStyle/>
                    <a:p>
                      <a:pPr defTabSz="914400">
                        <a:lnSpc>
                          <a:spcPts val="3800"/>
                        </a:lnSpc>
                        <a:defRPr sz="1800"/>
                      </a:pPr>
                      <a:r>
                        <a:rPr sz="2700">
                          <a:sym typeface="Lucida Sans"/>
                        </a:rPr>
                        <a:t>erin</a:t>
                      </a:r>
                    </a:p>
                  </a:txBody>
                  <a:tcPr marL="38100" marR="38100" marT="38100" marB="38100" anchor="ctr" horzOverflow="overflow"/>
                </a:tc>
                <a:extLst>
                  <a:ext uri="{0D108BD9-81ED-4DB2-BD59-A6C34878D82A}">
                    <a16:rowId xmlns:a16="http://schemas.microsoft.com/office/drawing/2014/main" val="10004"/>
                  </a:ext>
                </a:extLst>
              </a:tr>
              <a:tr h="711200">
                <a:tc>
                  <a:txBody>
                    <a:bodyPr/>
                    <a:lstStyle/>
                    <a:p>
                      <a:pPr defTabSz="914400">
                        <a:lnSpc>
                          <a:spcPts val="3800"/>
                        </a:lnSpc>
                        <a:defRPr sz="1800"/>
                      </a:pPr>
                      <a:r>
                        <a:rPr sz="2700">
                          <a:sym typeface="Lucida Sans"/>
                        </a:rPr>
                        <a:t>eve</a:t>
                      </a:r>
                    </a:p>
                  </a:txBody>
                  <a:tcPr marL="38100" marR="38100" marT="38100" marB="38100" anchor="ctr" horzOverflow="overflow"/>
                </a:tc>
                <a:extLst>
                  <a:ext uri="{0D108BD9-81ED-4DB2-BD59-A6C34878D82A}">
                    <a16:rowId xmlns:a16="http://schemas.microsoft.com/office/drawing/2014/main" val="10005"/>
                  </a:ext>
                </a:extLst>
              </a:tr>
              <a:tr h="711200">
                <a:tc>
                  <a:txBody>
                    <a:bodyPr/>
                    <a:lstStyle/>
                    <a:p>
                      <a:pPr defTabSz="914400">
                        <a:lnSpc>
                          <a:spcPts val="3800"/>
                        </a:lnSpc>
                        <a:defRPr sz="1800"/>
                      </a:pPr>
                      <a:r>
                        <a:rPr sz="2700">
                          <a:sym typeface="Lucida Sans"/>
                        </a:rPr>
                        <a:t>oscar</a:t>
                      </a:r>
                    </a:p>
                  </a:txBody>
                  <a:tcPr marL="38100" marR="38100" marT="38100" marB="38100" anchor="ctr" horzOverflow="overflow"/>
                </a:tc>
                <a:extLst>
                  <a:ext uri="{0D108BD9-81ED-4DB2-BD59-A6C34878D82A}">
                    <a16:rowId xmlns:a16="http://schemas.microsoft.com/office/drawing/2014/main" val="10006"/>
                  </a:ext>
                </a:extLst>
              </a:tr>
              <a:tr h="711200">
                <a:tc>
                  <a:txBody>
                    <a:bodyPr/>
                    <a:lstStyle/>
                    <a:p>
                      <a:pPr defTabSz="914400">
                        <a:lnSpc>
                          <a:spcPts val="3800"/>
                        </a:lnSpc>
                        <a:defRPr sz="1800"/>
                      </a:pPr>
                      <a:r>
                        <a:rPr sz="2700">
                          <a:sym typeface="Lucida Sans"/>
                        </a:rPr>
                        <a:t>peggy</a:t>
                      </a:r>
                    </a:p>
                  </a:txBody>
                  <a:tcPr marL="38100" marR="38100" marT="38100" marB="38100" anchor="ctr" horzOverflow="overflow">
                    <a:lnB w="50800">
                      <a:solidFill>
                        <a:srgbClr val="8D3124"/>
                      </a:solidFill>
                      <a:miter lim="400000"/>
                    </a:lnB>
                  </a:tcPr>
                </a:tc>
                <a:extLst>
                  <a:ext uri="{0D108BD9-81ED-4DB2-BD59-A6C34878D82A}">
                    <a16:rowId xmlns:a16="http://schemas.microsoft.com/office/drawing/2014/main" val="10007"/>
                  </a:ext>
                </a:extLst>
              </a:tr>
              <a:tr h="711200">
                <a:tc>
                  <a:txBody>
                    <a:bodyPr/>
                    <a:lstStyle/>
                    <a:p>
                      <a:pPr defTabSz="914400">
                        <a:lnSpc>
                          <a:spcPts val="3800"/>
                        </a:lnSpc>
                        <a:defRPr sz="1800"/>
                      </a:pPr>
                      <a:r>
                        <a:rPr sz="2700">
                          <a:solidFill>
                            <a:srgbClr val="8D3124"/>
                          </a:solidFill>
                          <a:sym typeface="Lucida Sans"/>
                        </a:rPr>
                        <a:t>trent</a:t>
                      </a:r>
                    </a:p>
                  </a:txBody>
                  <a:tcPr marL="38100" marR="38100" marT="38100" marB="38100" anchor="ctr" horzOverflow="overflow">
                    <a:lnL w="50800">
                      <a:solidFill>
                        <a:srgbClr val="8D3124"/>
                      </a:solidFill>
                      <a:miter lim="400000"/>
                    </a:lnL>
                    <a:lnR w="50800">
                      <a:solidFill>
                        <a:srgbClr val="8D3124"/>
                      </a:solidFill>
                      <a:miter lim="400000"/>
                    </a:lnR>
                    <a:lnT w="50800">
                      <a:solidFill>
                        <a:srgbClr val="8D3124"/>
                      </a:solidFill>
                      <a:miter lim="400000"/>
                    </a:lnT>
                    <a:lnB w="50800">
                      <a:solidFill>
                        <a:srgbClr val="8D3124"/>
                      </a:solidFill>
                      <a:miter lim="400000"/>
                    </a:lnB>
                  </a:tcPr>
                </a:tc>
                <a:extLst>
                  <a:ext uri="{0D108BD9-81ED-4DB2-BD59-A6C34878D82A}">
                    <a16:rowId xmlns:a16="http://schemas.microsoft.com/office/drawing/2014/main" val="10008"/>
                  </a:ext>
                </a:extLst>
              </a:tr>
              <a:tr h="711200">
                <a:tc>
                  <a:txBody>
                    <a:bodyPr/>
                    <a:lstStyle/>
                    <a:p>
                      <a:pPr defTabSz="914400">
                        <a:lnSpc>
                          <a:spcPts val="3800"/>
                        </a:lnSpc>
                        <a:defRPr sz="1800"/>
                      </a:pPr>
                      <a:r>
                        <a:rPr sz="2700">
                          <a:solidFill>
                            <a:srgbClr val="8D3124"/>
                          </a:solidFill>
                          <a:sym typeface="Lucida Sans"/>
                        </a:rPr>
                        <a:t>trudy</a:t>
                      </a:r>
                    </a:p>
                  </a:txBody>
                  <a:tcPr marL="38100" marR="38100" marT="38100" marB="38100" anchor="ctr" horzOverflow="overflow">
                    <a:lnT w="50800">
                      <a:solidFill>
                        <a:srgbClr val="8D3124"/>
                      </a:solidFill>
                      <a:miter lim="400000"/>
                    </a:lnT>
                  </a:tcPr>
                </a:tc>
                <a:extLst>
                  <a:ext uri="{0D108BD9-81ED-4DB2-BD59-A6C34878D82A}">
                    <a16:rowId xmlns:a16="http://schemas.microsoft.com/office/drawing/2014/main" val="10009"/>
                  </a:ext>
                </a:extLst>
              </a:tr>
              <a:tr h="711200">
                <a:tc>
                  <a:txBody>
                    <a:bodyPr/>
                    <a:lstStyle/>
                    <a:p>
                      <a:pPr defTabSz="914400">
                        <a:lnSpc>
                          <a:spcPts val="3800"/>
                        </a:lnSpc>
                        <a:defRPr sz="1800"/>
                      </a:pPr>
                      <a:r>
                        <a:rPr sz="2700">
                          <a:solidFill>
                            <a:srgbClr val="8D3124"/>
                          </a:solidFill>
                          <a:sym typeface="Lucida Sans"/>
                        </a:rPr>
                        <a:t>walter</a:t>
                      </a:r>
                    </a:p>
                  </a:txBody>
                  <a:tcPr marL="38100" marR="38100" marT="38100" marB="38100" anchor="ctr" horzOverflow="overflow"/>
                </a:tc>
                <a:extLst>
                  <a:ext uri="{0D108BD9-81ED-4DB2-BD59-A6C34878D82A}">
                    <a16:rowId xmlns:a16="http://schemas.microsoft.com/office/drawing/2014/main" val="10010"/>
                  </a:ext>
                </a:extLst>
              </a:tr>
              <a:tr h="711200">
                <a:tc>
                  <a:txBody>
                    <a:bodyPr/>
                    <a:lstStyle/>
                    <a:p>
                      <a:pPr defTabSz="914400">
                        <a:lnSpc>
                          <a:spcPts val="3800"/>
                        </a:lnSpc>
                        <a:defRPr sz="1800"/>
                      </a:pPr>
                      <a:r>
                        <a:rPr sz="2700">
                          <a:solidFill>
                            <a:srgbClr val="8D3124"/>
                          </a:solidFill>
                          <a:sym typeface="Lucida Sans"/>
                        </a:rPr>
                        <a:t>wendy</a:t>
                      </a:r>
                    </a:p>
                  </a:txBody>
                  <a:tcPr marL="38100" marR="38100" marT="38100" marB="38100" anchor="ctr" horzOverflow="overflow"/>
                </a:tc>
                <a:extLst>
                  <a:ext uri="{0D108BD9-81ED-4DB2-BD59-A6C34878D82A}">
                    <a16:rowId xmlns:a16="http://schemas.microsoft.com/office/drawing/2014/main" val="10011"/>
                  </a:ext>
                </a:extLst>
              </a:tr>
              <a:tr h="711200">
                <a:tc>
                  <a:txBody>
                    <a:bodyPr/>
                    <a:lstStyle/>
                    <a:p>
                      <a:pPr defTabSz="914400">
                        <a:lnSpc>
                          <a:spcPts val="3800"/>
                        </a:lnSpc>
                        <a:defRPr sz="1800"/>
                      </a:pPr>
                      <a:r>
                        <a:rPr sz="2700">
                          <a:solidFill>
                            <a:srgbClr val="C0C0C0"/>
                          </a:solidFill>
                          <a:sym typeface="Lucida Sans"/>
                        </a:rPr>
                        <a:t>bob</a:t>
                      </a:r>
                    </a:p>
                  </a:txBody>
                  <a:tcPr marL="38100" marR="38100" marT="38100" marB="38100" anchor="ctr" horzOverflow="overflow">
                    <a:solidFill>
                      <a:srgbClr val="EBEBEB"/>
                    </a:solidFill>
                  </a:tcPr>
                </a:tc>
                <a:extLst>
                  <a:ext uri="{0D108BD9-81ED-4DB2-BD59-A6C34878D82A}">
                    <a16:rowId xmlns:a16="http://schemas.microsoft.com/office/drawing/2014/main" val="10012"/>
                  </a:ext>
                </a:extLst>
              </a:tr>
              <a:tr h="711200">
                <a:tc>
                  <a:txBody>
                    <a:bodyPr/>
                    <a:lstStyle/>
                    <a:p>
                      <a:pPr defTabSz="914400">
                        <a:lnSpc>
                          <a:spcPts val="3800"/>
                        </a:lnSpc>
                        <a:defRPr sz="1800"/>
                      </a:pPr>
                      <a:r>
                        <a:rPr sz="2700">
                          <a:solidFill>
                            <a:srgbClr val="C0C0C0"/>
                          </a:solidFill>
                          <a:sym typeface="Lucida Sans"/>
                        </a:rPr>
                        <a:t>craig</a:t>
                      </a:r>
                    </a:p>
                  </a:txBody>
                  <a:tcPr marL="38100" marR="38100" marT="38100" marB="38100" anchor="ctr" horzOverflow="overflow">
                    <a:solidFill>
                      <a:srgbClr val="EBEBEB"/>
                    </a:solidFill>
                  </a:tcPr>
                </a:tc>
                <a:extLst>
                  <a:ext uri="{0D108BD9-81ED-4DB2-BD59-A6C34878D82A}">
                    <a16:rowId xmlns:a16="http://schemas.microsoft.com/office/drawing/2014/main" val="10013"/>
                  </a:ext>
                </a:extLst>
              </a:tr>
              <a:tr h="711200">
                <a:tc>
                  <a:txBody>
                    <a:bodyPr/>
                    <a:lstStyle/>
                    <a:p>
                      <a:pPr defTabSz="914400">
                        <a:lnSpc>
                          <a:spcPts val="3800"/>
                        </a:lnSpc>
                        <a:defRPr sz="1800"/>
                      </a:pPr>
                      <a:r>
                        <a:rPr sz="2700">
                          <a:solidFill>
                            <a:srgbClr val="C0C0C0"/>
                          </a:solidFill>
                          <a:sym typeface="Lucida Sans"/>
                        </a:rPr>
                        <a:t>frank</a:t>
                      </a:r>
                    </a:p>
                  </a:txBody>
                  <a:tcPr marL="38100" marR="38100" marT="38100" marB="38100" anchor="ctr" horzOverflow="overflow">
                    <a:solidFill>
                      <a:srgbClr val="EBEBEB"/>
                    </a:solidFill>
                  </a:tcPr>
                </a:tc>
                <a:extLst>
                  <a:ext uri="{0D108BD9-81ED-4DB2-BD59-A6C34878D82A}">
                    <a16:rowId xmlns:a16="http://schemas.microsoft.com/office/drawing/2014/main" val="10014"/>
                  </a:ext>
                </a:extLst>
              </a:tr>
              <a:tr h="711200">
                <a:tc>
                  <a:txBody>
                    <a:bodyPr/>
                    <a:lstStyle/>
                    <a:p>
                      <a:pPr defTabSz="914400">
                        <a:lnSpc>
                          <a:spcPts val="3800"/>
                        </a:lnSpc>
                        <a:defRPr sz="1800"/>
                      </a:pPr>
                      <a:r>
                        <a:rPr sz="2700">
                          <a:solidFill>
                            <a:srgbClr val="C0C0C0"/>
                          </a:solidFill>
                          <a:sym typeface="Lucida Sans"/>
                        </a:rPr>
                        <a:t>victor</a:t>
                      </a:r>
                    </a:p>
                  </a:txBody>
                  <a:tcPr marL="38100" marR="38100" marT="38100" marB="38100" anchor="ctr" horzOverflow="overflow">
                    <a:solidFill>
                      <a:srgbClr val="EBEBEB"/>
                    </a:solidFill>
                  </a:tcPr>
                </a:tc>
                <a:extLst>
                  <a:ext uri="{0D108BD9-81ED-4DB2-BD59-A6C34878D82A}">
                    <a16:rowId xmlns:a16="http://schemas.microsoft.com/office/drawing/2014/main" val="10015"/>
                  </a:ext>
                </a:extLst>
              </a:tr>
            </a:tbl>
          </a:graphicData>
        </a:graphic>
      </p:graphicFrame>
      <p:graphicFrame>
        <p:nvGraphicFramePr>
          <p:cNvPr id="459" name="Table"/>
          <p:cNvGraphicFramePr/>
          <p:nvPr/>
        </p:nvGraphicFramePr>
        <p:xfrm>
          <a:off x="17754600" y="1714500"/>
          <a:ext cx="1252210" cy="11379200"/>
        </p:xfrm>
        <a:graphic>
          <a:graphicData uri="http://schemas.openxmlformats.org/drawingml/2006/table">
            <a:tbl>
              <a:tblPr>
                <a:tableStyleId>{8F44A2F1-9E1F-4B54-A3A2-5F16C0AD49E2}</a:tableStyleId>
              </a:tblPr>
              <a:tblGrid>
                <a:gridCol w="1252210">
                  <a:extLst>
                    <a:ext uri="{9D8B030D-6E8A-4147-A177-3AD203B41FA5}">
                      <a16:colId xmlns:a16="http://schemas.microsoft.com/office/drawing/2014/main" val="20000"/>
                    </a:ext>
                  </a:extLst>
                </a:gridCol>
              </a:tblGrid>
              <a:tr h="711200">
                <a:tc>
                  <a:txBody>
                    <a:bodyPr/>
                    <a:lstStyle/>
                    <a:p>
                      <a:pPr defTabSz="914400">
                        <a:lnSpc>
                          <a:spcPts val="3800"/>
                        </a:lnSpc>
                        <a:defRPr sz="1800"/>
                      </a:pPr>
                      <a:r>
                        <a:rPr sz="2700">
                          <a:sym typeface="Lucida Sans"/>
                        </a:rPr>
                        <a:t>alice</a:t>
                      </a:r>
                    </a:p>
                  </a:txBody>
                  <a:tcPr marL="38100" marR="38100" marT="38100" marB="38100" anchor="ctr" horzOverflow="overflow">
                    <a:lnB w="50800">
                      <a:solidFill>
                        <a:srgbClr val="8D3124"/>
                      </a:solidFill>
                      <a:miter lim="400000"/>
                    </a:lnB>
                  </a:tcPr>
                </a:tc>
                <a:extLst>
                  <a:ext uri="{0D108BD9-81ED-4DB2-BD59-A6C34878D82A}">
                    <a16:rowId xmlns:a16="http://schemas.microsoft.com/office/drawing/2014/main" val="10000"/>
                  </a:ext>
                </a:extLst>
              </a:tr>
              <a:tr h="711200">
                <a:tc>
                  <a:txBody>
                    <a:bodyPr/>
                    <a:lstStyle/>
                    <a:p>
                      <a:pPr defTabSz="914400">
                        <a:lnSpc>
                          <a:spcPts val="3800"/>
                        </a:lnSpc>
                        <a:defRPr sz="1800"/>
                      </a:pPr>
                      <a:r>
                        <a:rPr sz="2700">
                          <a:solidFill>
                            <a:srgbClr val="8D3124"/>
                          </a:solidFill>
                          <a:sym typeface="Lucida Sans"/>
                        </a:rPr>
                        <a:t>bob</a:t>
                      </a:r>
                    </a:p>
                  </a:txBody>
                  <a:tcPr marL="38100" marR="38100" marT="38100" marB="38100" anchor="ctr" horzOverflow="overflow">
                    <a:lnL w="50800">
                      <a:solidFill>
                        <a:srgbClr val="8D3124"/>
                      </a:solidFill>
                      <a:miter lim="400000"/>
                    </a:lnL>
                    <a:lnR w="50800">
                      <a:solidFill>
                        <a:srgbClr val="8D3124"/>
                      </a:solidFill>
                      <a:miter lim="400000"/>
                    </a:lnR>
                    <a:lnT w="50800">
                      <a:solidFill>
                        <a:srgbClr val="8D3124"/>
                      </a:solidFill>
                      <a:miter lim="400000"/>
                    </a:lnT>
                    <a:lnB w="50800">
                      <a:solidFill>
                        <a:srgbClr val="8D3124"/>
                      </a:solidFill>
                      <a:miter lim="400000"/>
                    </a:lnB>
                  </a:tcPr>
                </a:tc>
                <a:extLst>
                  <a:ext uri="{0D108BD9-81ED-4DB2-BD59-A6C34878D82A}">
                    <a16:rowId xmlns:a16="http://schemas.microsoft.com/office/drawing/2014/main" val="10001"/>
                  </a:ext>
                </a:extLst>
              </a:tr>
              <a:tr h="711200">
                <a:tc>
                  <a:txBody>
                    <a:bodyPr/>
                    <a:lstStyle/>
                    <a:p>
                      <a:pPr defTabSz="914400">
                        <a:lnSpc>
                          <a:spcPts val="3800"/>
                        </a:lnSpc>
                        <a:defRPr sz="1800"/>
                      </a:pPr>
                      <a:r>
                        <a:rPr sz="2700">
                          <a:solidFill>
                            <a:srgbClr val="8D3124"/>
                          </a:solidFill>
                          <a:sym typeface="Lucida Sans"/>
                        </a:rPr>
                        <a:t>carlos</a:t>
                      </a:r>
                    </a:p>
                  </a:txBody>
                  <a:tcPr marL="38100" marR="38100" marT="38100" marB="38100" anchor="ctr" horzOverflow="overflow">
                    <a:lnT w="50800">
                      <a:solidFill>
                        <a:srgbClr val="8D3124"/>
                      </a:solidFill>
                      <a:miter lim="400000"/>
                    </a:lnT>
                  </a:tcPr>
                </a:tc>
                <a:extLst>
                  <a:ext uri="{0D108BD9-81ED-4DB2-BD59-A6C34878D82A}">
                    <a16:rowId xmlns:a16="http://schemas.microsoft.com/office/drawing/2014/main" val="10002"/>
                  </a:ext>
                </a:extLst>
              </a:tr>
              <a:tr h="711200">
                <a:tc>
                  <a:txBody>
                    <a:bodyPr/>
                    <a:lstStyle/>
                    <a:p>
                      <a:pPr defTabSz="914400">
                        <a:lnSpc>
                          <a:spcPts val="3800"/>
                        </a:lnSpc>
                        <a:defRPr sz="1800"/>
                      </a:pPr>
                      <a:r>
                        <a:rPr sz="2700">
                          <a:solidFill>
                            <a:srgbClr val="8D3124"/>
                          </a:solidFill>
                          <a:sym typeface="Lucida Sans"/>
                        </a:rPr>
                        <a:t>carol</a:t>
                      </a:r>
                    </a:p>
                  </a:txBody>
                  <a:tcPr marL="38100" marR="38100" marT="38100" marB="38100" anchor="ctr" horzOverflow="overflow"/>
                </a:tc>
                <a:extLst>
                  <a:ext uri="{0D108BD9-81ED-4DB2-BD59-A6C34878D82A}">
                    <a16:rowId xmlns:a16="http://schemas.microsoft.com/office/drawing/2014/main" val="10003"/>
                  </a:ext>
                </a:extLst>
              </a:tr>
              <a:tr h="711200">
                <a:tc>
                  <a:txBody>
                    <a:bodyPr/>
                    <a:lstStyle/>
                    <a:p>
                      <a:pPr defTabSz="914400">
                        <a:lnSpc>
                          <a:spcPts val="3800"/>
                        </a:lnSpc>
                        <a:defRPr sz="1800"/>
                      </a:pPr>
                      <a:r>
                        <a:rPr sz="2700">
                          <a:solidFill>
                            <a:srgbClr val="8D3124"/>
                          </a:solidFill>
                          <a:sym typeface="Lucida Sans"/>
                        </a:rPr>
                        <a:t>dave</a:t>
                      </a:r>
                    </a:p>
                  </a:txBody>
                  <a:tcPr marL="38100" marR="38100" marT="38100" marB="38100" anchor="ctr" horzOverflow="overflow"/>
                </a:tc>
                <a:extLst>
                  <a:ext uri="{0D108BD9-81ED-4DB2-BD59-A6C34878D82A}">
                    <a16:rowId xmlns:a16="http://schemas.microsoft.com/office/drawing/2014/main" val="10004"/>
                  </a:ext>
                </a:extLst>
              </a:tr>
              <a:tr h="711200">
                <a:tc>
                  <a:txBody>
                    <a:bodyPr/>
                    <a:lstStyle/>
                    <a:p>
                      <a:pPr defTabSz="914400">
                        <a:lnSpc>
                          <a:spcPts val="3800"/>
                        </a:lnSpc>
                        <a:defRPr sz="1800"/>
                      </a:pPr>
                      <a:r>
                        <a:rPr sz="2700">
                          <a:solidFill>
                            <a:srgbClr val="8D3124"/>
                          </a:solidFill>
                          <a:sym typeface="Lucida Sans"/>
                        </a:rPr>
                        <a:t>erin</a:t>
                      </a:r>
                    </a:p>
                  </a:txBody>
                  <a:tcPr marL="38100" marR="38100" marT="38100" marB="38100" anchor="ctr" horzOverflow="overflow"/>
                </a:tc>
                <a:extLst>
                  <a:ext uri="{0D108BD9-81ED-4DB2-BD59-A6C34878D82A}">
                    <a16:rowId xmlns:a16="http://schemas.microsoft.com/office/drawing/2014/main" val="10005"/>
                  </a:ext>
                </a:extLst>
              </a:tr>
              <a:tr h="711200">
                <a:tc>
                  <a:txBody>
                    <a:bodyPr/>
                    <a:lstStyle/>
                    <a:p>
                      <a:pPr defTabSz="914400">
                        <a:lnSpc>
                          <a:spcPts val="3800"/>
                        </a:lnSpc>
                        <a:defRPr sz="1800"/>
                      </a:pPr>
                      <a:r>
                        <a:rPr sz="2700">
                          <a:solidFill>
                            <a:srgbClr val="8D3124"/>
                          </a:solidFill>
                          <a:sym typeface="Lucida Sans"/>
                        </a:rPr>
                        <a:t>eve</a:t>
                      </a:r>
                    </a:p>
                  </a:txBody>
                  <a:tcPr marL="38100" marR="38100" marT="38100" marB="38100" anchor="ctr" horzOverflow="overflow"/>
                </a:tc>
                <a:extLst>
                  <a:ext uri="{0D108BD9-81ED-4DB2-BD59-A6C34878D82A}">
                    <a16:rowId xmlns:a16="http://schemas.microsoft.com/office/drawing/2014/main" val="10006"/>
                  </a:ext>
                </a:extLst>
              </a:tr>
              <a:tr h="711200">
                <a:tc>
                  <a:txBody>
                    <a:bodyPr/>
                    <a:lstStyle/>
                    <a:p>
                      <a:pPr defTabSz="914400">
                        <a:lnSpc>
                          <a:spcPts val="3800"/>
                        </a:lnSpc>
                        <a:defRPr sz="1800"/>
                      </a:pPr>
                      <a:r>
                        <a:rPr sz="2700">
                          <a:solidFill>
                            <a:srgbClr val="8D3124"/>
                          </a:solidFill>
                          <a:sym typeface="Lucida Sans"/>
                        </a:rPr>
                        <a:t>oscar</a:t>
                      </a:r>
                    </a:p>
                  </a:txBody>
                  <a:tcPr marL="38100" marR="38100" marT="38100" marB="38100" anchor="ctr" horzOverflow="overflow"/>
                </a:tc>
                <a:extLst>
                  <a:ext uri="{0D108BD9-81ED-4DB2-BD59-A6C34878D82A}">
                    <a16:rowId xmlns:a16="http://schemas.microsoft.com/office/drawing/2014/main" val="10007"/>
                  </a:ext>
                </a:extLst>
              </a:tr>
              <a:tr h="711200">
                <a:tc>
                  <a:txBody>
                    <a:bodyPr/>
                    <a:lstStyle/>
                    <a:p>
                      <a:pPr defTabSz="914400">
                        <a:lnSpc>
                          <a:spcPts val="3800"/>
                        </a:lnSpc>
                        <a:defRPr sz="1800"/>
                      </a:pPr>
                      <a:r>
                        <a:rPr sz="2700">
                          <a:solidFill>
                            <a:srgbClr val="8D3124"/>
                          </a:solidFill>
                          <a:sym typeface="Lucida Sans"/>
                        </a:rPr>
                        <a:t>peggy</a:t>
                      </a:r>
                    </a:p>
                  </a:txBody>
                  <a:tcPr marL="38100" marR="38100" marT="38100" marB="38100" anchor="ctr" horzOverflow="overflow"/>
                </a:tc>
                <a:extLst>
                  <a:ext uri="{0D108BD9-81ED-4DB2-BD59-A6C34878D82A}">
                    <a16:rowId xmlns:a16="http://schemas.microsoft.com/office/drawing/2014/main" val="10008"/>
                  </a:ext>
                </a:extLst>
              </a:tr>
              <a:tr h="711200">
                <a:tc>
                  <a:txBody>
                    <a:bodyPr/>
                    <a:lstStyle/>
                    <a:p>
                      <a:pPr defTabSz="914400">
                        <a:lnSpc>
                          <a:spcPts val="3800"/>
                        </a:lnSpc>
                        <a:defRPr sz="1800"/>
                      </a:pPr>
                      <a:r>
                        <a:rPr sz="2700">
                          <a:solidFill>
                            <a:srgbClr val="8D3124"/>
                          </a:solidFill>
                          <a:sym typeface="Lucida Sans"/>
                        </a:rPr>
                        <a:t>trent</a:t>
                      </a:r>
                    </a:p>
                  </a:txBody>
                  <a:tcPr marL="38100" marR="38100" marT="38100" marB="38100" anchor="ctr" horzOverflow="overflow"/>
                </a:tc>
                <a:extLst>
                  <a:ext uri="{0D108BD9-81ED-4DB2-BD59-A6C34878D82A}">
                    <a16:rowId xmlns:a16="http://schemas.microsoft.com/office/drawing/2014/main" val="10009"/>
                  </a:ext>
                </a:extLst>
              </a:tr>
              <a:tr h="711200">
                <a:tc>
                  <a:txBody>
                    <a:bodyPr/>
                    <a:lstStyle/>
                    <a:p>
                      <a:pPr defTabSz="914400">
                        <a:lnSpc>
                          <a:spcPts val="3800"/>
                        </a:lnSpc>
                        <a:defRPr sz="1800"/>
                      </a:pPr>
                      <a:r>
                        <a:rPr sz="2700">
                          <a:solidFill>
                            <a:srgbClr val="8D3124"/>
                          </a:solidFill>
                          <a:sym typeface="Lucida Sans"/>
                        </a:rPr>
                        <a:t>trudy</a:t>
                      </a:r>
                    </a:p>
                  </a:txBody>
                  <a:tcPr marL="38100" marR="38100" marT="38100" marB="38100" anchor="ctr" horzOverflow="overflow"/>
                </a:tc>
                <a:extLst>
                  <a:ext uri="{0D108BD9-81ED-4DB2-BD59-A6C34878D82A}">
                    <a16:rowId xmlns:a16="http://schemas.microsoft.com/office/drawing/2014/main" val="10010"/>
                  </a:ext>
                </a:extLst>
              </a:tr>
              <a:tr h="711200">
                <a:tc>
                  <a:txBody>
                    <a:bodyPr/>
                    <a:lstStyle/>
                    <a:p>
                      <a:pPr defTabSz="914400">
                        <a:lnSpc>
                          <a:spcPts val="3800"/>
                        </a:lnSpc>
                        <a:defRPr sz="1800"/>
                      </a:pPr>
                      <a:r>
                        <a:rPr sz="2700">
                          <a:solidFill>
                            <a:srgbClr val="8D3124"/>
                          </a:solidFill>
                          <a:sym typeface="Lucida Sans"/>
                        </a:rPr>
                        <a:t>walter</a:t>
                      </a:r>
                    </a:p>
                  </a:txBody>
                  <a:tcPr marL="38100" marR="38100" marT="38100" marB="38100" anchor="ctr" horzOverflow="overflow"/>
                </a:tc>
                <a:extLst>
                  <a:ext uri="{0D108BD9-81ED-4DB2-BD59-A6C34878D82A}">
                    <a16:rowId xmlns:a16="http://schemas.microsoft.com/office/drawing/2014/main" val="10011"/>
                  </a:ext>
                </a:extLst>
              </a:tr>
              <a:tr h="711200">
                <a:tc>
                  <a:txBody>
                    <a:bodyPr/>
                    <a:lstStyle/>
                    <a:p>
                      <a:pPr defTabSz="914400">
                        <a:lnSpc>
                          <a:spcPts val="3800"/>
                        </a:lnSpc>
                        <a:defRPr sz="1800"/>
                      </a:pPr>
                      <a:r>
                        <a:rPr sz="2700">
                          <a:solidFill>
                            <a:srgbClr val="8D3124"/>
                          </a:solidFill>
                          <a:sym typeface="Lucida Sans"/>
                        </a:rPr>
                        <a:t>wendy</a:t>
                      </a:r>
                    </a:p>
                  </a:txBody>
                  <a:tcPr marL="38100" marR="38100" marT="38100" marB="38100" anchor="ctr" horzOverflow="overflow"/>
                </a:tc>
                <a:extLst>
                  <a:ext uri="{0D108BD9-81ED-4DB2-BD59-A6C34878D82A}">
                    <a16:rowId xmlns:a16="http://schemas.microsoft.com/office/drawing/2014/main" val="10012"/>
                  </a:ext>
                </a:extLst>
              </a:tr>
              <a:tr h="711200">
                <a:tc>
                  <a:txBody>
                    <a:bodyPr/>
                    <a:lstStyle/>
                    <a:p>
                      <a:pPr defTabSz="914400">
                        <a:lnSpc>
                          <a:spcPts val="3800"/>
                        </a:lnSpc>
                        <a:defRPr sz="1800"/>
                      </a:pPr>
                      <a:r>
                        <a:rPr sz="2700">
                          <a:solidFill>
                            <a:srgbClr val="C0C0C0"/>
                          </a:solidFill>
                          <a:sym typeface="Lucida Sans"/>
                        </a:rPr>
                        <a:t>craig</a:t>
                      </a:r>
                    </a:p>
                  </a:txBody>
                  <a:tcPr marL="38100" marR="38100" marT="38100" marB="38100" anchor="ctr" horzOverflow="overflow">
                    <a:solidFill>
                      <a:srgbClr val="EBEBEB"/>
                    </a:solidFill>
                  </a:tcPr>
                </a:tc>
                <a:extLst>
                  <a:ext uri="{0D108BD9-81ED-4DB2-BD59-A6C34878D82A}">
                    <a16:rowId xmlns:a16="http://schemas.microsoft.com/office/drawing/2014/main" val="10013"/>
                  </a:ext>
                </a:extLst>
              </a:tr>
              <a:tr h="711200">
                <a:tc>
                  <a:txBody>
                    <a:bodyPr/>
                    <a:lstStyle/>
                    <a:p>
                      <a:pPr defTabSz="914400">
                        <a:lnSpc>
                          <a:spcPts val="3800"/>
                        </a:lnSpc>
                        <a:defRPr sz="1800"/>
                      </a:pPr>
                      <a:r>
                        <a:rPr sz="2700">
                          <a:solidFill>
                            <a:srgbClr val="C0C0C0"/>
                          </a:solidFill>
                          <a:sym typeface="Lucida Sans"/>
                        </a:rPr>
                        <a:t>frank</a:t>
                      </a:r>
                    </a:p>
                  </a:txBody>
                  <a:tcPr marL="38100" marR="38100" marT="38100" marB="38100" anchor="ctr" horzOverflow="overflow">
                    <a:solidFill>
                      <a:srgbClr val="EBEBEB"/>
                    </a:solidFill>
                  </a:tcPr>
                </a:tc>
                <a:extLst>
                  <a:ext uri="{0D108BD9-81ED-4DB2-BD59-A6C34878D82A}">
                    <a16:rowId xmlns:a16="http://schemas.microsoft.com/office/drawing/2014/main" val="10014"/>
                  </a:ext>
                </a:extLst>
              </a:tr>
              <a:tr h="711200">
                <a:tc>
                  <a:txBody>
                    <a:bodyPr/>
                    <a:lstStyle/>
                    <a:p>
                      <a:pPr defTabSz="914400">
                        <a:lnSpc>
                          <a:spcPts val="3800"/>
                        </a:lnSpc>
                        <a:defRPr sz="1800"/>
                      </a:pPr>
                      <a:r>
                        <a:rPr sz="2700">
                          <a:solidFill>
                            <a:srgbClr val="C0C0C0"/>
                          </a:solidFill>
                          <a:sym typeface="Lucida Sans"/>
                        </a:rPr>
                        <a:t>victor</a:t>
                      </a:r>
                    </a:p>
                  </a:txBody>
                  <a:tcPr marL="38100" marR="38100" marT="38100" marB="38100" anchor="ctr" horzOverflow="overflow">
                    <a:solidFill>
                      <a:srgbClr val="EBEBEB"/>
                    </a:solidFill>
                  </a:tcPr>
                </a:tc>
                <a:extLst>
                  <a:ext uri="{0D108BD9-81ED-4DB2-BD59-A6C34878D82A}">
                    <a16:rowId xmlns:a16="http://schemas.microsoft.com/office/drawing/2014/main" val="10015"/>
                  </a:ext>
                </a:extLst>
              </a:tr>
            </a:tbl>
          </a:graphicData>
        </a:graphic>
      </p:graphicFrame>
      <p:graphicFrame>
        <p:nvGraphicFramePr>
          <p:cNvPr id="460" name="Table"/>
          <p:cNvGraphicFramePr/>
          <p:nvPr/>
        </p:nvGraphicFramePr>
        <p:xfrm>
          <a:off x="19088100" y="1714500"/>
          <a:ext cx="1252210" cy="11379200"/>
        </p:xfrm>
        <a:graphic>
          <a:graphicData uri="http://schemas.openxmlformats.org/drawingml/2006/table">
            <a:tbl>
              <a:tblPr>
                <a:tableStyleId>{8F44A2F1-9E1F-4B54-A3A2-5F16C0AD49E2}</a:tableStyleId>
              </a:tblPr>
              <a:tblGrid>
                <a:gridCol w="1252210">
                  <a:extLst>
                    <a:ext uri="{9D8B030D-6E8A-4147-A177-3AD203B41FA5}">
                      <a16:colId xmlns:a16="http://schemas.microsoft.com/office/drawing/2014/main" val="20000"/>
                    </a:ext>
                  </a:extLst>
                </a:gridCol>
              </a:tblGrid>
              <a:tr h="711200">
                <a:tc>
                  <a:txBody>
                    <a:bodyPr/>
                    <a:lstStyle/>
                    <a:p>
                      <a:pPr defTabSz="914400">
                        <a:lnSpc>
                          <a:spcPts val="3800"/>
                        </a:lnSpc>
                        <a:defRPr sz="1800"/>
                      </a:pPr>
                      <a:r>
                        <a:rPr sz="2700">
                          <a:sym typeface="Lucida Sans"/>
                        </a:rPr>
                        <a:t>alice</a:t>
                      </a:r>
                    </a:p>
                  </a:txBody>
                  <a:tcPr marL="38100" marR="38100" marT="38100" marB="38100" anchor="ctr" horzOverflow="overflow"/>
                </a:tc>
                <a:extLst>
                  <a:ext uri="{0D108BD9-81ED-4DB2-BD59-A6C34878D82A}">
                    <a16:rowId xmlns:a16="http://schemas.microsoft.com/office/drawing/2014/main" val="10000"/>
                  </a:ext>
                </a:extLst>
              </a:tr>
              <a:tr h="711200">
                <a:tc>
                  <a:txBody>
                    <a:bodyPr/>
                    <a:lstStyle/>
                    <a:p>
                      <a:pPr defTabSz="914400">
                        <a:lnSpc>
                          <a:spcPts val="3800"/>
                        </a:lnSpc>
                        <a:defRPr sz="1800"/>
                      </a:pPr>
                      <a:r>
                        <a:rPr sz="2700">
                          <a:sym typeface="Lucida Sans"/>
                        </a:rPr>
                        <a:t>bob</a:t>
                      </a:r>
                    </a:p>
                  </a:txBody>
                  <a:tcPr marL="38100" marR="38100" marT="38100" marB="38100" anchor="ctr" horzOverflow="overflow"/>
                </a:tc>
                <a:extLst>
                  <a:ext uri="{0D108BD9-81ED-4DB2-BD59-A6C34878D82A}">
                    <a16:rowId xmlns:a16="http://schemas.microsoft.com/office/drawing/2014/main" val="10001"/>
                  </a:ext>
                </a:extLst>
              </a:tr>
              <a:tr h="711200">
                <a:tc>
                  <a:txBody>
                    <a:bodyPr/>
                    <a:lstStyle/>
                    <a:p>
                      <a:pPr defTabSz="914400">
                        <a:lnSpc>
                          <a:spcPts val="3800"/>
                        </a:lnSpc>
                        <a:defRPr sz="1800"/>
                      </a:pPr>
                      <a:r>
                        <a:rPr sz="2700">
                          <a:sym typeface="Lucida Sans"/>
                        </a:rPr>
                        <a:t>carlos</a:t>
                      </a:r>
                    </a:p>
                  </a:txBody>
                  <a:tcPr marL="38100" marR="38100" marT="38100" marB="38100" anchor="ctr" horzOverflow="overflow"/>
                </a:tc>
                <a:extLst>
                  <a:ext uri="{0D108BD9-81ED-4DB2-BD59-A6C34878D82A}">
                    <a16:rowId xmlns:a16="http://schemas.microsoft.com/office/drawing/2014/main" val="10002"/>
                  </a:ext>
                </a:extLst>
              </a:tr>
              <a:tr h="711200">
                <a:tc>
                  <a:txBody>
                    <a:bodyPr/>
                    <a:lstStyle/>
                    <a:p>
                      <a:pPr defTabSz="914400">
                        <a:lnSpc>
                          <a:spcPts val="3800"/>
                        </a:lnSpc>
                        <a:defRPr sz="1800"/>
                      </a:pPr>
                      <a:r>
                        <a:rPr sz="2700">
                          <a:sym typeface="Lucida Sans"/>
                        </a:rPr>
                        <a:t>carol</a:t>
                      </a:r>
                    </a:p>
                  </a:txBody>
                  <a:tcPr marL="38100" marR="38100" marT="38100" marB="38100" anchor="ctr" horzOverflow="overflow">
                    <a:lnB w="50800">
                      <a:solidFill>
                        <a:srgbClr val="8D3124"/>
                      </a:solidFill>
                      <a:miter lim="400000"/>
                    </a:lnB>
                  </a:tcPr>
                </a:tc>
                <a:extLst>
                  <a:ext uri="{0D108BD9-81ED-4DB2-BD59-A6C34878D82A}">
                    <a16:rowId xmlns:a16="http://schemas.microsoft.com/office/drawing/2014/main" val="10003"/>
                  </a:ext>
                </a:extLst>
              </a:tr>
              <a:tr h="711200">
                <a:tc>
                  <a:txBody>
                    <a:bodyPr/>
                    <a:lstStyle/>
                    <a:p>
                      <a:pPr defTabSz="914400">
                        <a:lnSpc>
                          <a:spcPts val="3800"/>
                        </a:lnSpc>
                        <a:defRPr sz="1800"/>
                      </a:pPr>
                      <a:r>
                        <a:rPr sz="2700">
                          <a:solidFill>
                            <a:srgbClr val="8D3124"/>
                          </a:solidFill>
                          <a:sym typeface="Lucida Sans"/>
                        </a:rPr>
                        <a:t>craig</a:t>
                      </a:r>
                    </a:p>
                  </a:txBody>
                  <a:tcPr marL="38100" marR="38100" marT="38100" marB="38100" anchor="ctr" horzOverflow="overflow">
                    <a:lnL w="50800">
                      <a:solidFill>
                        <a:srgbClr val="8D3124"/>
                      </a:solidFill>
                      <a:miter lim="400000"/>
                    </a:lnL>
                    <a:lnR w="50800">
                      <a:solidFill>
                        <a:srgbClr val="8D3124"/>
                      </a:solidFill>
                      <a:miter lim="400000"/>
                    </a:lnR>
                    <a:lnT w="50800">
                      <a:solidFill>
                        <a:srgbClr val="8D3124"/>
                      </a:solidFill>
                      <a:miter lim="400000"/>
                    </a:lnT>
                    <a:lnB w="50800">
                      <a:solidFill>
                        <a:srgbClr val="8D3124"/>
                      </a:solidFill>
                      <a:miter lim="400000"/>
                    </a:lnB>
                  </a:tcPr>
                </a:tc>
                <a:extLst>
                  <a:ext uri="{0D108BD9-81ED-4DB2-BD59-A6C34878D82A}">
                    <a16:rowId xmlns:a16="http://schemas.microsoft.com/office/drawing/2014/main" val="10004"/>
                  </a:ext>
                </a:extLst>
              </a:tr>
              <a:tr h="711200">
                <a:tc>
                  <a:txBody>
                    <a:bodyPr/>
                    <a:lstStyle/>
                    <a:p>
                      <a:pPr defTabSz="914400">
                        <a:lnSpc>
                          <a:spcPts val="3800"/>
                        </a:lnSpc>
                        <a:defRPr sz="1800"/>
                      </a:pPr>
                      <a:r>
                        <a:rPr sz="2700">
                          <a:solidFill>
                            <a:srgbClr val="8D3124"/>
                          </a:solidFill>
                          <a:sym typeface="Lucida Sans"/>
                        </a:rPr>
                        <a:t>dave</a:t>
                      </a:r>
                    </a:p>
                  </a:txBody>
                  <a:tcPr marL="38100" marR="38100" marT="38100" marB="38100" anchor="ctr" horzOverflow="overflow">
                    <a:lnT w="50800">
                      <a:solidFill>
                        <a:srgbClr val="8D3124"/>
                      </a:solidFill>
                      <a:miter lim="400000"/>
                    </a:lnT>
                  </a:tcPr>
                </a:tc>
                <a:extLst>
                  <a:ext uri="{0D108BD9-81ED-4DB2-BD59-A6C34878D82A}">
                    <a16:rowId xmlns:a16="http://schemas.microsoft.com/office/drawing/2014/main" val="10005"/>
                  </a:ext>
                </a:extLst>
              </a:tr>
              <a:tr h="711200">
                <a:tc>
                  <a:txBody>
                    <a:bodyPr/>
                    <a:lstStyle/>
                    <a:p>
                      <a:pPr defTabSz="914400">
                        <a:lnSpc>
                          <a:spcPts val="3800"/>
                        </a:lnSpc>
                        <a:defRPr sz="1800"/>
                      </a:pPr>
                      <a:r>
                        <a:rPr sz="2700">
                          <a:solidFill>
                            <a:srgbClr val="8D3124"/>
                          </a:solidFill>
                          <a:sym typeface="Lucida Sans"/>
                        </a:rPr>
                        <a:t>erin</a:t>
                      </a:r>
                    </a:p>
                  </a:txBody>
                  <a:tcPr marL="38100" marR="38100" marT="38100" marB="38100" anchor="ctr" horzOverflow="overflow"/>
                </a:tc>
                <a:extLst>
                  <a:ext uri="{0D108BD9-81ED-4DB2-BD59-A6C34878D82A}">
                    <a16:rowId xmlns:a16="http://schemas.microsoft.com/office/drawing/2014/main" val="10006"/>
                  </a:ext>
                </a:extLst>
              </a:tr>
              <a:tr h="711200">
                <a:tc>
                  <a:txBody>
                    <a:bodyPr/>
                    <a:lstStyle/>
                    <a:p>
                      <a:pPr defTabSz="914400">
                        <a:lnSpc>
                          <a:spcPts val="3800"/>
                        </a:lnSpc>
                        <a:defRPr sz="1800"/>
                      </a:pPr>
                      <a:r>
                        <a:rPr sz="2700">
                          <a:solidFill>
                            <a:srgbClr val="8D3124"/>
                          </a:solidFill>
                          <a:sym typeface="Lucida Sans"/>
                        </a:rPr>
                        <a:t>eve</a:t>
                      </a:r>
                    </a:p>
                  </a:txBody>
                  <a:tcPr marL="38100" marR="38100" marT="38100" marB="38100" anchor="ctr" horzOverflow="overflow"/>
                </a:tc>
                <a:extLst>
                  <a:ext uri="{0D108BD9-81ED-4DB2-BD59-A6C34878D82A}">
                    <a16:rowId xmlns:a16="http://schemas.microsoft.com/office/drawing/2014/main" val="10007"/>
                  </a:ext>
                </a:extLst>
              </a:tr>
              <a:tr h="711200">
                <a:tc>
                  <a:txBody>
                    <a:bodyPr/>
                    <a:lstStyle/>
                    <a:p>
                      <a:pPr defTabSz="914400">
                        <a:lnSpc>
                          <a:spcPts val="3800"/>
                        </a:lnSpc>
                        <a:defRPr sz="1800"/>
                      </a:pPr>
                      <a:r>
                        <a:rPr sz="2700">
                          <a:solidFill>
                            <a:srgbClr val="8D3124"/>
                          </a:solidFill>
                          <a:sym typeface="Lucida Sans"/>
                        </a:rPr>
                        <a:t>oscar</a:t>
                      </a:r>
                    </a:p>
                  </a:txBody>
                  <a:tcPr marL="38100" marR="38100" marT="38100" marB="38100" anchor="ctr" horzOverflow="overflow"/>
                </a:tc>
                <a:extLst>
                  <a:ext uri="{0D108BD9-81ED-4DB2-BD59-A6C34878D82A}">
                    <a16:rowId xmlns:a16="http://schemas.microsoft.com/office/drawing/2014/main" val="10008"/>
                  </a:ext>
                </a:extLst>
              </a:tr>
              <a:tr h="711200">
                <a:tc>
                  <a:txBody>
                    <a:bodyPr/>
                    <a:lstStyle/>
                    <a:p>
                      <a:pPr defTabSz="914400">
                        <a:lnSpc>
                          <a:spcPts val="3800"/>
                        </a:lnSpc>
                        <a:defRPr sz="1800"/>
                      </a:pPr>
                      <a:r>
                        <a:rPr sz="2700">
                          <a:solidFill>
                            <a:srgbClr val="8D3124"/>
                          </a:solidFill>
                          <a:sym typeface="Lucida Sans"/>
                        </a:rPr>
                        <a:t>peggy</a:t>
                      </a:r>
                    </a:p>
                  </a:txBody>
                  <a:tcPr marL="38100" marR="38100" marT="38100" marB="38100" anchor="ctr" horzOverflow="overflow"/>
                </a:tc>
                <a:extLst>
                  <a:ext uri="{0D108BD9-81ED-4DB2-BD59-A6C34878D82A}">
                    <a16:rowId xmlns:a16="http://schemas.microsoft.com/office/drawing/2014/main" val="10009"/>
                  </a:ext>
                </a:extLst>
              </a:tr>
              <a:tr h="711200">
                <a:tc>
                  <a:txBody>
                    <a:bodyPr/>
                    <a:lstStyle/>
                    <a:p>
                      <a:pPr defTabSz="914400">
                        <a:lnSpc>
                          <a:spcPts val="3800"/>
                        </a:lnSpc>
                        <a:defRPr sz="1800"/>
                      </a:pPr>
                      <a:r>
                        <a:rPr sz="2700">
                          <a:solidFill>
                            <a:srgbClr val="8D3124"/>
                          </a:solidFill>
                          <a:sym typeface="Lucida Sans"/>
                        </a:rPr>
                        <a:t>trent</a:t>
                      </a:r>
                    </a:p>
                  </a:txBody>
                  <a:tcPr marL="38100" marR="38100" marT="38100" marB="38100" anchor="ctr" horzOverflow="overflow"/>
                </a:tc>
                <a:extLst>
                  <a:ext uri="{0D108BD9-81ED-4DB2-BD59-A6C34878D82A}">
                    <a16:rowId xmlns:a16="http://schemas.microsoft.com/office/drawing/2014/main" val="10010"/>
                  </a:ext>
                </a:extLst>
              </a:tr>
              <a:tr h="711200">
                <a:tc>
                  <a:txBody>
                    <a:bodyPr/>
                    <a:lstStyle/>
                    <a:p>
                      <a:pPr defTabSz="914400">
                        <a:lnSpc>
                          <a:spcPts val="3800"/>
                        </a:lnSpc>
                        <a:defRPr sz="1800"/>
                      </a:pPr>
                      <a:r>
                        <a:rPr sz="2700">
                          <a:solidFill>
                            <a:srgbClr val="8D3124"/>
                          </a:solidFill>
                          <a:sym typeface="Lucida Sans"/>
                        </a:rPr>
                        <a:t>trudy</a:t>
                      </a:r>
                    </a:p>
                  </a:txBody>
                  <a:tcPr marL="38100" marR="38100" marT="38100" marB="38100" anchor="ctr" horzOverflow="overflow"/>
                </a:tc>
                <a:extLst>
                  <a:ext uri="{0D108BD9-81ED-4DB2-BD59-A6C34878D82A}">
                    <a16:rowId xmlns:a16="http://schemas.microsoft.com/office/drawing/2014/main" val="10011"/>
                  </a:ext>
                </a:extLst>
              </a:tr>
              <a:tr h="711200">
                <a:tc>
                  <a:txBody>
                    <a:bodyPr/>
                    <a:lstStyle/>
                    <a:p>
                      <a:pPr defTabSz="914400">
                        <a:lnSpc>
                          <a:spcPts val="3800"/>
                        </a:lnSpc>
                        <a:defRPr sz="1800"/>
                      </a:pPr>
                      <a:r>
                        <a:rPr sz="2700">
                          <a:solidFill>
                            <a:srgbClr val="8D3124"/>
                          </a:solidFill>
                          <a:sym typeface="Lucida Sans"/>
                        </a:rPr>
                        <a:t>walter</a:t>
                      </a:r>
                    </a:p>
                  </a:txBody>
                  <a:tcPr marL="38100" marR="38100" marT="38100" marB="38100" anchor="ctr" horzOverflow="overflow"/>
                </a:tc>
                <a:extLst>
                  <a:ext uri="{0D108BD9-81ED-4DB2-BD59-A6C34878D82A}">
                    <a16:rowId xmlns:a16="http://schemas.microsoft.com/office/drawing/2014/main" val="10012"/>
                  </a:ext>
                </a:extLst>
              </a:tr>
              <a:tr h="711200">
                <a:tc>
                  <a:txBody>
                    <a:bodyPr/>
                    <a:lstStyle/>
                    <a:p>
                      <a:pPr defTabSz="914400">
                        <a:lnSpc>
                          <a:spcPts val="3800"/>
                        </a:lnSpc>
                        <a:defRPr sz="1800"/>
                      </a:pPr>
                      <a:r>
                        <a:rPr sz="2700">
                          <a:solidFill>
                            <a:srgbClr val="8D3124"/>
                          </a:solidFill>
                          <a:sym typeface="Lucida Sans"/>
                        </a:rPr>
                        <a:t>wendy</a:t>
                      </a:r>
                    </a:p>
                  </a:txBody>
                  <a:tcPr marL="38100" marR="38100" marT="38100" marB="38100" anchor="ctr" horzOverflow="overflow"/>
                </a:tc>
                <a:extLst>
                  <a:ext uri="{0D108BD9-81ED-4DB2-BD59-A6C34878D82A}">
                    <a16:rowId xmlns:a16="http://schemas.microsoft.com/office/drawing/2014/main" val="10013"/>
                  </a:ext>
                </a:extLst>
              </a:tr>
              <a:tr h="711200">
                <a:tc>
                  <a:txBody>
                    <a:bodyPr/>
                    <a:lstStyle/>
                    <a:p>
                      <a:pPr defTabSz="914400">
                        <a:lnSpc>
                          <a:spcPts val="3800"/>
                        </a:lnSpc>
                        <a:defRPr sz="1800"/>
                      </a:pPr>
                      <a:r>
                        <a:rPr sz="2700">
                          <a:solidFill>
                            <a:srgbClr val="C0C0C0"/>
                          </a:solidFill>
                          <a:sym typeface="Lucida Sans"/>
                        </a:rPr>
                        <a:t>frank</a:t>
                      </a:r>
                    </a:p>
                  </a:txBody>
                  <a:tcPr marL="38100" marR="38100" marT="38100" marB="38100" anchor="ctr" horzOverflow="overflow">
                    <a:solidFill>
                      <a:srgbClr val="EBEBEB"/>
                    </a:solidFill>
                  </a:tcPr>
                </a:tc>
                <a:extLst>
                  <a:ext uri="{0D108BD9-81ED-4DB2-BD59-A6C34878D82A}">
                    <a16:rowId xmlns:a16="http://schemas.microsoft.com/office/drawing/2014/main" val="10014"/>
                  </a:ext>
                </a:extLst>
              </a:tr>
              <a:tr h="711200">
                <a:tc>
                  <a:txBody>
                    <a:bodyPr/>
                    <a:lstStyle/>
                    <a:p>
                      <a:pPr defTabSz="914400">
                        <a:lnSpc>
                          <a:spcPts val="3800"/>
                        </a:lnSpc>
                        <a:defRPr sz="1800"/>
                      </a:pPr>
                      <a:r>
                        <a:rPr sz="2700">
                          <a:solidFill>
                            <a:srgbClr val="C0C0C0"/>
                          </a:solidFill>
                          <a:sym typeface="Lucida Sans"/>
                        </a:rPr>
                        <a:t>victor</a:t>
                      </a:r>
                    </a:p>
                  </a:txBody>
                  <a:tcPr marL="38100" marR="38100" marT="38100" marB="38100" anchor="ctr" horzOverflow="overflow">
                    <a:solidFill>
                      <a:srgbClr val="EBEBEB"/>
                    </a:solidFill>
                  </a:tcPr>
                </a:tc>
                <a:extLst>
                  <a:ext uri="{0D108BD9-81ED-4DB2-BD59-A6C34878D82A}">
                    <a16:rowId xmlns:a16="http://schemas.microsoft.com/office/drawing/2014/main" val="10015"/>
                  </a:ext>
                </a:extLst>
              </a:tr>
            </a:tbl>
          </a:graphicData>
        </a:graphic>
      </p:graphicFrame>
      <p:graphicFrame>
        <p:nvGraphicFramePr>
          <p:cNvPr id="461" name="Table"/>
          <p:cNvGraphicFramePr/>
          <p:nvPr/>
        </p:nvGraphicFramePr>
        <p:xfrm>
          <a:off x="20421600" y="1714500"/>
          <a:ext cx="1252210" cy="11379200"/>
        </p:xfrm>
        <a:graphic>
          <a:graphicData uri="http://schemas.openxmlformats.org/drawingml/2006/table">
            <a:tbl>
              <a:tblPr>
                <a:tableStyleId>{8F44A2F1-9E1F-4B54-A3A2-5F16C0AD49E2}</a:tableStyleId>
              </a:tblPr>
              <a:tblGrid>
                <a:gridCol w="1252210">
                  <a:extLst>
                    <a:ext uri="{9D8B030D-6E8A-4147-A177-3AD203B41FA5}">
                      <a16:colId xmlns:a16="http://schemas.microsoft.com/office/drawing/2014/main" val="20000"/>
                    </a:ext>
                  </a:extLst>
                </a:gridCol>
              </a:tblGrid>
              <a:tr h="711200">
                <a:tc>
                  <a:txBody>
                    <a:bodyPr/>
                    <a:lstStyle/>
                    <a:p>
                      <a:pPr defTabSz="914400">
                        <a:lnSpc>
                          <a:spcPts val="3800"/>
                        </a:lnSpc>
                        <a:defRPr sz="1800"/>
                      </a:pPr>
                      <a:r>
                        <a:rPr sz="2700">
                          <a:sym typeface="Lucida Sans"/>
                        </a:rPr>
                        <a:t>alice</a:t>
                      </a:r>
                    </a:p>
                  </a:txBody>
                  <a:tcPr marL="38100" marR="38100" marT="38100" marB="38100" anchor="ctr" horzOverflow="overflow"/>
                </a:tc>
                <a:extLst>
                  <a:ext uri="{0D108BD9-81ED-4DB2-BD59-A6C34878D82A}">
                    <a16:rowId xmlns:a16="http://schemas.microsoft.com/office/drawing/2014/main" val="10000"/>
                  </a:ext>
                </a:extLst>
              </a:tr>
              <a:tr h="711200">
                <a:tc>
                  <a:txBody>
                    <a:bodyPr/>
                    <a:lstStyle/>
                    <a:p>
                      <a:pPr defTabSz="914400">
                        <a:lnSpc>
                          <a:spcPts val="3800"/>
                        </a:lnSpc>
                        <a:defRPr sz="1800"/>
                      </a:pPr>
                      <a:r>
                        <a:rPr sz="2700">
                          <a:sym typeface="Lucida Sans"/>
                        </a:rPr>
                        <a:t>bob</a:t>
                      </a:r>
                    </a:p>
                  </a:txBody>
                  <a:tcPr marL="38100" marR="38100" marT="38100" marB="38100" anchor="ctr" horzOverflow="overflow"/>
                </a:tc>
                <a:extLst>
                  <a:ext uri="{0D108BD9-81ED-4DB2-BD59-A6C34878D82A}">
                    <a16:rowId xmlns:a16="http://schemas.microsoft.com/office/drawing/2014/main" val="10001"/>
                  </a:ext>
                </a:extLst>
              </a:tr>
              <a:tr h="711200">
                <a:tc>
                  <a:txBody>
                    <a:bodyPr/>
                    <a:lstStyle/>
                    <a:p>
                      <a:pPr defTabSz="914400">
                        <a:lnSpc>
                          <a:spcPts val="3800"/>
                        </a:lnSpc>
                        <a:defRPr sz="1800"/>
                      </a:pPr>
                      <a:r>
                        <a:rPr sz="2700">
                          <a:sym typeface="Lucida Sans"/>
                        </a:rPr>
                        <a:t>carlos</a:t>
                      </a:r>
                    </a:p>
                  </a:txBody>
                  <a:tcPr marL="38100" marR="38100" marT="38100" marB="38100" anchor="ctr" horzOverflow="overflow"/>
                </a:tc>
                <a:extLst>
                  <a:ext uri="{0D108BD9-81ED-4DB2-BD59-A6C34878D82A}">
                    <a16:rowId xmlns:a16="http://schemas.microsoft.com/office/drawing/2014/main" val="10002"/>
                  </a:ext>
                </a:extLst>
              </a:tr>
              <a:tr h="711200">
                <a:tc>
                  <a:txBody>
                    <a:bodyPr/>
                    <a:lstStyle/>
                    <a:p>
                      <a:pPr defTabSz="914400">
                        <a:lnSpc>
                          <a:spcPts val="3800"/>
                        </a:lnSpc>
                        <a:defRPr sz="1800"/>
                      </a:pPr>
                      <a:r>
                        <a:rPr sz="2700">
                          <a:sym typeface="Lucida Sans"/>
                        </a:rPr>
                        <a:t>carol</a:t>
                      </a:r>
                    </a:p>
                  </a:txBody>
                  <a:tcPr marL="38100" marR="38100" marT="38100" marB="38100" anchor="ctr" horzOverflow="overflow"/>
                </a:tc>
                <a:extLst>
                  <a:ext uri="{0D108BD9-81ED-4DB2-BD59-A6C34878D82A}">
                    <a16:rowId xmlns:a16="http://schemas.microsoft.com/office/drawing/2014/main" val="10003"/>
                  </a:ext>
                </a:extLst>
              </a:tr>
              <a:tr h="711200">
                <a:tc>
                  <a:txBody>
                    <a:bodyPr/>
                    <a:lstStyle/>
                    <a:p>
                      <a:pPr defTabSz="914400">
                        <a:lnSpc>
                          <a:spcPts val="3800"/>
                        </a:lnSpc>
                        <a:defRPr sz="1800"/>
                      </a:pPr>
                      <a:r>
                        <a:rPr sz="2700">
                          <a:sym typeface="Lucida Sans"/>
                        </a:rPr>
                        <a:t>craig</a:t>
                      </a:r>
                    </a:p>
                  </a:txBody>
                  <a:tcPr marL="38100" marR="38100" marT="38100" marB="38100" anchor="ctr" horzOverflow="overflow"/>
                </a:tc>
                <a:extLst>
                  <a:ext uri="{0D108BD9-81ED-4DB2-BD59-A6C34878D82A}">
                    <a16:rowId xmlns:a16="http://schemas.microsoft.com/office/drawing/2014/main" val="10004"/>
                  </a:ext>
                </a:extLst>
              </a:tr>
              <a:tr h="711200">
                <a:tc>
                  <a:txBody>
                    <a:bodyPr/>
                    <a:lstStyle/>
                    <a:p>
                      <a:pPr defTabSz="914400">
                        <a:lnSpc>
                          <a:spcPts val="3800"/>
                        </a:lnSpc>
                        <a:defRPr sz="1800"/>
                      </a:pPr>
                      <a:r>
                        <a:rPr sz="2700">
                          <a:sym typeface="Lucida Sans"/>
                        </a:rPr>
                        <a:t>dave</a:t>
                      </a:r>
                    </a:p>
                  </a:txBody>
                  <a:tcPr marL="38100" marR="38100" marT="38100" marB="38100" anchor="ctr" horzOverflow="overflow"/>
                </a:tc>
                <a:extLst>
                  <a:ext uri="{0D108BD9-81ED-4DB2-BD59-A6C34878D82A}">
                    <a16:rowId xmlns:a16="http://schemas.microsoft.com/office/drawing/2014/main" val="10005"/>
                  </a:ext>
                </a:extLst>
              </a:tr>
              <a:tr h="711200">
                <a:tc>
                  <a:txBody>
                    <a:bodyPr/>
                    <a:lstStyle/>
                    <a:p>
                      <a:pPr defTabSz="914400">
                        <a:lnSpc>
                          <a:spcPts val="3800"/>
                        </a:lnSpc>
                        <a:defRPr sz="1800"/>
                      </a:pPr>
                      <a:r>
                        <a:rPr sz="2700">
                          <a:sym typeface="Lucida Sans"/>
                        </a:rPr>
                        <a:t>erin</a:t>
                      </a:r>
                    </a:p>
                  </a:txBody>
                  <a:tcPr marL="38100" marR="38100" marT="38100" marB="38100" anchor="ctr" horzOverflow="overflow"/>
                </a:tc>
                <a:extLst>
                  <a:ext uri="{0D108BD9-81ED-4DB2-BD59-A6C34878D82A}">
                    <a16:rowId xmlns:a16="http://schemas.microsoft.com/office/drawing/2014/main" val="10006"/>
                  </a:ext>
                </a:extLst>
              </a:tr>
              <a:tr h="711200">
                <a:tc>
                  <a:txBody>
                    <a:bodyPr/>
                    <a:lstStyle/>
                    <a:p>
                      <a:pPr defTabSz="914400">
                        <a:lnSpc>
                          <a:spcPts val="3800"/>
                        </a:lnSpc>
                        <a:defRPr sz="1800"/>
                      </a:pPr>
                      <a:r>
                        <a:rPr sz="2700">
                          <a:sym typeface="Lucida Sans"/>
                        </a:rPr>
                        <a:t>eve</a:t>
                      </a:r>
                    </a:p>
                  </a:txBody>
                  <a:tcPr marL="38100" marR="38100" marT="38100" marB="38100" anchor="ctr" horzOverflow="overflow">
                    <a:lnB w="50800">
                      <a:solidFill>
                        <a:srgbClr val="8D3124"/>
                      </a:solidFill>
                      <a:miter lim="400000"/>
                    </a:lnB>
                  </a:tcPr>
                </a:tc>
                <a:extLst>
                  <a:ext uri="{0D108BD9-81ED-4DB2-BD59-A6C34878D82A}">
                    <a16:rowId xmlns:a16="http://schemas.microsoft.com/office/drawing/2014/main" val="10007"/>
                  </a:ext>
                </a:extLst>
              </a:tr>
              <a:tr h="711200">
                <a:tc>
                  <a:txBody>
                    <a:bodyPr/>
                    <a:lstStyle/>
                    <a:p>
                      <a:pPr defTabSz="914400">
                        <a:lnSpc>
                          <a:spcPts val="3800"/>
                        </a:lnSpc>
                        <a:defRPr sz="1800"/>
                      </a:pPr>
                      <a:r>
                        <a:rPr sz="2700">
                          <a:solidFill>
                            <a:srgbClr val="8D3124"/>
                          </a:solidFill>
                          <a:sym typeface="Lucida Sans"/>
                        </a:rPr>
                        <a:t>frank</a:t>
                      </a:r>
                    </a:p>
                  </a:txBody>
                  <a:tcPr marL="38100" marR="38100" marT="38100" marB="38100" anchor="ctr" horzOverflow="overflow">
                    <a:lnL w="50800">
                      <a:solidFill>
                        <a:srgbClr val="8D3124"/>
                      </a:solidFill>
                      <a:miter lim="400000"/>
                    </a:lnL>
                    <a:lnR w="50800">
                      <a:solidFill>
                        <a:srgbClr val="8D3124"/>
                      </a:solidFill>
                      <a:miter lim="400000"/>
                    </a:lnR>
                    <a:lnT w="50800">
                      <a:solidFill>
                        <a:srgbClr val="8D3124"/>
                      </a:solidFill>
                      <a:miter lim="400000"/>
                    </a:lnT>
                    <a:lnB w="50800">
                      <a:solidFill>
                        <a:srgbClr val="8D3124"/>
                      </a:solidFill>
                      <a:miter lim="400000"/>
                    </a:lnB>
                  </a:tcPr>
                </a:tc>
                <a:extLst>
                  <a:ext uri="{0D108BD9-81ED-4DB2-BD59-A6C34878D82A}">
                    <a16:rowId xmlns:a16="http://schemas.microsoft.com/office/drawing/2014/main" val="10008"/>
                  </a:ext>
                </a:extLst>
              </a:tr>
              <a:tr h="711200">
                <a:tc>
                  <a:txBody>
                    <a:bodyPr/>
                    <a:lstStyle/>
                    <a:p>
                      <a:pPr defTabSz="914400">
                        <a:lnSpc>
                          <a:spcPts val="3800"/>
                        </a:lnSpc>
                        <a:defRPr sz="1800"/>
                      </a:pPr>
                      <a:r>
                        <a:rPr sz="2700">
                          <a:solidFill>
                            <a:srgbClr val="8D3124"/>
                          </a:solidFill>
                          <a:sym typeface="Lucida Sans"/>
                        </a:rPr>
                        <a:t>oscar</a:t>
                      </a:r>
                    </a:p>
                  </a:txBody>
                  <a:tcPr marL="38100" marR="38100" marT="38100" marB="38100" anchor="ctr" horzOverflow="overflow">
                    <a:lnT w="50800">
                      <a:solidFill>
                        <a:srgbClr val="8D3124"/>
                      </a:solidFill>
                      <a:miter lim="400000"/>
                    </a:lnT>
                  </a:tcPr>
                </a:tc>
                <a:extLst>
                  <a:ext uri="{0D108BD9-81ED-4DB2-BD59-A6C34878D82A}">
                    <a16:rowId xmlns:a16="http://schemas.microsoft.com/office/drawing/2014/main" val="10009"/>
                  </a:ext>
                </a:extLst>
              </a:tr>
              <a:tr h="711200">
                <a:tc>
                  <a:txBody>
                    <a:bodyPr/>
                    <a:lstStyle/>
                    <a:p>
                      <a:pPr defTabSz="914400">
                        <a:lnSpc>
                          <a:spcPts val="3800"/>
                        </a:lnSpc>
                        <a:defRPr sz="1800"/>
                      </a:pPr>
                      <a:r>
                        <a:rPr sz="2700">
                          <a:solidFill>
                            <a:srgbClr val="8D3124"/>
                          </a:solidFill>
                          <a:sym typeface="Lucida Sans"/>
                        </a:rPr>
                        <a:t>peggy</a:t>
                      </a:r>
                    </a:p>
                  </a:txBody>
                  <a:tcPr marL="38100" marR="38100" marT="38100" marB="38100" anchor="ctr" horzOverflow="overflow"/>
                </a:tc>
                <a:extLst>
                  <a:ext uri="{0D108BD9-81ED-4DB2-BD59-A6C34878D82A}">
                    <a16:rowId xmlns:a16="http://schemas.microsoft.com/office/drawing/2014/main" val="10010"/>
                  </a:ext>
                </a:extLst>
              </a:tr>
              <a:tr h="711200">
                <a:tc>
                  <a:txBody>
                    <a:bodyPr/>
                    <a:lstStyle/>
                    <a:p>
                      <a:pPr defTabSz="914400">
                        <a:lnSpc>
                          <a:spcPts val="3800"/>
                        </a:lnSpc>
                        <a:defRPr sz="1800"/>
                      </a:pPr>
                      <a:r>
                        <a:rPr sz="2700">
                          <a:solidFill>
                            <a:srgbClr val="8D3124"/>
                          </a:solidFill>
                          <a:sym typeface="Lucida Sans"/>
                        </a:rPr>
                        <a:t>trent</a:t>
                      </a:r>
                    </a:p>
                  </a:txBody>
                  <a:tcPr marL="38100" marR="38100" marT="38100" marB="38100" anchor="ctr" horzOverflow="overflow"/>
                </a:tc>
                <a:extLst>
                  <a:ext uri="{0D108BD9-81ED-4DB2-BD59-A6C34878D82A}">
                    <a16:rowId xmlns:a16="http://schemas.microsoft.com/office/drawing/2014/main" val="10011"/>
                  </a:ext>
                </a:extLst>
              </a:tr>
              <a:tr h="711200">
                <a:tc>
                  <a:txBody>
                    <a:bodyPr/>
                    <a:lstStyle/>
                    <a:p>
                      <a:pPr defTabSz="914400">
                        <a:lnSpc>
                          <a:spcPts val="3800"/>
                        </a:lnSpc>
                        <a:defRPr sz="1800"/>
                      </a:pPr>
                      <a:r>
                        <a:rPr sz="2700">
                          <a:solidFill>
                            <a:srgbClr val="8D3124"/>
                          </a:solidFill>
                          <a:sym typeface="Lucida Sans"/>
                        </a:rPr>
                        <a:t>trudy</a:t>
                      </a:r>
                    </a:p>
                  </a:txBody>
                  <a:tcPr marL="38100" marR="38100" marT="38100" marB="38100" anchor="ctr" horzOverflow="overflow"/>
                </a:tc>
                <a:extLst>
                  <a:ext uri="{0D108BD9-81ED-4DB2-BD59-A6C34878D82A}">
                    <a16:rowId xmlns:a16="http://schemas.microsoft.com/office/drawing/2014/main" val="10012"/>
                  </a:ext>
                </a:extLst>
              </a:tr>
              <a:tr h="711200">
                <a:tc>
                  <a:txBody>
                    <a:bodyPr/>
                    <a:lstStyle/>
                    <a:p>
                      <a:pPr defTabSz="914400">
                        <a:lnSpc>
                          <a:spcPts val="3800"/>
                        </a:lnSpc>
                        <a:defRPr sz="1800"/>
                      </a:pPr>
                      <a:r>
                        <a:rPr sz="2700">
                          <a:solidFill>
                            <a:srgbClr val="8D3124"/>
                          </a:solidFill>
                          <a:sym typeface="Lucida Sans"/>
                        </a:rPr>
                        <a:t>walter</a:t>
                      </a:r>
                    </a:p>
                  </a:txBody>
                  <a:tcPr marL="38100" marR="38100" marT="38100" marB="38100" anchor="ctr" horzOverflow="overflow"/>
                </a:tc>
                <a:extLst>
                  <a:ext uri="{0D108BD9-81ED-4DB2-BD59-A6C34878D82A}">
                    <a16:rowId xmlns:a16="http://schemas.microsoft.com/office/drawing/2014/main" val="10013"/>
                  </a:ext>
                </a:extLst>
              </a:tr>
              <a:tr h="711200">
                <a:tc>
                  <a:txBody>
                    <a:bodyPr/>
                    <a:lstStyle/>
                    <a:p>
                      <a:pPr defTabSz="914400">
                        <a:lnSpc>
                          <a:spcPts val="3800"/>
                        </a:lnSpc>
                        <a:defRPr sz="1800"/>
                      </a:pPr>
                      <a:r>
                        <a:rPr sz="2700">
                          <a:solidFill>
                            <a:srgbClr val="8D3124"/>
                          </a:solidFill>
                          <a:sym typeface="Lucida Sans"/>
                        </a:rPr>
                        <a:t>wendy</a:t>
                      </a:r>
                    </a:p>
                  </a:txBody>
                  <a:tcPr marL="38100" marR="38100" marT="38100" marB="38100" anchor="ctr" horzOverflow="overflow"/>
                </a:tc>
                <a:extLst>
                  <a:ext uri="{0D108BD9-81ED-4DB2-BD59-A6C34878D82A}">
                    <a16:rowId xmlns:a16="http://schemas.microsoft.com/office/drawing/2014/main" val="10014"/>
                  </a:ext>
                </a:extLst>
              </a:tr>
              <a:tr h="711200">
                <a:tc>
                  <a:txBody>
                    <a:bodyPr/>
                    <a:lstStyle/>
                    <a:p>
                      <a:pPr defTabSz="914400">
                        <a:lnSpc>
                          <a:spcPts val="3800"/>
                        </a:lnSpc>
                        <a:defRPr sz="1800"/>
                      </a:pPr>
                      <a:r>
                        <a:rPr sz="2700">
                          <a:solidFill>
                            <a:srgbClr val="C0C0C0"/>
                          </a:solidFill>
                          <a:sym typeface="Lucida Sans"/>
                        </a:rPr>
                        <a:t>victor</a:t>
                      </a:r>
                    </a:p>
                  </a:txBody>
                  <a:tcPr marL="38100" marR="38100" marT="38100" marB="38100" anchor="ctr" horzOverflow="overflow">
                    <a:solidFill>
                      <a:srgbClr val="EBEBEB"/>
                    </a:solidFill>
                  </a:tcPr>
                </a:tc>
                <a:extLst>
                  <a:ext uri="{0D108BD9-81ED-4DB2-BD59-A6C34878D82A}">
                    <a16:rowId xmlns:a16="http://schemas.microsoft.com/office/drawing/2014/main" val="10015"/>
                  </a:ext>
                </a:extLst>
              </a:tr>
            </a:tbl>
          </a:graphicData>
        </a:graphic>
      </p:graphicFrame>
      <p:graphicFrame>
        <p:nvGraphicFramePr>
          <p:cNvPr id="462" name="Table"/>
          <p:cNvGraphicFramePr/>
          <p:nvPr/>
        </p:nvGraphicFramePr>
        <p:xfrm>
          <a:off x="21755100" y="1714500"/>
          <a:ext cx="1252210" cy="11379200"/>
        </p:xfrm>
        <a:graphic>
          <a:graphicData uri="http://schemas.openxmlformats.org/drawingml/2006/table">
            <a:tbl>
              <a:tblPr>
                <a:tableStyleId>{8F44A2F1-9E1F-4B54-A3A2-5F16C0AD49E2}</a:tableStyleId>
              </a:tblPr>
              <a:tblGrid>
                <a:gridCol w="1252210">
                  <a:extLst>
                    <a:ext uri="{9D8B030D-6E8A-4147-A177-3AD203B41FA5}">
                      <a16:colId xmlns:a16="http://schemas.microsoft.com/office/drawing/2014/main" val="20000"/>
                    </a:ext>
                  </a:extLst>
                </a:gridCol>
              </a:tblGrid>
              <a:tr h="711200">
                <a:tc>
                  <a:txBody>
                    <a:bodyPr/>
                    <a:lstStyle/>
                    <a:p>
                      <a:pPr defTabSz="914400">
                        <a:lnSpc>
                          <a:spcPts val="3800"/>
                        </a:lnSpc>
                        <a:defRPr sz="1800"/>
                      </a:pPr>
                      <a:r>
                        <a:rPr sz="2700">
                          <a:sym typeface="Lucida Sans"/>
                        </a:rPr>
                        <a:t>alice</a:t>
                      </a:r>
                    </a:p>
                  </a:txBody>
                  <a:tcPr marL="38100" marR="38100" marT="38100" marB="38100" anchor="ctr" horzOverflow="overflow"/>
                </a:tc>
                <a:extLst>
                  <a:ext uri="{0D108BD9-81ED-4DB2-BD59-A6C34878D82A}">
                    <a16:rowId xmlns:a16="http://schemas.microsoft.com/office/drawing/2014/main" val="10000"/>
                  </a:ext>
                </a:extLst>
              </a:tr>
              <a:tr h="711200">
                <a:tc>
                  <a:txBody>
                    <a:bodyPr/>
                    <a:lstStyle/>
                    <a:p>
                      <a:pPr defTabSz="914400">
                        <a:lnSpc>
                          <a:spcPts val="3800"/>
                        </a:lnSpc>
                        <a:defRPr sz="1800"/>
                      </a:pPr>
                      <a:r>
                        <a:rPr sz="2700">
                          <a:sym typeface="Lucida Sans"/>
                        </a:rPr>
                        <a:t>bob</a:t>
                      </a:r>
                    </a:p>
                  </a:txBody>
                  <a:tcPr marL="38100" marR="38100" marT="38100" marB="38100" anchor="ctr" horzOverflow="overflow"/>
                </a:tc>
                <a:extLst>
                  <a:ext uri="{0D108BD9-81ED-4DB2-BD59-A6C34878D82A}">
                    <a16:rowId xmlns:a16="http://schemas.microsoft.com/office/drawing/2014/main" val="10001"/>
                  </a:ext>
                </a:extLst>
              </a:tr>
              <a:tr h="711200">
                <a:tc>
                  <a:txBody>
                    <a:bodyPr/>
                    <a:lstStyle/>
                    <a:p>
                      <a:pPr defTabSz="914400">
                        <a:lnSpc>
                          <a:spcPts val="3800"/>
                        </a:lnSpc>
                        <a:defRPr sz="1800"/>
                      </a:pPr>
                      <a:r>
                        <a:rPr sz="2700">
                          <a:sym typeface="Lucida Sans"/>
                        </a:rPr>
                        <a:t>carlos</a:t>
                      </a:r>
                    </a:p>
                  </a:txBody>
                  <a:tcPr marL="38100" marR="38100" marT="38100" marB="38100" anchor="ctr" horzOverflow="overflow"/>
                </a:tc>
                <a:extLst>
                  <a:ext uri="{0D108BD9-81ED-4DB2-BD59-A6C34878D82A}">
                    <a16:rowId xmlns:a16="http://schemas.microsoft.com/office/drawing/2014/main" val="10002"/>
                  </a:ext>
                </a:extLst>
              </a:tr>
              <a:tr h="711200">
                <a:tc>
                  <a:txBody>
                    <a:bodyPr/>
                    <a:lstStyle/>
                    <a:p>
                      <a:pPr defTabSz="914400">
                        <a:lnSpc>
                          <a:spcPts val="3800"/>
                        </a:lnSpc>
                        <a:defRPr sz="1800"/>
                      </a:pPr>
                      <a:r>
                        <a:rPr sz="2700">
                          <a:sym typeface="Lucida Sans"/>
                        </a:rPr>
                        <a:t>carol</a:t>
                      </a:r>
                    </a:p>
                  </a:txBody>
                  <a:tcPr marL="38100" marR="38100" marT="38100" marB="38100" anchor="ctr" horzOverflow="overflow"/>
                </a:tc>
                <a:extLst>
                  <a:ext uri="{0D108BD9-81ED-4DB2-BD59-A6C34878D82A}">
                    <a16:rowId xmlns:a16="http://schemas.microsoft.com/office/drawing/2014/main" val="10003"/>
                  </a:ext>
                </a:extLst>
              </a:tr>
              <a:tr h="711200">
                <a:tc>
                  <a:txBody>
                    <a:bodyPr/>
                    <a:lstStyle/>
                    <a:p>
                      <a:pPr defTabSz="914400">
                        <a:lnSpc>
                          <a:spcPts val="3800"/>
                        </a:lnSpc>
                        <a:defRPr sz="1800"/>
                      </a:pPr>
                      <a:r>
                        <a:rPr sz="2700">
                          <a:sym typeface="Lucida Sans"/>
                        </a:rPr>
                        <a:t>craig</a:t>
                      </a:r>
                    </a:p>
                  </a:txBody>
                  <a:tcPr marL="38100" marR="38100" marT="38100" marB="38100" anchor="ctr" horzOverflow="overflow"/>
                </a:tc>
                <a:extLst>
                  <a:ext uri="{0D108BD9-81ED-4DB2-BD59-A6C34878D82A}">
                    <a16:rowId xmlns:a16="http://schemas.microsoft.com/office/drawing/2014/main" val="10004"/>
                  </a:ext>
                </a:extLst>
              </a:tr>
              <a:tr h="711200">
                <a:tc>
                  <a:txBody>
                    <a:bodyPr/>
                    <a:lstStyle/>
                    <a:p>
                      <a:pPr defTabSz="914400">
                        <a:lnSpc>
                          <a:spcPts val="3800"/>
                        </a:lnSpc>
                        <a:defRPr sz="1800"/>
                      </a:pPr>
                      <a:r>
                        <a:rPr sz="2700">
                          <a:sym typeface="Lucida Sans"/>
                        </a:rPr>
                        <a:t>dave</a:t>
                      </a:r>
                    </a:p>
                  </a:txBody>
                  <a:tcPr marL="38100" marR="38100" marT="38100" marB="38100" anchor="ctr" horzOverflow="overflow"/>
                </a:tc>
                <a:extLst>
                  <a:ext uri="{0D108BD9-81ED-4DB2-BD59-A6C34878D82A}">
                    <a16:rowId xmlns:a16="http://schemas.microsoft.com/office/drawing/2014/main" val="10005"/>
                  </a:ext>
                </a:extLst>
              </a:tr>
              <a:tr h="711200">
                <a:tc>
                  <a:txBody>
                    <a:bodyPr/>
                    <a:lstStyle/>
                    <a:p>
                      <a:pPr defTabSz="914400">
                        <a:lnSpc>
                          <a:spcPts val="3800"/>
                        </a:lnSpc>
                        <a:defRPr sz="1800"/>
                      </a:pPr>
                      <a:r>
                        <a:rPr sz="2700">
                          <a:sym typeface="Lucida Sans"/>
                        </a:rPr>
                        <a:t>erin</a:t>
                      </a:r>
                    </a:p>
                  </a:txBody>
                  <a:tcPr marL="38100" marR="38100" marT="38100" marB="38100" anchor="ctr" horzOverflow="overflow"/>
                </a:tc>
                <a:extLst>
                  <a:ext uri="{0D108BD9-81ED-4DB2-BD59-A6C34878D82A}">
                    <a16:rowId xmlns:a16="http://schemas.microsoft.com/office/drawing/2014/main" val="10006"/>
                  </a:ext>
                </a:extLst>
              </a:tr>
              <a:tr h="711200">
                <a:tc>
                  <a:txBody>
                    <a:bodyPr/>
                    <a:lstStyle/>
                    <a:p>
                      <a:pPr defTabSz="914400">
                        <a:lnSpc>
                          <a:spcPts val="3800"/>
                        </a:lnSpc>
                        <a:defRPr sz="1800"/>
                      </a:pPr>
                      <a:r>
                        <a:rPr sz="2700">
                          <a:sym typeface="Lucida Sans"/>
                        </a:rPr>
                        <a:t>eve</a:t>
                      </a:r>
                    </a:p>
                  </a:txBody>
                  <a:tcPr marL="38100" marR="38100" marT="38100" marB="38100" anchor="ctr" horzOverflow="overflow"/>
                </a:tc>
                <a:extLst>
                  <a:ext uri="{0D108BD9-81ED-4DB2-BD59-A6C34878D82A}">
                    <a16:rowId xmlns:a16="http://schemas.microsoft.com/office/drawing/2014/main" val="10007"/>
                  </a:ext>
                </a:extLst>
              </a:tr>
              <a:tr h="711200">
                <a:tc>
                  <a:txBody>
                    <a:bodyPr/>
                    <a:lstStyle/>
                    <a:p>
                      <a:pPr defTabSz="914400">
                        <a:lnSpc>
                          <a:spcPts val="3800"/>
                        </a:lnSpc>
                        <a:defRPr sz="1800"/>
                      </a:pPr>
                      <a:r>
                        <a:rPr sz="2700">
                          <a:sym typeface="Lucida Sans"/>
                        </a:rPr>
                        <a:t>frank</a:t>
                      </a:r>
                    </a:p>
                  </a:txBody>
                  <a:tcPr marL="38100" marR="38100" marT="38100" marB="38100" anchor="ctr" horzOverflow="overflow"/>
                </a:tc>
                <a:extLst>
                  <a:ext uri="{0D108BD9-81ED-4DB2-BD59-A6C34878D82A}">
                    <a16:rowId xmlns:a16="http://schemas.microsoft.com/office/drawing/2014/main" val="10008"/>
                  </a:ext>
                </a:extLst>
              </a:tr>
              <a:tr h="711200">
                <a:tc>
                  <a:txBody>
                    <a:bodyPr/>
                    <a:lstStyle/>
                    <a:p>
                      <a:pPr defTabSz="914400">
                        <a:lnSpc>
                          <a:spcPts val="3800"/>
                        </a:lnSpc>
                        <a:defRPr sz="1800"/>
                      </a:pPr>
                      <a:r>
                        <a:rPr sz="2700">
                          <a:sym typeface="Lucida Sans"/>
                        </a:rPr>
                        <a:t>oscar</a:t>
                      </a:r>
                    </a:p>
                  </a:txBody>
                  <a:tcPr marL="38100" marR="38100" marT="38100" marB="38100" anchor="ctr" horzOverflow="overflow"/>
                </a:tc>
                <a:extLst>
                  <a:ext uri="{0D108BD9-81ED-4DB2-BD59-A6C34878D82A}">
                    <a16:rowId xmlns:a16="http://schemas.microsoft.com/office/drawing/2014/main" val="10009"/>
                  </a:ext>
                </a:extLst>
              </a:tr>
              <a:tr h="711200">
                <a:tc>
                  <a:txBody>
                    <a:bodyPr/>
                    <a:lstStyle/>
                    <a:p>
                      <a:pPr defTabSz="914400">
                        <a:lnSpc>
                          <a:spcPts val="3800"/>
                        </a:lnSpc>
                        <a:defRPr sz="1800"/>
                      </a:pPr>
                      <a:r>
                        <a:rPr sz="2700">
                          <a:sym typeface="Lucida Sans"/>
                        </a:rPr>
                        <a:t>peggy</a:t>
                      </a:r>
                    </a:p>
                  </a:txBody>
                  <a:tcPr marL="38100" marR="38100" marT="38100" marB="38100" anchor="ctr" horzOverflow="overflow"/>
                </a:tc>
                <a:extLst>
                  <a:ext uri="{0D108BD9-81ED-4DB2-BD59-A6C34878D82A}">
                    <a16:rowId xmlns:a16="http://schemas.microsoft.com/office/drawing/2014/main" val="10010"/>
                  </a:ext>
                </a:extLst>
              </a:tr>
              <a:tr h="711200">
                <a:tc>
                  <a:txBody>
                    <a:bodyPr/>
                    <a:lstStyle/>
                    <a:p>
                      <a:pPr defTabSz="914400">
                        <a:lnSpc>
                          <a:spcPts val="3800"/>
                        </a:lnSpc>
                        <a:defRPr sz="1800"/>
                      </a:pPr>
                      <a:r>
                        <a:rPr sz="2700">
                          <a:sym typeface="Lucida Sans"/>
                        </a:rPr>
                        <a:t>trent</a:t>
                      </a:r>
                    </a:p>
                  </a:txBody>
                  <a:tcPr marL="38100" marR="38100" marT="38100" marB="38100" anchor="ctr" horzOverflow="overflow"/>
                </a:tc>
                <a:extLst>
                  <a:ext uri="{0D108BD9-81ED-4DB2-BD59-A6C34878D82A}">
                    <a16:rowId xmlns:a16="http://schemas.microsoft.com/office/drawing/2014/main" val="10011"/>
                  </a:ext>
                </a:extLst>
              </a:tr>
              <a:tr h="711200">
                <a:tc>
                  <a:txBody>
                    <a:bodyPr/>
                    <a:lstStyle/>
                    <a:p>
                      <a:pPr defTabSz="914400">
                        <a:lnSpc>
                          <a:spcPts val="3800"/>
                        </a:lnSpc>
                        <a:defRPr sz="1800"/>
                      </a:pPr>
                      <a:r>
                        <a:rPr sz="2700">
                          <a:sym typeface="Lucida Sans"/>
                        </a:rPr>
                        <a:t>trudy</a:t>
                      </a:r>
                    </a:p>
                  </a:txBody>
                  <a:tcPr marL="38100" marR="38100" marT="38100" marB="38100" anchor="ctr" horzOverflow="overflow">
                    <a:lnB w="50800">
                      <a:solidFill>
                        <a:srgbClr val="8D3124"/>
                      </a:solidFill>
                      <a:miter lim="400000"/>
                    </a:lnB>
                  </a:tcPr>
                </a:tc>
                <a:extLst>
                  <a:ext uri="{0D108BD9-81ED-4DB2-BD59-A6C34878D82A}">
                    <a16:rowId xmlns:a16="http://schemas.microsoft.com/office/drawing/2014/main" val="10012"/>
                  </a:ext>
                </a:extLst>
              </a:tr>
              <a:tr h="711200">
                <a:tc>
                  <a:txBody>
                    <a:bodyPr/>
                    <a:lstStyle/>
                    <a:p>
                      <a:pPr defTabSz="914400">
                        <a:lnSpc>
                          <a:spcPts val="3800"/>
                        </a:lnSpc>
                        <a:defRPr sz="1800"/>
                      </a:pPr>
                      <a:r>
                        <a:rPr sz="2700">
                          <a:solidFill>
                            <a:srgbClr val="8D3124"/>
                          </a:solidFill>
                          <a:sym typeface="Lucida Sans"/>
                        </a:rPr>
                        <a:t>victor</a:t>
                      </a:r>
                    </a:p>
                  </a:txBody>
                  <a:tcPr marL="38100" marR="38100" marT="38100" marB="38100" anchor="ctr" horzOverflow="overflow">
                    <a:lnL w="50800">
                      <a:solidFill>
                        <a:srgbClr val="8D3124"/>
                      </a:solidFill>
                      <a:miter lim="400000"/>
                    </a:lnL>
                    <a:lnR w="50800">
                      <a:solidFill>
                        <a:srgbClr val="8D3124"/>
                      </a:solidFill>
                      <a:miter lim="400000"/>
                    </a:lnR>
                    <a:lnT w="50800">
                      <a:solidFill>
                        <a:srgbClr val="8D3124"/>
                      </a:solidFill>
                      <a:miter lim="400000"/>
                    </a:lnT>
                    <a:lnB w="50800">
                      <a:solidFill>
                        <a:srgbClr val="8D3124"/>
                      </a:solidFill>
                      <a:miter lim="400000"/>
                    </a:lnB>
                  </a:tcPr>
                </a:tc>
                <a:extLst>
                  <a:ext uri="{0D108BD9-81ED-4DB2-BD59-A6C34878D82A}">
                    <a16:rowId xmlns:a16="http://schemas.microsoft.com/office/drawing/2014/main" val="10013"/>
                  </a:ext>
                </a:extLst>
              </a:tr>
              <a:tr h="711200">
                <a:tc>
                  <a:txBody>
                    <a:bodyPr/>
                    <a:lstStyle/>
                    <a:p>
                      <a:pPr defTabSz="914400">
                        <a:lnSpc>
                          <a:spcPts val="3800"/>
                        </a:lnSpc>
                        <a:defRPr sz="1800"/>
                      </a:pPr>
                      <a:r>
                        <a:rPr sz="2700">
                          <a:solidFill>
                            <a:srgbClr val="8D3124"/>
                          </a:solidFill>
                          <a:sym typeface="Lucida Sans"/>
                        </a:rPr>
                        <a:t>walter</a:t>
                      </a:r>
                    </a:p>
                  </a:txBody>
                  <a:tcPr marL="38100" marR="38100" marT="38100" marB="38100" anchor="ctr" horzOverflow="overflow">
                    <a:lnT w="50800">
                      <a:solidFill>
                        <a:srgbClr val="8D3124"/>
                      </a:solidFill>
                      <a:miter lim="400000"/>
                    </a:lnT>
                  </a:tcPr>
                </a:tc>
                <a:extLst>
                  <a:ext uri="{0D108BD9-81ED-4DB2-BD59-A6C34878D82A}">
                    <a16:rowId xmlns:a16="http://schemas.microsoft.com/office/drawing/2014/main" val="10014"/>
                  </a:ext>
                </a:extLst>
              </a:tr>
              <a:tr h="711200">
                <a:tc>
                  <a:txBody>
                    <a:bodyPr/>
                    <a:lstStyle/>
                    <a:p>
                      <a:pPr defTabSz="914400">
                        <a:lnSpc>
                          <a:spcPts val="3800"/>
                        </a:lnSpc>
                        <a:defRPr sz="1800"/>
                      </a:pPr>
                      <a:r>
                        <a:rPr sz="2700">
                          <a:solidFill>
                            <a:srgbClr val="8D3124"/>
                          </a:solidFill>
                          <a:sym typeface="Lucida Sans"/>
                        </a:rPr>
                        <a:t>wendy</a:t>
                      </a:r>
                    </a:p>
                  </a:txBody>
                  <a:tcPr marL="38100" marR="38100" marT="38100" marB="38100" anchor="ctr" horzOverflow="overflow"/>
                </a:tc>
                <a:extLst>
                  <a:ext uri="{0D108BD9-81ED-4DB2-BD59-A6C34878D82A}">
                    <a16:rowId xmlns:a16="http://schemas.microsoft.com/office/drawing/2014/main" val="10015"/>
                  </a:ext>
                </a:extLst>
              </a:tr>
            </a:tbl>
          </a:graphicData>
        </a:graphic>
      </p:graphicFrame>
      <p:sp>
        <p:nvSpPr>
          <p:cNvPr id="20" name="TextBox 19">
            <a:extLst>
              <a:ext uri="{FF2B5EF4-FFF2-40B4-BE49-F238E27FC236}">
                <a16:creationId xmlns:a16="http://schemas.microsoft.com/office/drawing/2014/main" id="{418F53CE-A3B9-46F0-9A92-4E2A107AD7CE}"/>
              </a:ext>
            </a:extLst>
          </p:cNvPr>
          <p:cNvSpPr txBox="1"/>
          <p:nvPr/>
        </p:nvSpPr>
        <p:spPr>
          <a:xfrm>
            <a:off x="21882874" y="334008"/>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12.2b</a:t>
            </a:r>
          </a:p>
        </p:txBody>
      </p:sp>
    </p:spTree>
    <p:extLst>
      <p:ext uri="{BB962C8B-B14F-4D97-AF65-F5344CB8AC3E}">
        <p14:creationId xmlns:p14="http://schemas.microsoft.com/office/powerpoint/2010/main" val="389226561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4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4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4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4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4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p:tmAbs val="0"/>
                                  </p:iterate>
                                  <p:childTnLst>
                                    <p:set>
                                      <p:cBhvr>
                                        <p:cTn id="50" fill="hold"/>
                                        <p:tgtEl>
                                          <p:spTgt spid="45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iterate>
                                    <p:tmAbs val="0"/>
                                  </p:iterate>
                                  <p:childTnLst>
                                    <p:set>
                                      <p:cBhvr>
                                        <p:cTn id="54" fill="hold"/>
                                        <p:tgtEl>
                                          <p:spTgt spid="4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iterate>
                                    <p:tmAbs val="0"/>
                                  </p:iterate>
                                  <p:childTnLst>
                                    <p:set>
                                      <p:cBhvr>
                                        <p:cTn id="58" fill="hold"/>
                                        <p:tgtEl>
                                          <p:spTgt spid="4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iterate>
                                    <p:tmAbs val="0"/>
                                  </p:iterate>
                                  <p:childTnLst>
                                    <p:set>
                                      <p:cBhvr>
                                        <p:cTn id="62" fill="hold"/>
                                        <p:tgtEl>
                                          <p:spTgt spid="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 grpId="0" animBg="1" advAuto="0"/>
      <p:bldP spid="449" grpId="0" animBg="1" advAuto="0"/>
      <p:bldP spid="450" grpId="0" animBg="1" advAuto="0"/>
      <p:bldP spid="451" grpId="0" animBg="1" advAuto="0"/>
      <p:bldP spid="452" grpId="0" animBg="1" advAuto="0"/>
      <p:bldP spid="453" grpId="0" animBg="1" advAuto="0"/>
      <p:bldP spid="454" grpId="0" animBg="1" advAuto="0"/>
      <p:bldP spid="455" grpId="0" animBg="1" advAuto="0"/>
      <p:bldP spid="456" grpId="0" animBg="1" advAuto="0"/>
      <p:bldP spid="457" grpId="0" animBg="1" advAuto="0"/>
      <p:bldP spid="458" grpId="0" animBg="1" advAuto="0"/>
      <p:bldP spid="459" grpId="0" animBg="1" advAuto="0"/>
      <p:bldP spid="460" grpId="0" animBg="1" advAuto="0"/>
      <p:bldP spid="461" grpId="0" animBg="1" advAuto="0"/>
      <p:bldP spid="462" grpId="0"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Insertion sort: Java implementation"/>
          <p:cNvSpPr txBox="1">
            <a:spLocks noGrp="1"/>
          </p:cNvSpPr>
          <p:nvPr>
            <p:ph type="title"/>
          </p:nvPr>
        </p:nvSpPr>
        <p:spPr>
          <a:xfrm>
            <a:off x="568550" y="0"/>
            <a:ext cx="15201900" cy="1752600"/>
          </a:xfrm>
          <a:prstGeom prst="rect">
            <a:avLst/>
          </a:prstGeom>
        </p:spPr>
        <p:txBody>
          <a:bodyPr/>
          <a:lstStyle/>
          <a:p>
            <a:r>
              <a:rPr dirty="0"/>
              <a:t>Insertion sort: Java implementation</a:t>
            </a:r>
          </a:p>
        </p:txBody>
      </p:sp>
      <p:sp>
        <p:nvSpPr>
          <p:cNvPr id="465" name="public class Insertion…"/>
          <p:cNvSpPr txBox="1">
            <a:spLocks noGrp="1"/>
          </p:cNvSpPr>
          <p:nvPr>
            <p:ph type="body" idx="1"/>
          </p:nvPr>
        </p:nvSpPr>
        <p:spPr>
          <a:xfrm>
            <a:off x="568550" y="1250950"/>
            <a:ext cx="12935401" cy="11214100"/>
          </a:xfrm>
          <a:prstGeom prst="rect">
            <a:avLst/>
          </a:prstGeom>
        </p:spPr>
        <p:txBody>
          <a:bodyPr/>
          <a:lstStyle/>
          <a:p>
            <a:pPr marL="152400" indent="0">
              <a:lnSpc>
                <a:spcPct val="120000"/>
              </a:lnSpc>
              <a:buNone/>
              <a:defRPr sz="3000"/>
            </a:pPr>
            <a:r>
              <a:rPr dirty="0"/>
              <a:t>public class Insertion{</a:t>
            </a:r>
          </a:p>
          <a:p>
            <a:pPr marL="152400" indent="0">
              <a:lnSpc>
                <a:spcPct val="120000"/>
              </a:lnSpc>
              <a:buNone/>
              <a:defRPr sz="3000"/>
            </a:pPr>
            <a:r>
              <a:rPr dirty="0"/>
              <a:t>   public static void sort(String[] a){</a:t>
            </a:r>
          </a:p>
          <a:p>
            <a:pPr marL="152400" indent="0">
              <a:lnSpc>
                <a:spcPct val="120000"/>
              </a:lnSpc>
              <a:buNone/>
              <a:defRPr sz="3000"/>
            </a:pPr>
            <a:r>
              <a:rPr dirty="0"/>
              <a:t>      int N = </a:t>
            </a:r>
            <a:r>
              <a:rPr dirty="0" err="1"/>
              <a:t>a.length</a:t>
            </a:r>
            <a:r>
              <a:rPr dirty="0"/>
              <a:t>;</a:t>
            </a:r>
          </a:p>
          <a:p>
            <a:pPr marL="152400" indent="0">
              <a:lnSpc>
                <a:spcPct val="120000"/>
              </a:lnSpc>
              <a:buNone/>
              <a:defRPr sz="3000"/>
            </a:pPr>
            <a:r>
              <a:rPr dirty="0"/>
              <a:t>      for (int </a:t>
            </a:r>
            <a:r>
              <a:rPr dirty="0" err="1"/>
              <a:t>i</a:t>
            </a:r>
            <a:r>
              <a:rPr dirty="0"/>
              <a:t> = 1; </a:t>
            </a:r>
            <a:r>
              <a:rPr dirty="0" err="1"/>
              <a:t>i</a:t>
            </a:r>
            <a:r>
              <a:rPr dirty="0"/>
              <a:t> &lt; N; </a:t>
            </a:r>
            <a:r>
              <a:rPr dirty="0" err="1"/>
              <a:t>i</a:t>
            </a:r>
            <a:r>
              <a:rPr dirty="0"/>
              <a:t>++)</a:t>
            </a:r>
          </a:p>
          <a:p>
            <a:pPr marL="152400" indent="0">
              <a:lnSpc>
                <a:spcPct val="120000"/>
              </a:lnSpc>
              <a:buNone/>
              <a:defRPr sz="3000"/>
            </a:pPr>
            <a:r>
              <a:rPr dirty="0"/>
              <a:t>         for (int j = </a:t>
            </a:r>
            <a:r>
              <a:rPr dirty="0" err="1"/>
              <a:t>i</a:t>
            </a:r>
            <a:r>
              <a:rPr dirty="0"/>
              <a:t>; j &gt; 0; j--)</a:t>
            </a:r>
          </a:p>
          <a:p>
            <a:pPr marL="152400" indent="0">
              <a:lnSpc>
                <a:spcPct val="120000"/>
              </a:lnSpc>
              <a:buNone/>
              <a:defRPr sz="3000"/>
            </a:pPr>
            <a:r>
              <a:rPr dirty="0"/>
              <a:t>            if (a[j-1].</a:t>
            </a:r>
            <a:r>
              <a:rPr dirty="0" err="1"/>
              <a:t>compareTo</a:t>
            </a:r>
            <a:r>
              <a:rPr dirty="0"/>
              <a:t>(a[j]) &gt; 0)</a:t>
            </a:r>
          </a:p>
          <a:p>
            <a:pPr marL="152400" indent="0">
              <a:lnSpc>
                <a:spcPct val="120000"/>
              </a:lnSpc>
              <a:buNone/>
              <a:defRPr sz="3000"/>
            </a:pPr>
            <a:r>
              <a:rPr dirty="0"/>
              <a:t>               </a:t>
            </a:r>
            <a:r>
              <a:rPr dirty="0" err="1"/>
              <a:t>exch</a:t>
            </a:r>
            <a:r>
              <a:rPr dirty="0"/>
              <a:t>(a, j-1, j);</a:t>
            </a:r>
          </a:p>
          <a:p>
            <a:pPr marL="152400" indent="0">
              <a:lnSpc>
                <a:spcPct val="120000"/>
              </a:lnSpc>
              <a:buNone/>
              <a:defRPr sz="3000"/>
            </a:pPr>
            <a:r>
              <a:rPr dirty="0"/>
              <a:t>            else break;</a:t>
            </a:r>
            <a:r>
              <a:rPr lang="en-US" dirty="0"/>
              <a:t>  </a:t>
            </a:r>
            <a:r>
              <a:rPr lang="en-US" dirty="0">
                <a:solidFill>
                  <a:srgbClr val="C00000"/>
                </a:solidFill>
              </a:rPr>
              <a:t>// UGH</a:t>
            </a:r>
            <a:endParaRPr dirty="0">
              <a:solidFill>
                <a:srgbClr val="C00000"/>
              </a:solidFill>
            </a:endParaRPr>
          </a:p>
          <a:p>
            <a:pPr marL="152400" indent="0">
              <a:lnSpc>
                <a:spcPct val="120000"/>
              </a:lnSpc>
              <a:buNone/>
              <a:defRPr sz="3000"/>
            </a:pPr>
            <a:r>
              <a:rPr dirty="0"/>
              <a:t>   }</a:t>
            </a:r>
          </a:p>
          <a:p>
            <a:pPr marL="152400" indent="0">
              <a:lnSpc>
                <a:spcPct val="120000"/>
              </a:lnSpc>
              <a:buNone/>
              <a:defRPr sz="3000"/>
            </a:pPr>
            <a:r>
              <a:rPr lang="en-US" dirty="0"/>
              <a:t>   </a:t>
            </a:r>
            <a:r>
              <a:rPr dirty="0"/>
              <a:t>private static void </a:t>
            </a:r>
            <a:r>
              <a:rPr dirty="0" err="1"/>
              <a:t>exch</a:t>
            </a:r>
            <a:r>
              <a:rPr dirty="0"/>
              <a:t>(String[] a, int </a:t>
            </a:r>
            <a:r>
              <a:rPr dirty="0" err="1"/>
              <a:t>i</a:t>
            </a:r>
            <a:r>
              <a:rPr dirty="0"/>
              <a:t>, int j)</a:t>
            </a:r>
          </a:p>
          <a:p>
            <a:pPr marL="152400" indent="0">
              <a:lnSpc>
                <a:spcPct val="120000"/>
              </a:lnSpc>
              <a:buNone/>
              <a:defRPr sz="3000"/>
            </a:pPr>
            <a:r>
              <a:rPr dirty="0"/>
              <a:t>   {  String t = a[</a:t>
            </a:r>
            <a:r>
              <a:rPr dirty="0" err="1"/>
              <a:t>i</a:t>
            </a:r>
            <a:r>
              <a:rPr dirty="0"/>
              <a:t>]; a[</a:t>
            </a:r>
            <a:r>
              <a:rPr dirty="0" err="1"/>
              <a:t>i</a:t>
            </a:r>
            <a:r>
              <a:rPr dirty="0"/>
              <a:t>] = a[j]; a[j] = t;  }</a:t>
            </a:r>
          </a:p>
          <a:p>
            <a:pPr marL="152400" indent="0">
              <a:lnSpc>
                <a:spcPct val="120000"/>
              </a:lnSpc>
              <a:buNone/>
              <a:defRPr sz="3000"/>
            </a:pPr>
            <a:endParaRPr dirty="0"/>
          </a:p>
          <a:p>
            <a:pPr marL="152400" indent="0">
              <a:lnSpc>
                <a:spcPct val="120000"/>
              </a:lnSpc>
              <a:buNone/>
              <a:defRPr sz="3000"/>
            </a:pPr>
            <a:r>
              <a:rPr dirty="0"/>
              <a:t>   public static void main(String[] </a:t>
            </a:r>
            <a:r>
              <a:rPr dirty="0" err="1"/>
              <a:t>args</a:t>
            </a:r>
            <a:r>
              <a:rPr dirty="0"/>
              <a:t>) {</a:t>
            </a:r>
          </a:p>
          <a:p>
            <a:pPr marL="152400" indent="0">
              <a:lnSpc>
                <a:spcPct val="120000"/>
              </a:lnSpc>
              <a:buNone/>
              <a:defRPr sz="3000"/>
            </a:pPr>
            <a:r>
              <a:rPr dirty="0"/>
              <a:t>      String[] a = </a:t>
            </a:r>
            <a:r>
              <a:rPr dirty="0" err="1"/>
              <a:t>StdIn.readAllStrings</a:t>
            </a:r>
            <a:r>
              <a:rPr dirty="0"/>
              <a:t>();</a:t>
            </a:r>
          </a:p>
          <a:p>
            <a:pPr marL="152400" indent="0">
              <a:lnSpc>
                <a:spcPct val="120000"/>
              </a:lnSpc>
              <a:buNone/>
              <a:defRPr sz="3000"/>
            </a:pPr>
            <a:r>
              <a:rPr dirty="0"/>
              <a:t>      sort(a);</a:t>
            </a:r>
          </a:p>
          <a:p>
            <a:pPr marL="152400" indent="0">
              <a:lnSpc>
                <a:spcPct val="120000"/>
              </a:lnSpc>
              <a:buNone/>
              <a:defRPr sz="3000"/>
            </a:pPr>
            <a:r>
              <a:rPr dirty="0"/>
              <a:t>      for (int </a:t>
            </a:r>
            <a:r>
              <a:rPr dirty="0" err="1"/>
              <a:t>i</a:t>
            </a:r>
            <a:r>
              <a:rPr dirty="0"/>
              <a:t> = 0; </a:t>
            </a:r>
            <a:r>
              <a:rPr dirty="0" err="1"/>
              <a:t>i</a:t>
            </a:r>
            <a:r>
              <a:rPr dirty="0"/>
              <a:t> &lt; </a:t>
            </a:r>
            <a:r>
              <a:rPr dirty="0" err="1"/>
              <a:t>a.length</a:t>
            </a:r>
            <a:r>
              <a:rPr dirty="0"/>
              <a:t>; </a:t>
            </a:r>
            <a:r>
              <a:rPr dirty="0" err="1"/>
              <a:t>i</a:t>
            </a:r>
            <a:r>
              <a:rPr dirty="0"/>
              <a:t>++)</a:t>
            </a:r>
          </a:p>
          <a:p>
            <a:pPr marL="152400" indent="0">
              <a:lnSpc>
                <a:spcPct val="120000"/>
              </a:lnSpc>
              <a:buNone/>
              <a:defRPr sz="3000"/>
            </a:pPr>
            <a:r>
              <a:rPr dirty="0"/>
              <a:t>         </a:t>
            </a:r>
            <a:r>
              <a:rPr dirty="0" err="1"/>
              <a:t>StdOut.println</a:t>
            </a:r>
            <a:r>
              <a:rPr dirty="0"/>
              <a:t>(a[</a:t>
            </a:r>
            <a:r>
              <a:rPr dirty="0" err="1"/>
              <a:t>i</a:t>
            </a:r>
            <a:r>
              <a:rPr dirty="0"/>
              <a:t>]);</a:t>
            </a:r>
          </a:p>
          <a:p>
            <a:pPr marL="152400" indent="0">
              <a:lnSpc>
                <a:spcPct val="120000"/>
              </a:lnSpc>
              <a:buNone/>
              <a:defRPr sz="3000"/>
            </a:pPr>
            <a:r>
              <a:rPr dirty="0"/>
              <a:t>   }</a:t>
            </a:r>
          </a:p>
          <a:p>
            <a:pPr marL="152400" indent="0">
              <a:lnSpc>
                <a:spcPct val="120000"/>
              </a:lnSpc>
              <a:buNone/>
              <a:defRPr sz="3000"/>
            </a:pPr>
            <a:r>
              <a:rPr dirty="0"/>
              <a:t>}</a:t>
            </a:r>
          </a:p>
        </p:txBody>
      </p:sp>
      <p:sp>
        <p:nvSpPr>
          <p:cNvPr id="46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58</a:t>
            </a:fld>
            <a:endParaRPr/>
          </a:p>
        </p:txBody>
      </p:sp>
      <p:sp>
        <p:nvSpPr>
          <p:cNvPr id="467" name="% more names16.txt…"/>
          <p:cNvSpPr/>
          <p:nvPr/>
        </p:nvSpPr>
        <p:spPr>
          <a:xfrm>
            <a:off x="14998700" y="2717799"/>
            <a:ext cx="4140200" cy="8031191"/>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0" tIns="228600" rIns="228600" bIns="228600" anchor="ctr"/>
          <a:lstStyle/>
          <a:p>
            <a:pPr algn="l">
              <a:lnSpc>
                <a:spcPts val="3600"/>
              </a:lnSpc>
              <a:defRPr sz="2400">
                <a:latin typeface="Helvetica"/>
                <a:ea typeface="Helvetica"/>
                <a:cs typeface="Helvetica"/>
                <a:sym typeface="Helvetica"/>
              </a:defRPr>
            </a:pPr>
            <a:r>
              <a:rPr dirty="0"/>
              <a:t>% more names16.txt</a:t>
            </a:r>
          </a:p>
          <a:p>
            <a:pPr algn="l">
              <a:lnSpc>
                <a:spcPts val="3600"/>
              </a:lnSpc>
              <a:defRPr sz="2400">
                <a:latin typeface="Helvetica"/>
                <a:ea typeface="Helvetica"/>
                <a:cs typeface="Helvetica"/>
                <a:sym typeface="Helvetica"/>
              </a:defRPr>
            </a:pPr>
            <a:r>
              <a:rPr dirty="0" err="1"/>
              <a:t>wendy</a:t>
            </a:r>
            <a:endParaRPr dirty="0"/>
          </a:p>
          <a:p>
            <a:pPr algn="l">
              <a:lnSpc>
                <a:spcPts val="3600"/>
              </a:lnSpc>
              <a:defRPr sz="2400">
                <a:latin typeface="Helvetica"/>
                <a:ea typeface="Helvetica"/>
                <a:cs typeface="Helvetica"/>
                <a:sym typeface="Helvetica"/>
              </a:defRPr>
            </a:pPr>
            <a:r>
              <a:rPr dirty="0" err="1"/>
              <a:t>alice</a:t>
            </a:r>
            <a:endParaRPr dirty="0"/>
          </a:p>
          <a:p>
            <a:pPr algn="l">
              <a:lnSpc>
                <a:spcPts val="3600"/>
              </a:lnSpc>
              <a:defRPr sz="2400">
                <a:latin typeface="Helvetica"/>
                <a:ea typeface="Helvetica"/>
                <a:cs typeface="Helvetica"/>
                <a:sym typeface="Helvetica"/>
              </a:defRPr>
            </a:pPr>
            <a:r>
              <a:rPr dirty="0" err="1"/>
              <a:t>dave</a:t>
            </a:r>
            <a:endParaRPr dirty="0"/>
          </a:p>
          <a:p>
            <a:pPr algn="l">
              <a:lnSpc>
                <a:spcPts val="3600"/>
              </a:lnSpc>
              <a:defRPr sz="2400">
                <a:latin typeface="Helvetica"/>
                <a:ea typeface="Helvetica"/>
                <a:cs typeface="Helvetica"/>
                <a:sym typeface="Helvetica"/>
              </a:defRPr>
            </a:pPr>
            <a:r>
              <a:rPr dirty="0" err="1"/>
              <a:t>walter</a:t>
            </a:r>
            <a:endParaRPr dirty="0"/>
          </a:p>
          <a:p>
            <a:pPr algn="l">
              <a:lnSpc>
                <a:spcPts val="3600"/>
              </a:lnSpc>
              <a:defRPr sz="2400">
                <a:latin typeface="Helvetica"/>
                <a:ea typeface="Helvetica"/>
                <a:cs typeface="Helvetica"/>
                <a:sym typeface="Helvetica"/>
              </a:defRPr>
            </a:pPr>
            <a:r>
              <a:rPr dirty="0" err="1"/>
              <a:t>carlos</a:t>
            </a:r>
            <a:endParaRPr dirty="0"/>
          </a:p>
          <a:p>
            <a:pPr algn="l">
              <a:lnSpc>
                <a:spcPts val="3600"/>
              </a:lnSpc>
              <a:defRPr sz="2400">
                <a:latin typeface="Helvetica"/>
                <a:ea typeface="Helvetica"/>
                <a:cs typeface="Helvetica"/>
                <a:sym typeface="Helvetica"/>
              </a:defRPr>
            </a:pPr>
            <a:r>
              <a:rPr dirty="0"/>
              <a:t>carol</a:t>
            </a:r>
          </a:p>
          <a:p>
            <a:pPr algn="l">
              <a:lnSpc>
                <a:spcPts val="3600"/>
              </a:lnSpc>
              <a:defRPr sz="2400">
                <a:latin typeface="Helvetica"/>
                <a:ea typeface="Helvetica"/>
                <a:cs typeface="Helvetica"/>
                <a:sym typeface="Helvetica"/>
              </a:defRPr>
            </a:pPr>
            <a:r>
              <a:rPr dirty="0" err="1"/>
              <a:t>erin</a:t>
            </a:r>
            <a:endParaRPr dirty="0"/>
          </a:p>
          <a:p>
            <a:pPr algn="l">
              <a:lnSpc>
                <a:spcPts val="3600"/>
              </a:lnSpc>
              <a:defRPr sz="2400">
                <a:latin typeface="Helvetica"/>
                <a:ea typeface="Helvetica"/>
                <a:cs typeface="Helvetica"/>
                <a:sym typeface="Helvetica"/>
              </a:defRPr>
            </a:pPr>
            <a:r>
              <a:rPr dirty="0" err="1"/>
              <a:t>oscar</a:t>
            </a:r>
            <a:endParaRPr dirty="0"/>
          </a:p>
          <a:p>
            <a:pPr algn="l">
              <a:lnSpc>
                <a:spcPts val="3600"/>
              </a:lnSpc>
              <a:defRPr sz="2400">
                <a:latin typeface="Helvetica"/>
                <a:ea typeface="Helvetica"/>
                <a:cs typeface="Helvetica"/>
                <a:sym typeface="Helvetica"/>
              </a:defRPr>
            </a:pPr>
            <a:r>
              <a:rPr dirty="0" err="1"/>
              <a:t>peggy</a:t>
            </a:r>
            <a:endParaRPr dirty="0"/>
          </a:p>
          <a:p>
            <a:pPr algn="l">
              <a:lnSpc>
                <a:spcPts val="3600"/>
              </a:lnSpc>
              <a:defRPr sz="2400">
                <a:latin typeface="Helvetica"/>
                <a:ea typeface="Helvetica"/>
                <a:cs typeface="Helvetica"/>
                <a:sym typeface="Helvetica"/>
              </a:defRPr>
            </a:pPr>
            <a:r>
              <a:rPr dirty="0" err="1"/>
              <a:t>trudy</a:t>
            </a:r>
            <a:endParaRPr dirty="0"/>
          </a:p>
          <a:p>
            <a:pPr algn="l">
              <a:lnSpc>
                <a:spcPts val="3600"/>
              </a:lnSpc>
              <a:defRPr sz="2400">
                <a:latin typeface="Helvetica"/>
                <a:ea typeface="Helvetica"/>
                <a:cs typeface="Helvetica"/>
                <a:sym typeface="Helvetica"/>
              </a:defRPr>
            </a:pPr>
            <a:r>
              <a:rPr dirty="0"/>
              <a:t>eve</a:t>
            </a:r>
          </a:p>
          <a:p>
            <a:pPr algn="l">
              <a:lnSpc>
                <a:spcPts val="3600"/>
              </a:lnSpc>
              <a:defRPr sz="2400">
                <a:latin typeface="Helvetica"/>
                <a:ea typeface="Helvetica"/>
                <a:cs typeface="Helvetica"/>
                <a:sym typeface="Helvetica"/>
              </a:defRPr>
            </a:pPr>
            <a:r>
              <a:rPr dirty="0" err="1"/>
              <a:t>trent</a:t>
            </a:r>
            <a:endParaRPr dirty="0"/>
          </a:p>
          <a:p>
            <a:pPr algn="l">
              <a:lnSpc>
                <a:spcPts val="3600"/>
              </a:lnSpc>
              <a:defRPr sz="2400">
                <a:latin typeface="Helvetica"/>
                <a:ea typeface="Helvetica"/>
                <a:cs typeface="Helvetica"/>
                <a:sym typeface="Helvetica"/>
              </a:defRPr>
            </a:pPr>
            <a:r>
              <a:rPr dirty="0"/>
              <a:t>bob</a:t>
            </a:r>
          </a:p>
          <a:p>
            <a:pPr algn="l">
              <a:lnSpc>
                <a:spcPts val="3600"/>
              </a:lnSpc>
              <a:defRPr sz="2400">
                <a:latin typeface="Helvetica"/>
                <a:ea typeface="Helvetica"/>
                <a:cs typeface="Helvetica"/>
                <a:sym typeface="Helvetica"/>
              </a:defRPr>
            </a:pPr>
            <a:r>
              <a:rPr dirty="0" err="1"/>
              <a:t>craig</a:t>
            </a:r>
            <a:endParaRPr dirty="0"/>
          </a:p>
          <a:p>
            <a:pPr algn="l">
              <a:lnSpc>
                <a:spcPts val="3600"/>
              </a:lnSpc>
              <a:defRPr sz="2400">
                <a:latin typeface="Helvetica"/>
                <a:ea typeface="Helvetica"/>
                <a:cs typeface="Helvetica"/>
                <a:sym typeface="Helvetica"/>
              </a:defRPr>
            </a:pPr>
            <a:r>
              <a:rPr dirty="0"/>
              <a:t>frank</a:t>
            </a:r>
          </a:p>
          <a:p>
            <a:pPr algn="l">
              <a:lnSpc>
                <a:spcPts val="3600"/>
              </a:lnSpc>
              <a:defRPr sz="2400">
                <a:latin typeface="Helvetica"/>
                <a:ea typeface="Helvetica"/>
                <a:cs typeface="Helvetica"/>
                <a:sym typeface="Helvetica"/>
              </a:defRPr>
            </a:pPr>
            <a:r>
              <a:rPr dirty="0"/>
              <a:t>victor</a:t>
            </a:r>
          </a:p>
        </p:txBody>
      </p:sp>
      <p:sp>
        <p:nvSpPr>
          <p:cNvPr id="468" name="% java Insertion &lt; names16.txt…"/>
          <p:cNvSpPr/>
          <p:nvPr/>
        </p:nvSpPr>
        <p:spPr>
          <a:xfrm>
            <a:off x="16865600" y="4114800"/>
            <a:ext cx="5981700" cy="8031192"/>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0" tIns="228600" rIns="228600" bIns="228600" anchor="ctr"/>
          <a:lstStyle/>
          <a:p>
            <a:pPr algn="l">
              <a:lnSpc>
                <a:spcPts val="3600"/>
              </a:lnSpc>
              <a:defRPr sz="2400">
                <a:latin typeface="Helvetica"/>
                <a:ea typeface="Helvetica"/>
                <a:cs typeface="Helvetica"/>
                <a:sym typeface="Helvetica"/>
              </a:defRPr>
            </a:pPr>
            <a:r>
              <a:rPr dirty="0"/>
              <a:t>% java Insertion &lt; names16.txt</a:t>
            </a:r>
          </a:p>
          <a:p>
            <a:pPr algn="l">
              <a:lnSpc>
                <a:spcPts val="3600"/>
              </a:lnSpc>
              <a:defRPr sz="2400">
                <a:latin typeface="Helvetica"/>
                <a:ea typeface="Helvetica"/>
                <a:cs typeface="Helvetica"/>
                <a:sym typeface="Helvetica"/>
              </a:defRPr>
            </a:pPr>
            <a:r>
              <a:rPr dirty="0" err="1"/>
              <a:t>alice</a:t>
            </a:r>
            <a:endParaRPr dirty="0"/>
          </a:p>
          <a:p>
            <a:pPr algn="l">
              <a:lnSpc>
                <a:spcPts val="3600"/>
              </a:lnSpc>
              <a:defRPr sz="2400">
                <a:latin typeface="Helvetica"/>
                <a:ea typeface="Helvetica"/>
                <a:cs typeface="Helvetica"/>
                <a:sym typeface="Helvetica"/>
              </a:defRPr>
            </a:pPr>
            <a:r>
              <a:rPr dirty="0"/>
              <a:t>bob</a:t>
            </a:r>
          </a:p>
          <a:p>
            <a:pPr algn="l">
              <a:lnSpc>
                <a:spcPts val="3600"/>
              </a:lnSpc>
              <a:defRPr sz="2400">
                <a:latin typeface="Helvetica"/>
                <a:ea typeface="Helvetica"/>
                <a:cs typeface="Helvetica"/>
                <a:sym typeface="Helvetica"/>
              </a:defRPr>
            </a:pPr>
            <a:r>
              <a:rPr dirty="0" err="1"/>
              <a:t>carlos</a:t>
            </a:r>
            <a:endParaRPr dirty="0"/>
          </a:p>
          <a:p>
            <a:pPr algn="l">
              <a:lnSpc>
                <a:spcPts val="3600"/>
              </a:lnSpc>
              <a:defRPr sz="2400">
                <a:latin typeface="Helvetica"/>
                <a:ea typeface="Helvetica"/>
                <a:cs typeface="Helvetica"/>
                <a:sym typeface="Helvetica"/>
              </a:defRPr>
            </a:pPr>
            <a:r>
              <a:rPr dirty="0"/>
              <a:t>carol</a:t>
            </a:r>
          </a:p>
          <a:p>
            <a:pPr algn="l">
              <a:lnSpc>
                <a:spcPts val="3600"/>
              </a:lnSpc>
              <a:defRPr sz="2400">
                <a:latin typeface="Helvetica"/>
                <a:ea typeface="Helvetica"/>
                <a:cs typeface="Helvetica"/>
                <a:sym typeface="Helvetica"/>
              </a:defRPr>
            </a:pPr>
            <a:r>
              <a:rPr dirty="0" err="1"/>
              <a:t>craig</a:t>
            </a:r>
            <a:endParaRPr dirty="0"/>
          </a:p>
          <a:p>
            <a:pPr algn="l">
              <a:lnSpc>
                <a:spcPts val="3600"/>
              </a:lnSpc>
              <a:defRPr sz="2400">
                <a:latin typeface="Helvetica"/>
                <a:ea typeface="Helvetica"/>
                <a:cs typeface="Helvetica"/>
                <a:sym typeface="Helvetica"/>
              </a:defRPr>
            </a:pPr>
            <a:r>
              <a:rPr dirty="0" err="1"/>
              <a:t>dave</a:t>
            </a:r>
            <a:endParaRPr dirty="0"/>
          </a:p>
          <a:p>
            <a:pPr algn="l">
              <a:lnSpc>
                <a:spcPts val="3600"/>
              </a:lnSpc>
              <a:defRPr sz="2400">
                <a:latin typeface="Helvetica"/>
                <a:ea typeface="Helvetica"/>
                <a:cs typeface="Helvetica"/>
                <a:sym typeface="Helvetica"/>
              </a:defRPr>
            </a:pPr>
            <a:r>
              <a:rPr dirty="0" err="1"/>
              <a:t>erin</a:t>
            </a:r>
            <a:endParaRPr dirty="0"/>
          </a:p>
          <a:p>
            <a:pPr algn="l">
              <a:lnSpc>
                <a:spcPts val="3600"/>
              </a:lnSpc>
              <a:defRPr sz="2400">
                <a:latin typeface="Helvetica"/>
                <a:ea typeface="Helvetica"/>
                <a:cs typeface="Helvetica"/>
                <a:sym typeface="Helvetica"/>
              </a:defRPr>
            </a:pPr>
            <a:r>
              <a:rPr dirty="0"/>
              <a:t>eve</a:t>
            </a:r>
          </a:p>
          <a:p>
            <a:pPr algn="l">
              <a:lnSpc>
                <a:spcPts val="3600"/>
              </a:lnSpc>
              <a:defRPr sz="2400">
                <a:latin typeface="Helvetica"/>
                <a:ea typeface="Helvetica"/>
                <a:cs typeface="Helvetica"/>
                <a:sym typeface="Helvetica"/>
              </a:defRPr>
            </a:pPr>
            <a:r>
              <a:rPr dirty="0"/>
              <a:t>frank</a:t>
            </a:r>
          </a:p>
          <a:p>
            <a:pPr algn="l">
              <a:lnSpc>
                <a:spcPts val="3600"/>
              </a:lnSpc>
              <a:defRPr sz="2400">
                <a:latin typeface="Helvetica"/>
                <a:ea typeface="Helvetica"/>
                <a:cs typeface="Helvetica"/>
                <a:sym typeface="Helvetica"/>
              </a:defRPr>
            </a:pPr>
            <a:r>
              <a:rPr dirty="0" err="1"/>
              <a:t>oscar</a:t>
            </a:r>
            <a:endParaRPr dirty="0"/>
          </a:p>
          <a:p>
            <a:pPr algn="l">
              <a:lnSpc>
                <a:spcPts val="3600"/>
              </a:lnSpc>
              <a:defRPr sz="2400">
                <a:latin typeface="Helvetica"/>
                <a:ea typeface="Helvetica"/>
                <a:cs typeface="Helvetica"/>
                <a:sym typeface="Helvetica"/>
              </a:defRPr>
            </a:pPr>
            <a:r>
              <a:rPr dirty="0" err="1"/>
              <a:t>peggy</a:t>
            </a:r>
            <a:endParaRPr dirty="0"/>
          </a:p>
          <a:p>
            <a:pPr algn="l">
              <a:lnSpc>
                <a:spcPts val="3600"/>
              </a:lnSpc>
              <a:defRPr sz="2400">
                <a:latin typeface="Helvetica"/>
                <a:ea typeface="Helvetica"/>
                <a:cs typeface="Helvetica"/>
                <a:sym typeface="Helvetica"/>
              </a:defRPr>
            </a:pPr>
            <a:r>
              <a:rPr dirty="0" err="1"/>
              <a:t>trent</a:t>
            </a:r>
            <a:endParaRPr dirty="0"/>
          </a:p>
          <a:p>
            <a:pPr algn="l">
              <a:lnSpc>
                <a:spcPts val="3600"/>
              </a:lnSpc>
              <a:defRPr sz="2400">
                <a:latin typeface="Helvetica"/>
                <a:ea typeface="Helvetica"/>
                <a:cs typeface="Helvetica"/>
                <a:sym typeface="Helvetica"/>
              </a:defRPr>
            </a:pPr>
            <a:r>
              <a:rPr dirty="0" err="1"/>
              <a:t>trudy</a:t>
            </a:r>
            <a:endParaRPr dirty="0"/>
          </a:p>
          <a:p>
            <a:pPr algn="l">
              <a:lnSpc>
                <a:spcPts val="3600"/>
              </a:lnSpc>
              <a:defRPr sz="2400">
                <a:latin typeface="Helvetica"/>
                <a:ea typeface="Helvetica"/>
                <a:cs typeface="Helvetica"/>
                <a:sym typeface="Helvetica"/>
              </a:defRPr>
            </a:pPr>
            <a:r>
              <a:rPr dirty="0"/>
              <a:t>victor</a:t>
            </a:r>
          </a:p>
          <a:p>
            <a:pPr algn="l">
              <a:lnSpc>
                <a:spcPts val="3600"/>
              </a:lnSpc>
              <a:defRPr sz="2400">
                <a:latin typeface="Helvetica"/>
                <a:ea typeface="Helvetica"/>
                <a:cs typeface="Helvetica"/>
                <a:sym typeface="Helvetica"/>
              </a:defRPr>
            </a:pPr>
            <a:r>
              <a:rPr dirty="0" err="1"/>
              <a:t>walter</a:t>
            </a:r>
            <a:endParaRPr dirty="0"/>
          </a:p>
          <a:p>
            <a:pPr algn="l">
              <a:lnSpc>
                <a:spcPts val="3600"/>
              </a:lnSpc>
              <a:defRPr sz="2400">
                <a:latin typeface="Helvetica"/>
                <a:ea typeface="Helvetica"/>
                <a:cs typeface="Helvetica"/>
                <a:sym typeface="Helvetica"/>
              </a:defRPr>
            </a:pPr>
            <a:r>
              <a:rPr dirty="0" err="1"/>
              <a:t>wendy</a:t>
            </a:r>
            <a:endParaRPr dirty="0"/>
          </a:p>
        </p:txBody>
      </p:sp>
    </p:spTree>
    <p:extLst>
      <p:ext uri="{BB962C8B-B14F-4D97-AF65-F5344CB8AC3E}">
        <p14:creationId xmlns:p14="http://schemas.microsoft.com/office/powerpoint/2010/main" val="336380643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Empirical tests of insertion sort"/>
          <p:cNvSpPr txBox="1">
            <a:spLocks noGrp="1"/>
          </p:cNvSpPr>
          <p:nvPr>
            <p:ph type="title"/>
          </p:nvPr>
        </p:nvSpPr>
        <p:spPr>
          <a:prstGeom prst="rect">
            <a:avLst/>
          </a:prstGeom>
        </p:spPr>
        <p:txBody>
          <a:bodyPr/>
          <a:lstStyle/>
          <a:p>
            <a:r>
              <a:t>Empirical tests of insertion sort</a:t>
            </a:r>
          </a:p>
        </p:txBody>
      </p:sp>
      <p:sp>
        <p:nvSpPr>
          <p:cNvPr id="47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59</a:t>
            </a:fld>
            <a:endParaRPr/>
          </a:p>
        </p:txBody>
      </p:sp>
      <p:sp>
        <p:nvSpPr>
          <p:cNvPr id="472" name="Sort random strings…"/>
          <p:cNvSpPr txBox="1"/>
          <p:nvPr/>
        </p:nvSpPr>
        <p:spPr>
          <a:xfrm>
            <a:off x="1270000" y="2146300"/>
            <a:ext cx="6159500" cy="25781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algn="l">
              <a:lnSpc>
                <a:spcPts val="5500"/>
              </a:lnSpc>
              <a:spcBef>
                <a:spcPts val="600"/>
              </a:spcBef>
              <a:tabLst>
                <a:tab pos="1168400" algn="l"/>
              </a:tabLst>
              <a:defRPr sz="3600">
                <a:solidFill>
                  <a:srgbClr val="005493"/>
                </a:solidFill>
              </a:defRPr>
            </a:pPr>
            <a:r>
              <a:t>Sort random strings</a:t>
            </a:r>
            <a:endParaRPr i="1"/>
          </a:p>
          <a:p>
            <a:pPr marL="838200" lvl="1" indent="-381000" algn="l">
              <a:lnSpc>
                <a:spcPts val="5500"/>
              </a:lnSpc>
              <a:spcBef>
                <a:spcPts val="600"/>
              </a:spcBef>
              <a:buSzPct val="125000"/>
              <a:buFont typeface="Gill Sans"/>
              <a:buChar char="•"/>
              <a:tabLst>
                <a:tab pos="2476500" algn="l"/>
              </a:tabLst>
              <a:defRPr sz="3600"/>
            </a:pPr>
            <a:r>
              <a:t>Array of length </a:t>
            </a:r>
            <a:r>
              <a:rPr i="1"/>
              <a:t>N</a:t>
            </a:r>
            <a:r>
              <a:t>.</a:t>
            </a:r>
          </a:p>
          <a:p>
            <a:pPr marL="838200" lvl="1" indent="-381000" algn="l">
              <a:lnSpc>
                <a:spcPts val="5500"/>
              </a:lnSpc>
              <a:spcBef>
                <a:spcPts val="600"/>
              </a:spcBef>
              <a:buSzPct val="125000"/>
              <a:buFont typeface="Gill Sans"/>
              <a:buChar char="•"/>
              <a:tabLst>
                <a:tab pos="2476500" algn="l"/>
              </a:tabLst>
              <a:defRPr sz="3600"/>
            </a:pPr>
            <a:r>
              <a:t>10-character strings.</a:t>
            </a:r>
          </a:p>
        </p:txBody>
      </p:sp>
      <p:sp>
        <p:nvSpPr>
          <p:cNvPr id="473" name="Confirms hypothesis that order of growth is N2."/>
          <p:cNvSpPr txBox="1"/>
          <p:nvPr/>
        </p:nvSpPr>
        <p:spPr>
          <a:xfrm>
            <a:off x="1193800" y="10414000"/>
            <a:ext cx="12293600" cy="10414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algn="l">
              <a:lnSpc>
                <a:spcPts val="5500"/>
              </a:lnSpc>
              <a:spcBef>
                <a:spcPts val="1200"/>
              </a:spcBef>
              <a:tabLst>
                <a:tab pos="1168400" algn="l"/>
              </a:tabLst>
              <a:defRPr sz="3600">
                <a:solidFill>
                  <a:srgbClr val="005493"/>
                </a:solidFill>
              </a:defRPr>
            </a:pPr>
            <a:r>
              <a:rPr>
                <a:solidFill>
                  <a:srgbClr val="000000"/>
                </a:solidFill>
              </a:rPr>
              <a:t>Confirms hypothesis that order of growth is </a:t>
            </a:r>
            <a:r>
              <a:rPr i="1" spc="324">
                <a:solidFill>
                  <a:srgbClr val="000000"/>
                </a:solidFill>
              </a:rPr>
              <a:t>N</a:t>
            </a:r>
            <a:r>
              <a:rPr baseline="31999">
                <a:solidFill>
                  <a:srgbClr val="000000"/>
                </a:solidFill>
              </a:rPr>
              <a:t>2</a:t>
            </a:r>
            <a:r>
              <a:rPr i="1">
                <a:solidFill>
                  <a:srgbClr val="000000"/>
                </a:solidFill>
              </a:rPr>
              <a:t>.</a:t>
            </a:r>
          </a:p>
        </p:txBody>
      </p:sp>
      <p:grpSp>
        <p:nvGrpSpPr>
          <p:cNvPr id="476" name="Group"/>
          <p:cNvGrpSpPr/>
          <p:nvPr/>
        </p:nvGrpSpPr>
        <p:grpSpPr>
          <a:xfrm>
            <a:off x="10033001" y="11313164"/>
            <a:ext cx="3048001" cy="1310636"/>
            <a:chOff x="0" y="0"/>
            <a:chExt cx="3048000" cy="1310635"/>
          </a:xfrm>
        </p:grpSpPr>
        <p:sp>
          <p:nvSpPr>
            <p:cNvPr id="474" name="Line"/>
            <p:cNvSpPr/>
            <p:nvPr/>
          </p:nvSpPr>
          <p:spPr>
            <a:xfrm flipH="1">
              <a:off x="1535249" y="0"/>
              <a:ext cx="1" cy="787025"/>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475" name="will NOT scale"/>
            <p:cNvSpPr txBox="1"/>
            <p:nvPr/>
          </p:nvSpPr>
          <p:spPr>
            <a:xfrm>
              <a:off x="0" y="878835"/>
              <a:ext cx="3048000" cy="431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gn="l">
                <a:lnSpc>
                  <a:spcPts val="4300"/>
                </a:lnSpc>
                <a:spcBef>
                  <a:spcPts val="100"/>
                </a:spcBef>
                <a:tabLst>
                  <a:tab pos="1168400" algn="l"/>
                </a:tabLst>
                <a:defRPr sz="3200">
                  <a:solidFill>
                    <a:srgbClr val="005493"/>
                  </a:solidFill>
                </a:defRPr>
              </a:lvl1pPr>
            </a:lstStyle>
            <a:p>
              <a:r>
                <a:t>will NOT scale</a:t>
              </a:r>
            </a:p>
          </p:txBody>
        </p:sp>
      </p:grpSp>
      <p:sp>
        <p:nvSpPr>
          <p:cNvPr id="477" name="% java Generator 20000 ...…"/>
          <p:cNvSpPr/>
          <p:nvPr/>
        </p:nvSpPr>
        <p:spPr>
          <a:xfrm>
            <a:off x="17399000" y="2095500"/>
            <a:ext cx="5626100" cy="4711700"/>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0" tIns="228600" rIns="228600" bIns="228600" anchor="ctr"/>
          <a:lstStyle/>
          <a:p>
            <a:pPr algn="l">
              <a:lnSpc>
                <a:spcPts val="3600"/>
              </a:lnSpc>
              <a:defRPr sz="2400">
                <a:latin typeface="Helvetica"/>
                <a:ea typeface="Helvetica"/>
                <a:cs typeface="Helvetica"/>
                <a:sym typeface="Helvetica"/>
              </a:defRPr>
            </a:pPr>
            <a:r>
              <a:t>% java Generator 20000 ...</a:t>
            </a:r>
          </a:p>
          <a:p>
            <a:pPr algn="l">
              <a:lnSpc>
                <a:spcPts val="3600"/>
              </a:lnSpc>
              <a:defRPr sz="2400">
                <a:latin typeface="Helvetica"/>
                <a:ea typeface="Helvetica"/>
                <a:cs typeface="Helvetica"/>
                <a:sym typeface="Helvetica"/>
              </a:defRPr>
            </a:pPr>
            <a:r>
              <a:t>1 seconds</a:t>
            </a:r>
          </a:p>
          <a:p>
            <a:pPr algn="l">
              <a:lnSpc>
                <a:spcPts val="3600"/>
              </a:lnSpc>
              <a:defRPr sz="2400">
                <a:latin typeface="Helvetica"/>
                <a:ea typeface="Helvetica"/>
                <a:cs typeface="Helvetica"/>
                <a:sym typeface="Helvetica"/>
              </a:defRPr>
            </a:pPr>
            <a:r>
              <a:t>% java Generator 40000 ...</a:t>
            </a:r>
          </a:p>
          <a:p>
            <a:pPr algn="l">
              <a:lnSpc>
                <a:spcPts val="3600"/>
              </a:lnSpc>
              <a:defRPr sz="2400">
                <a:latin typeface="Helvetica"/>
                <a:ea typeface="Helvetica"/>
                <a:cs typeface="Helvetica"/>
                <a:sym typeface="Helvetica"/>
              </a:defRPr>
            </a:pPr>
            <a:r>
              <a:t>4 seconds</a:t>
            </a:r>
          </a:p>
          <a:p>
            <a:pPr algn="l">
              <a:lnSpc>
                <a:spcPts val="3600"/>
              </a:lnSpc>
              <a:defRPr sz="2400">
                <a:latin typeface="Helvetica"/>
                <a:ea typeface="Helvetica"/>
                <a:cs typeface="Helvetica"/>
                <a:sym typeface="Helvetica"/>
              </a:defRPr>
            </a:pPr>
            <a:r>
              <a:t>% java Generator 80000 ...</a:t>
            </a:r>
          </a:p>
          <a:p>
            <a:pPr algn="l">
              <a:lnSpc>
                <a:spcPts val="3600"/>
              </a:lnSpc>
              <a:defRPr sz="2400">
                <a:latin typeface="Helvetica"/>
                <a:ea typeface="Helvetica"/>
                <a:cs typeface="Helvetica"/>
                <a:sym typeface="Helvetica"/>
              </a:defRPr>
            </a:pPr>
            <a:r>
              <a:t>35 seconds</a:t>
            </a:r>
          </a:p>
          <a:p>
            <a:pPr algn="l">
              <a:lnSpc>
                <a:spcPts val="3600"/>
              </a:lnSpc>
              <a:defRPr sz="2400">
                <a:latin typeface="Helvetica"/>
                <a:ea typeface="Helvetica"/>
                <a:cs typeface="Helvetica"/>
                <a:sym typeface="Helvetica"/>
              </a:defRPr>
            </a:pPr>
            <a:r>
              <a:t>% java Generator 160000 ...</a:t>
            </a:r>
          </a:p>
          <a:p>
            <a:pPr algn="l">
              <a:lnSpc>
                <a:spcPts val="3600"/>
              </a:lnSpc>
              <a:defRPr sz="2400">
                <a:latin typeface="Helvetica"/>
                <a:ea typeface="Helvetica"/>
                <a:cs typeface="Helvetica"/>
                <a:sym typeface="Helvetica"/>
              </a:defRPr>
            </a:pPr>
            <a:r>
              <a:t>225 seconds</a:t>
            </a:r>
          </a:p>
          <a:p>
            <a:pPr algn="l">
              <a:lnSpc>
                <a:spcPts val="3600"/>
              </a:lnSpc>
              <a:defRPr sz="2400">
                <a:latin typeface="Helvetica"/>
                <a:ea typeface="Helvetica"/>
                <a:cs typeface="Helvetica"/>
                <a:sym typeface="Helvetica"/>
              </a:defRPr>
            </a:pPr>
            <a:r>
              <a:t>% java Generator 320000 ...</a:t>
            </a:r>
          </a:p>
          <a:p>
            <a:pPr algn="l">
              <a:lnSpc>
                <a:spcPts val="3600"/>
              </a:lnSpc>
              <a:defRPr sz="2400">
                <a:latin typeface="Helvetica"/>
                <a:ea typeface="Helvetica"/>
                <a:cs typeface="Helvetica"/>
                <a:sym typeface="Helvetica"/>
              </a:defRPr>
            </a:pPr>
            <a:r>
              <a:t>1019 seconds</a:t>
            </a:r>
          </a:p>
        </p:txBody>
      </p:sp>
      <p:grpSp>
        <p:nvGrpSpPr>
          <p:cNvPr id="480" name="Group"/>
          <p:cNvGrpSpPr/>
          <p:nvPr/>
        </p:nvGrpSpPr>
        <p:grpSpPr>
          <a:xfrm>
            <a:off x="17424400" y="7073900"/>
            <a:ext cx="4789984" cy="901700"/>
            <a:chOff x="0" y="0"/>
            <a:chExt cx="4789983" cy="901700"/>
          </a:xfrm>
        </p:grpSpPr>
        <p:sp>
          <p:nvSpPr>
            <p:cNvPr id="478" name="... = 10 a-z | java Insertion"/>
            <p:cNvSpPr txBox="1"/>
            <p:nvPr/>
          </p:nvSpPr>
          <p:spPr>
            <a:xfrm>
              <a:off x="0" y="0"/>
              <a:ext cx="3624263" cy="469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algn="l">
                <a:lnSpc>
                  <a:spcPts val="3600"/>
                </a:lnSpc>
                <a:defRPr sz="2400">
                  <a:latin typeface="Helvetica"/>
                  <a:ea typeface="Helvetica"/>
                  <a:cs typeface="Helvetica"/>
                  <a:sym typeface="Helvetica"/>
                </a:defRPr>
              </a:pPr>
              <a:r>
                <a:rPr>
                  <a:solidFill>
                    <a:srgbClr val="005493"/>
                  </a:solidFill>
                </a:rPr>
                <a:t>...</a:t>
              </a:r>
              <a:r>
                <a:t> = 10 </a:t>
              </a:r>
              <a:r>
                <a:rPr>
                  <a:solidFill>
                    <a:srgbClr val="005493"/>
                  </a:solidFill>
                </a:rPr>
                <a:t>a-z</a:t>
              </a:r>
              <a:r>
                <a:t> | java Insertion</a:t>
              </a:r>
            </a:p>
          </p:txBody>
        </p:sp>
        <p:sp>
          <p:nvSpPr>
            <p:cNvPr id="479" name="a-z = abcdefghijklmnopqrstuvwxyz"/>
            <p:cNvSpPr txBox="1"/>
            <p:nvPr/>
          </p:nvSpPr>
          <p:spPr>
            <a:xfrm>
              <a:off x="25400" y="431800"/>
              <a:ext cx="4764584" cy="469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algn="l">
                <a:lnSpc>
                  <a:spcPts val="3600"/>
                </a:lnSpc>
                <a:defRPr sz="2400">
                  <a:latin typeface="Helvetica"/>
                  <a:ea typeface="Helvetica"/>
                  <a:cs typeface="Helvetica"/>
                  <a:sym typeface="Helvetica"/>
                </a:defRPr>
              </a:pPr>
              <a:r>
                <a:rPr>
                  <a:solidFill>
                    <a:srgbClr val="005493"/>
                  </a:solidFill>
                </a:rPr>
                <a:t>a-z</a:t>
              </a:r>
              <a:r>
                <a:t> = abcdefghijklmnopqrstuvwxyz</a:t>
              </a:r>
            </a:p>
          </p:txBody>
        </p:sp>
      </p:grpSp>
      <p:graphicFrame>
        <p:nvGraphicFramePr>
          <p:cNvPr id="481" name="Table"/>
          <p:cNvGraphicFramePr/>
          <p:nvPr/>
        </p:nvGraphicFramePr>
        <p:xfrm>
          <a:off x="7949340" y="1684139"/>
          <a:ext cx="6223039" cy="7738628"/>
        </p:xfrm>
        <a:graphic>
          <a:graphicData uri="http://schemas.openxmlformats.org/drawingml/2006/table">
            <a:tbl>
              <a:tblPr firstRow="1">
                <a:tableStyleId>{8F44A2F1-9E1F-4B54-A3A2-5F16C0AD49E2}</a:tableStyleId>
              </a:tblPr>
              <a:tblGrid>
                <a:gridCol w="2562622">
                  <a:extLst>
                    <a:ext uri="{9D8B030D-6E8A-4147-A177-3AD203B41FA5}">
                      <a16:colId xmlns:a16="http://schemas.microsoft.com/office/drawing/2014/main" val="20000"/>
                    </a:ext>
                  </a:extLst>
                </a:gridCol>
                <a:gridCol w="1743509">
                  <a:extLst>
                    <a:ext uri="{9D8B030D-6E8A-4147-A177-3AD203B41FA5}">
                      <a16:colId xmlns:a16="http://schemas.microsoft.com/office/drawing/2014/main" val="20001"/>
                    </a:ext>
                  </a:extLst>
                </a:gridCol>
                <a:gridCol w="1916908">
                  <a:extLst>
                    <a:ext uri="{9D8B030D-6E8A-4147-A177-3AD203B41FA5}">
                      <a16:colId xmlns:a16="http://schemas.microsoft.com/office/drawing/2014/main" val="20002"/>
                    </a:ext>
                  </a:extLst>
                </a:gridCol>
              </a:tblGrid>
              <a:tr h="1520045">
                <a:tc>
                  <a:txBody>
                    <a:bodyPr/>
                    <a:lstStyle/>
                    <a:p>
                      <a:pPr defTabSz="914400">
                        <a:lnSpc>
                          <a:spcPts val="3200"/>
                        </a:lnSpc>
                        <a:defRPr sz="1800" i="0"/>
                      </a:pPr>
                      <a:r>
                        <a:rPr sz="2700" i="1">
                          <a:sym typeface="Lucida Sans"/>
                        </a:rPr>
                        <a:t>N</a:t>
                      </a:r>
                    </a:p>
                  </a:txBody>
                  <a:tcPr marL="25400" marR="25400" marT="25400" marB="25400" anchor="ctr" horzOverflow="overflow"/>
                </a:tc>
                <a:tc>
                  <a:txBody>
                    <a:bodyPr/>
                    <a:lstStyle/>
                    <a:p>
                      <a:pPr defTabSz="914400">
                        <a:lnSpc>
                          <a:spcPts val="3400"/>
                        </a:lnSpc>
                        <a:defRPr sz="2900">
                          <a:sym typeface="Lucida Sans"/>
                        </a:defRPr>
                      </a:pPr>
                      <a:r>
                        <a:t>T</a:t>
                      </a:r>
                      <a:r>
                        <a:rPr baseline="-5999"/>
                        <a:t>N</a:t>
                      </a:r>
                      <a:r>
                        <a:rPr i="0"/>
                        <a:t> (</a:t>
                      </a:r>
                      <a:r>
                        <a:t>seconds</a:t>
                      </a:r>
                      <a:r>
                        <a:rPr i="0"/>
                        <a:t>)</a:t>
                      </a:r>
                    </a:p>
                  </a:txBody>
                  <a:tcPr marL="25400" marR="25400" marT="25400" marB="25400" anchor="ctr" horzOverflow="overflow"/>
                </a:tc>
                <a:tc>
                  <a:txBody>
                    <a:bodyPr/>
                    <a:lstStyle/>
                    <a:p>
                      <a:pPr>
                        <a:lnSpc>
                          <a:spcPts val="4900"/>
                        </a:lnSpc>
                        <a:spcBef>
                          <a:spcPts val="1200"/>
                        </a:spcBef>
                        <a:tabLst>
                          <a:tab pos="1168400" algn="l"/>
                        </a:tabLst>
                        <a:defRPr sz="3100" i="0">
                          <a:solidFill>
                            <a:srgbClr val="005493"/>
                          </a:solidFill>
                          <a:sym typeface="Lucida Sans"/>
                        </a:defRPr>
                      </a:pPr>
                      <a:r>
                        <a:rPr i="1">
                          <a:solidFill>
                            <a:srgbClr val="000000"/>
                          </a:solidFill>
                        </a:rPr>
                        <a:t>T</a:t>
                      </a:r>
                      <a:r>
                        <a:rPr i="1" baseline="-5999">
                          <a:solidFill>
                            <a:srgbClr val="000000"/>
                          </a:solidFill>
                        </a:rPr>
                        <a:t>N</a:t>
                      </a:r>
                      <a:r>
                        <a:rPr>
                          <a:solidFill>
                            <a:srgbClr val="000000"/>
                          </a:solidFill>
                        </a:rPr>
                        <a:t>/</a:t>
                      </a:r>
                      <a:r>
                        <a:rPr i="1">
                          <a:solidFill>
                            <a:srgbClr val="000000"/>
                          </a:solidFill>
                        </a:rPr>
                        <a:t>T</a:t>
                      </a:r>
                      <a:r>
                        <a:rPr i="1" baseline="-5999">
                          <a:solidFill>
                            <a:srgbClr val="000000"/>
                          </a:solidFill>
                        </a:rPr>
                        <a:t>N/2</a:t>
                      </a:r>
                    </a:p>
                  </a:txBody>
                  <a:tcPr marL="25400" marR="25400" marT="25400" marB="25400" anchor="ctr" horzOverflow="overflow"/>
                </a:tc>
                <a:extLst>
                  <a:ext uri="{0D108BD9-81ED-4DB2-BD59-A6C34878D82A}">
                    <a16:rowId xmlns:a16="http://schemas.microsoft.com/office/drawing/2014/main" val="10000"/>
                  </a:ext>
                </a:extLst>
              </a:tr>
              <a:tr h="888369">
                <a:tc>
                  <a:txBody>
                    <a:bodyPr/>
                    <a:lstStyle/>
                    <a:p>
                      <a:pPr defTabSz="914400">
                        <a:lnSpc>
                          <a:spcPts val="4200"/>
                        </a:lnSpc>
                        <a:defRPr sz="1800"/>
                      </a:pPr>
                      <a:r>
                        <a:rPr sz="3000">
                          <a:sym typeface="Lucida Sans"/>
                        </a:rPr>
                        <a:t>20,000</a:t>
                      </a:r>
                    </a:p>
                  </a:txBody>
                  <a:tcPr marL="38100" marR="38100" marT="38100" marB="38100" anchor="ctr" horzOverflow="overflow"/>
                </a:tc>
                <a:tc>
                  <a:txBody>
                    <a:bodyPr/>
                    <a:lstStyle/>
                    <a:p>
                      <a:pPr defTabSz="914400">
                        <a:lnSpc>
                          <a:spcPts val="4200"/>
                        </a:lnSpc>
                        <a:defRPr sz="1800"/>
                      </a:pPr>
                      <a:r>
                        <a:rPr sz="3000">
                          <a:sym typeface="Lucida Sans"/>
                        </a:rPr>
                        <a:t>1</a:t>
                      </a:r>
                    </a:p>
                  </a:txBody>
                  <a:tcPr marL="38100" marR="38100" marT="38100" marB="38100" anchor="ctr" horzOverflow="overflow"/>
                </a:tc>
                <a:tc>
                  <a:txBody>
                    <a:bodyPr/>
                    <a:lstStyle/>
                    <a:p>
                      <a:pPr defTabSz="914400">
                        <a:lnSpc>
                          <a:spcPts val="4200"/>
                        </a:lnSpc>
                        <a:defRPr sz="3000">
                          <a:sym typeface="Lucida Sans"/>
                        </a:defRPr>
                      </a:pPr>
                      <a:endParaRPr/>
                    </a:p>
                  </a:txBody>
                  <a:tcPr marL="38100" marR="38100" marT="38100" marB="38100" anchor="ctr" horzOverflow="overflow"/>
                </a:tc>
                <a:extLst>
                  <a:ext uri="{0D108BD9-81ED-4DB2-BD59-A6C34878D82A}">
                    <a16:rowId xmlns:a16="http://schemas.microsoft.com/office/drawing/2014/main" val="10001"/>
                  </a:ext>
                </a:extLst>
              </a:tr>
              <a:tr h="888369">
                <a:tc>
                  <a:txBody>
                    <a:bodyPr/>
                    <a:lstStyle/>
                    <a:p>
                      <a:pPr defTabSz="914400">
                        <a:lnSpc>
                          <a:spcPts val="4200"/>
                        </a:lnSpc>
                        <a:defRPr sz="1800"/>
                      </a:pPr>
                      <a:r>
                        <a:rPr sz="3000">
                          <a:sym typeface="Lucida Sans"/>
                        </a:rPr>
                        <a:t>40,000</a:t>
                      </a:r>
                    </a:p>
                  </a:txBody>
                  <a:tcPr marL="38100" marR="38100" marT="38100" marB="38100" anchor="ctr" horzOverflow="overflow"/>
                </a:tc>
                <a:tc>
                  <a:txBody>
                    <a:bodyPr/>
                    <a:lstStyle/>
                    <a:p>
                      <a:pPr defTabSz="914400">
                        <a:lnSpc>
                          <a:spcPts val="4200"/>
                        </a:lnSpc>
                        <a:defRPr sz="1800"/>
                      </a:pPr>
                      <a:r>
                        <a:rPr sz="3000">
                          <a:sym typeface="Lucida Sans"/>
                        </a:rPr>
                        <a:t>4</a:t>
                      </a:r>
                    </a:p>
                  </a:txBody>
                  <a:tcPr marL="38100" marR="38100" marT="38100" marB="38100" anchor="ctr" horzOverflow="overflow"/>
                </a:tc>
                <a:tc>
                  <a:txBody>
                    <a:bodyPr/>
                    <a:lstStyle/>
                    <a:p>
                      <a:pPr defTabSz="914400">
                        <a:lnSpc>
                          <a:spcPts val="4200"/>
                        </a:lnSpc>
                        <a:defRPr sz="3000">
                          <a:sym typeface="Lucida Sans"/>
                        </a:defRPr>
                      </a:pPr>
                      <a:endParaRPr/>
                    </a:p>
                  </a:txBody>
                  <a:tcPr marL="38100" marR="38100" marT="38100" marB="38100" anchor="ctr" horzOverflow="overflow"/>
                </a:tc>
                <a:extLst>
                  <a:ext uri="{0D108BD9-81ED-4DB2-BD59-A6C34878D82A}">
                    <a16:rowId xmlns:a16="http://schemas.microsoft.com/office/drawing/2014/main" val="10002"/>
                  </a:ext>
                </a:extLst>
              </a:tr>
              <a:tr h="888369">
                <a:tc>
                  <a:txBody>
                    <a:bodyPr/>
                    <a:lstStyle/>
                    <a:p>
                      <a:pPr defTabSz="914400">
                        <a:lnSpc>
                          <a:spcPts val="4200"/>
                        </a:lnSpc>
                        <a:defRPr sz="1800"/>
                      </a:pPr>
                      <a:r>
                        <a:rPr sz="3000">
                          <a:sym typeface="Lucida Sans"/>
                        </a:rPr>
                        <a:t>80,000</a:t>
                      </a:r>
                    </a:p>
                  </a:txBody>
                  <a:tcPr marL="38100" marR="38100" marT="38100" marB="38100" anchor="ctr" horzOverflow="overflow"/>
                </a:tc>
                <a:tc>
                  <a:txBody>
                    <a:bodyPr/>
                    <a:lstStyle/>
                    <a:p>
                      <a:pPr defTabSz="914400">
                        <a:lnSpc>
                          <a:spcPts val="4200"/>
                        </a:lnSpc>
                        <a:defRPr sz="1800"/>
                      </a:pPr>
                      <a:r>
                        <a:rPr sz="3000">
                          <a:sym typeface="Lucida Sans"/>
                        </a:rPr>
                        <a:t>35</a:t>
                      </a:r>
                    </a:p>
                  </a:txBody>
                  <a:tcPr marL="38100" marR="38100" marT="38100" marB="38100" anchor="ctr" horzOverflow="overflow"/>
                </a:tc>
                <a:tc>
                  <a:txBody>
                    <a:bodyPr/>
                    <a:lstStyle/>
                    <a:p>
                      <a:pPr defTabSz="914400">
                        <a:lnSpc>
                          <a:spcPts val="4200"/>
                        </a:lnSpc>
                        <a:defRPr sz="1800"/>
                      </a:pPr>
                      <a:r>
                        <a:rPr sz="3000">
                          <a:sym typeface="Lucida Sans"/>
                        </a:rPr>
                        <a:t>9</a:t>
                      </a:r>
                    </a:p>
                  </a:txBody>
                  <a:tcPr marL="38100" marR="38100" marT="38100" marB="38100" anchor="ctr" horzOverflow="overflow"/>
                </a:tc>
                <a:extLst>
                  <a:ext uri="{0D108BD9-81ED-4DB2-BD59-A6C34878D82A}">
                    <a16:rowId xmlns:a16="http://schemas.microsoft.com/office/drawing/2014/main" val="10003"/>
                  </a:ext>
                </a:extLst>
              </a:tr>
              <a:tr h="888369">
                <a:tc>
                  <a:txBody>
                    <a:bodyPr/>
                    <a:lstStyle/>
                    <a:p>
                      <a:pPr defTabSz="914400">
                        <a:lnSpc>
                          <a:spcPts val="4200"/>
                        </a:lnSpc>
                        <a:defRPr sz="1800"/>
                      </a:pPr>
                      <a:r>
                        <a:rPr sz="3000">
                          <a:sym typeface="Lucida Sans"/>
                        </a:rPr>
                        <a:t>160,000</a:t>
                      </a:r>
                    </a:p>
                  </a:txBody>
                  <a:tcPr marL="38100" marR="38100" marT="38100" marB="38100" anchor="ctr" horzOverflow="overflow"/>
                </a:tc>
                <a:tc>
                  <a:txBody>
                    <a:bodyPr/>
                    <a:lstStyle/>
                    <a:p>
                      <a:pPr defTabSz="914400">
                        <a:lnSpc>
                          <a:spcPts val="4200"/>
                        </a:lnSpc>
                        <a:defRPr sz="1800"/>
                      </a:pPr>
                      <a:r>
                        <a:rPr sz="3000">
                          <a:sym typeface="Lucida Sans"/>
                        </a:rPr>
                        <a:t>225</a:t>
                      </a:r>
                    </a:p>
                  </a:txBody>
                  <a:tcPr marL="38100" marR="38100" marT="38100" marB="38100" anchor="ctr" horzOverflow="overflow"/>
                </a:tc>
                <a:tc>
                  <a:txBody>
                    <a:bodyPr/>
                    <a:lstStyle/>
                    <a:p>
                      <a:pPr defTabSz="914400">
                        <a:lnSpc>
                          <a:spcPts val="4200"/>
                        </a:lnSpc>
                        <a:defRPr sz="1800"/>
                      </a:pPr>
                      <a:r>
                        <a:rPr sz="3000">
                          <a:sym typeface="Lucida Sans"/>
                        </a:rPr>
                        <a:t>6.4</a:t>
                      </a:r>
                    </a:p>
                  </a:txBody>
                  <a:tcPr marL="38100" marR="38100" marT="38100" marB="38100" anchor="ctr" horzOverflow="overflow"/>
                </a:tc>
                <a:extLst>
                  <a:ext uri="{0D108BD9-81ED-4DB2-BD59-A6C34878D82A}">
                    <a16:rowId xmlns:a16="http://schemas.microsoft.com/office/drawing/2014/main" val="10004"/>
                  </a:ext>
                </a:extLst>
              </a:tr>
              <a:tr h="888369">
                <a:tc>
                  <a:txBody>
                    <a:bodyPr/>
                    <a:lstStyle/>
                    <a:p>
                      <a:pPr defTabSz="914400">
                        <a:lnSpc>
                          <a:spcPts val="4200"/>
                        </a:lnSpc>
                        <a:defRPr sz="1800"/>
                      </a:pPr>
                      <a:r>
                        <a:rPr sz="3000">
                          <a:sym typeface="Lucida Sans"/>
                        </a:rPr>
                        <a:t>320,000</a:t>
                      </a:r>
                    </a:p>
                  </a:txBody>
                  <a:tcPr marL="38100" marR="38100" marT="38100" marB="38100" anchor="ctr" horzOverflow="overflow"/>
                </a:tc>
                <a:tc>
                  <a:txBody>
                    <a:bodyPr/>
                    <a:lstStyle/>
                    <a:p>
                      <a:pPr defTabSz="914400">
                        <a:lnSpc>
                          <a:spcPts val="4200"/>
                        </a:lnSpc>
                        <a:defRPr sz="1800"/>
                      </a:pPr>
                      <a:r>
                        <a:rPr sz="3000">
                          <a:sym typeface="Lucida Sans"/>
                        </a:rPr>
                        <a:t>1019</a:t>
                      </a:r>
                    </a:p>
                  </a:txBody>
                  <a:tcPr marL="38100" marR="38100" marT="38100" marB="38100" anchor="ctr" horzOverflow="overflow"/>
                </a:tc>
                <a:tc>
                  <a:txBody>
                    <a:bodyPr/>
                    <a:lstStyle/>
                    <a:p>
                      <a:pPr defTabSz="914400">
                        <a:lnSpc>
                          <a:spcPts val="4200"/>
                        </a:lnSpc>
                        <a:defRPr sz="1800"/>
                      </a:pPr>
                      <a:r>
                        <a:rPr sz="3000">
                          <a:sym typeface="Lucida Sans"/>
                        </a:rPr>
                        <a:t>4.5</a:t>
                      </a:r>
                    </a:p>
                  </a:txBody>
                  <a:tcPr marL="38100" marR="38100" marT="38100" marB="38100" anchor="ctr" horzOverflow="overflow"/>
                </a:tc>
                <a:extLst>
                  <a:ext uri="{0D108BD9-81ED-4DB2-BD59-A6C34878D82A}">
                    <a16:rowId xmlns:a16="http://schemas.microsoft.com/office/drawing/2014/main" val="10005"/>
                  </a:ext>
                </a:extLst>
              </a:tr>
              <a:tr h="888369">
                <a:tc>
                  <a:txBody>
                    <a:bodyPr/>
                    <a:lstStyle/>
                    <a:p>
                      <a:pPr defTabSz="914400">
                        <a:lnSpc>
                          <a:spcPts val="4200"/>
                        </a:lnSpc>
                        <a:defRPr sz="1800"/>
                      </a:pPr>
                      <a:r>
                        <a:rPr sz="3000">
                          <a:sym typeface="Lucida Sans"/>
                        </a:rPr>
                        <a:t>...</a:t>
                      </a:r>
                    </a:p>
                  </a:txBody>
                  <a:tcPr marL="38100" marR="38100" marT="38100" marB="38100" anchor="ctr" horzOverflow="overflow"/>
                </a:tc>
                <a:tc>
                  <a:txBody>
                    <a:bodyPr/>
                    <a:lstStyle/>
                    <a:p>
                      <a:pPr defTabSz="914400">
                        <a:lnSpc>
                          <a:spcPts val="4200"/>
                        </a:lnSpc>
                        <a:defRPr sz="3000">
                          <a:sym typeface="Lucida Sans"/>
                        </a:defRPr>
                      </a:pPr>
                      <a:endParaRPr/>
                    </a:p>
                  </a:txBody>
                  <a:tcPr marL="38100" marR="38100" marT="38100" marB="38100" anchor="ctr" horzOverflow="overflow"/>
                </a:tc>
                <a:tc>
                  <a:txBody>
                    <a:bodyPr/>
                    <a:lstStyle/>
                    <a:p>
                      <a:pPr defTabSz="914400">
                        <a:lnSpc>
                          <a:spcPts val="4200"/>
                        </a:lnSpc>
                        <a:defRPr sz="3000">
                          <a:sym typeface="Lucida Sans"/>
                        </a:defRPr>
                      </a:pPr>
                      <a:endParaRPr/>
                    </a:p>
                  </a:txBody>
                  <a:tcPr marL="38100" marR="38100" marT="38100" marB="38100" anchor="ctr" horzOverflow="overflow"/>
                </a:tc>
                <a:extLst>
                  <a:ext uri="{0D108BD9-81ED-4DB2-BD59-A6C34878D82A}">
                    <a16:rowId xmlns:a16="http://schemas.microsoft.com/office/drawing/2014/main" val="10006"/>
                  </a:ext>
                </a:extLst>
              </a:tr>
              <a:tr h="888369">
                <a:tc>
                  <a:txBody>
                    <a:bodyPr/>
                    <a:lstStyle/>
                    <a:p>
                      <a:pPr defTabSz="914400">
                        <a:lnSpc>
                          <a:spcPts val="4200"/>
                        </a:lnSpc>
                        <a:defRPr sz="1800"/>
                      </a:pPr>
                      <a:r>
                        <a:rPr sz="3000">
                          <a:solidFill>
                            <a:srgbClr val="8D3124"/>
                          </a:solidFill>
                          <a:sym typeface="Lucida Sans"/>
                        </a:rPr>
                        <a:t>1.28 million</a:t>
                      </a:r>
                    </a:p>
                  </a:txBody>
                  <a:tcPr marL="38100" marR="38100" marT="38100" marB="38100" anchor="ctr" horzOverflow="overflow"/>
                </a:tc>
                <a:tc>
                  <a:txBody>
                    <a:bodyPr/>
                    <a:lstStyle/>
                    <a:p>
                      <a:pPr defTabSz="914400">
                        <a:lnSpc>
                          <a:spcPts val="4200"/>
                        </a:lnSpc>
                        <a:defRPr sz="1800"/>
                      </a:pPr>
                      <a:r>
                        <a:rPr sz="3000">
                          <a:sym typeface="Lucida Sans"/>
                        </a:rPr>
                        <a:t>14400</a:t>
                      </a:r>
                    </a:p>
                  </a:txBody>
                  <a:tcPr marL="38100" marR="38100" marT="38100" marB="38100" anchor="ctr" horzOverflow="overflow"/>
                </a:tc>
                <a:tc>
                  <a:txBody>
                    <a:bodyPr/>
                    <a:lstStyle/>
                    <a:p>
                      <a:pPr defTabSz="914400">
                        <a:lnSpc>
                          <a:spcPts val="4200"/>
                        </a:lnSpc>
                        <a:defRPr sz="1800"/>
                      </a:pPr>
                      <a:r>
                        <a:rPr sz="3000">
                          <a:solidFill>
                            <a:srgbClr val="8D3124"/>
                          </a:solidFill>
                          <a:sym typeface="Lucida Sans"/>
                        </a:rPr>
                        <a:t>4</a:t>
                      </a:r>
                    </a:p>
                  </a:txBody>
                  <a:tcPr marL="38100" marR="38100" marT="38100" marB="38100" anchor="ctr" horzOverflow="overflow"/>
                </a:tc>
                <a:extLst>
                  <a:ext uri="{0D108BD9-81ED-4DB2-BD59-A6C34878D82A}">
                    <a16:rowId xmlns:a16="http://schemas.microsoft.com/office/drawing/2014/main" val="10007"/>
                  </a:ext>
                </a:extLst>
              </a:tr>
            </a:tbl>
          </a:graphicData>
        </a:graphic>
      </p:graphicFrame>
      <p:grpSp>
        <p:nvGrpSpPr>
          <p:cNvPr id="484" name="Group"/>
          <p:cNvGrpSpPr/>
          <p:nvPr/>
        </p:nvGrpSpPr>
        <p:grpSpPr>
          <a:xfrm>
            <a:off x="11912600" y="8686800"/>
            <a:ext cx="4805011" cy="546100"/>
            <a:chOff x="-2200074" y="0"/>
            <a:chExt cx="4805007" cy="546100"/>
          </a:xfrm>
        </p:grpSpPr>
        <p:sp>
          <p:nvSpPr>
            <p:cNvPr id="482" name="4 hours"/>
            <p:cNvSpPr txBox="1"/>
            <p:nvPr/>
          </p:nvSpPr>
          <p:spPr>
            <a:xfrm>
              <a:off x="1072114" y="0"/>
              <a:ext cx="1532819" cy="546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lvl1pPr>
                <a:lnSpc>
                  <a:spcPts val="4200"/>
                </a:lnSpc>
                <a:defRPr sz="3000">
                  <a:solidFill>
                    <a:srgbClr val="8D3124"/>
                  </a:solidFill>
                </a:defRPr>
              </a:lvl1pPr>
            </a:lstStyle>
            <a:p>
              <a:pPr defTabSz="914400"/>
              <a:r>
                <a:t>4 hours</a:t>
              </a:r>
            </a:p>
          </p:txBody>
        </p:sp>
        <p:sp>
          <p:nvSpPr>
            <p:cNvPr id="483" name="Line"/>
            <p:cNvSpPr/>
            <p:nvPr/>
          </p:nvSpPr>
          <p:spPr>
            <a:xfrm flipV="1">
              <a:off x="-2200074" y="239176"/>
              <a:ext cx="3183730" cy="40224"/>
            </a:xfrm>
            <a:prstGeom prst="line">
              <a:avLst/>
            </a:prstGeom>
            <a:noFill/>
            <a:ln w="381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grpSp>
      <p:sp>
        <p:nvSpPr>
          <p:cNvPr id="485" name="Do you have anything better?"/>
          <p:cNvSpPr/>
          <p:nvPr/>
        </p:nvSpPr>
        <p:spPr>
          <a:xfrm>
            <a:off x="17866783" y="12234862"/>
            <a:ext cx="4337051" cy="10747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258" y="5256"/>
                </a:lnTo>
                <a:cubicBezTo>
                  <a:pt x="4030" y="6802"/>
                  <a:pt x="3890" y="8584"/>
                  <a:pt x="3890" y="10513"/>
                </a:cubicBezTo>
                <a:lnTo>
                  <a:pt x="3890" y="11247"/>
                </a:lnTo>
                <a:cubicBezTo>
                  <a:pt x="3890" y="16966"/>
                  <a:pt x="5038" y="21600"/>
                  <a:pt x="6455" y="21600"/>
                </a:cubicBezTo>
                <a:lnTo>
                  <a:pt x="19034" y="21600"/>
                </a:lnTo>
                <a:cubicBezTo>
                  <a:pt x="20452" y="21600"/>
                  <a:pt x="21600" y="16966"/>
                  <a:pt x="21600" y="11247"/>
                </a:cubicBezTo>
                <a:lnTo>
                  <a:pt x="21600" y="10513"/>
                </a:lnTo>
                <a:cubicBezTo>
                  <a:pt x="21600" y="4793"/>
                  <a:pt x="20452" y="160"/>
                  <a:pt x="19034" y="160"/>
                </a:cubicBezTo>
                <a:lnTo>
                  <a:pt x="6455" y="160"/>
                </a:lnTo>
                <a:cubicBezTo>
                  <a:pt x="5861" y="160"/>
                  <a:pt x="5321" y="1009"/>
                  <a:pt x="4886" y="2377"/>
                </a:cubicBezTo>
                <a:lnTo>
                  <a:pt x="0" y="0"/>
                </a:lnTo>
                <a:close/>
              </a:path>
            </a:pathLst>
          </a:custGeom>
          <a:solidFill>
            <a:srgbClr val="FFFFFF"/>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lnSpc>
                <a:spcPts val="3200"/>
              </a:lnSpc>
              <a:defRPr sz="2400"/>
            </a:lvl1pPr>
          </a:lstStyle>
          <a:p>
            <a:r>
              <a:t>Do you have anything better?</a:t>
            </a:r>
          </a:p>
        </p:txBody>
      </p:sp>
      <p:grpSp>
        <p:nvGrpSpPr>
          <p:cNvPr id="488" name="Group"/>
          <p:cNvGrpSpPr/>
          <p:nvPr/>
        </p:nvGrpSpPr>
        <p:grpSpPr>
          <a:xfrm>
            <a:off x="14934790" y="9588103"/>
            <a:ext cx="8146468" cy="4029472"/>
            <a:chOff x="0" y="-324247"/>
            <a:chExt cx="8146467" cy="4029472"/>
          </a:xfrm>
        </p:grpSpPr>
        <p:sp>
          <p:nvSpPr>
            <p:cNvPr id="486" name="And 4x64/24 = 10+ days to sort 10 million? Sounds bad."/>
            <p:cNvSpPr/>
            <p:nvPr/>
          </p:nvSpPr>
          <p:spPr>
            <a:xfrm>
              <a:off x="3175409" y="-324247"/>
              <a:ext cx="4971058" cy="1848247"/>
            </a:xfrm>
            <a:custGeom>
              <a:avLst/>
              <a:gdLst/>
              <a:ahLst/>
              <a:cxnLst>
                <a:cxn ang="0">
                  <a:pos x="wd2" y="hd2"/>
                </a:cxn>
                <a:cxn ang="5400000">
                  <a:pos x="wd2" y="hd2"/>
                </a:cxn>
                <a:cxn ang="10800000">
                  <a:pos x="wd2" y="hd2"/>
                </a:cxn>
                <a:cxn ang="16200000">
                  <a:pos x="wd2" y="hd2"/>
                </a:cxn>
              </a:cxnLst>
              <a:rect l="0" t="0" r="r" b="b"/>
              <a:pathLst>
                <a:path w="21600" h="21600" extrusionOk="0">
                  <a:moveTo>
                    <a:pt x="6111" y="0"/>
                  </a:moveTo>
                  <a:cubicBezTo>
                    <a:pt x="4809" y="0"/>
                    <a:pt x="3753" y="3279"/>
                    <a:pt x="3753" y="7324"/>
                  </a:cubicBezTo>
                  <a:lnTo>
                    <a:pt x="3753" y="9300"/>
                  </a:lnTo>
                  <a:cubicBezTo>
                    <a:pt x="3753" y="11941"/>
                    <a:pt x="4207" y="14236"/>
                    <a:pt x="4882" y="15524"/>
                  </a:cubicBezTo>
                  <a:lnTo>
                    <a:pt x="0" y="21600"/>
                  </a:lnTo>
                  <a:lnTo>
                    <a:pt x="5846" y="16572"/>
                  </a:lnTo>
                  <a:cubicBezTo>
                    <a:pt x="5933" y="16603"/>
                    <a:pt x="6021" y="16623"/>
                    <a:pt x="6111" y="16623"/>
                  </a:cubicBezTo>
                  <a:lnTo>
                    <a:pt x="19241" y="16623"/>
                  </a:lnTo>
                  <a:cubicBezTo>
                    <a:pt x="20544" y="16623"/>
                    <a:pt x="21600" y="13344"/>
                    <a:pt x="21600" y="9300"/>
                  </a:cubicBezTo>
                  <a:lnTo>
                    <a:pt x="21600" y="7324"/>
                  </a:lnTo>
                  <a:cubicBezTo>
                    <a:pt x="21600" y="3279"/>
                    <a:pt x="20544" y="0"/>
                    <a:pt x="19241" y="0"/>
                  </a:cubicBezTo>
                  <a:lnTo>
                    <a:pt x="6111" y="0"/>
                  </a:lnTo>
                  <a:close/>
                </a:path>
              </a:pathLst>
            </a:custGeom>
            <a:solidFill>
              <a:srgbClr val="FFFFFF"/>
            </a:solid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noAutofit/>
            </a:bodyPr>
            <a:lstStyle/>
            <a:p>
              <a:pPr>
                <a:lnSpc>
                  <a:spcPts val="3200"/>
                </a:lnSpc>
                <a:defRPr sz="2400"/>
              </a:pPr>
              <a:r>
                <a:rPr dirty="0"/>
                <a:t>And 4x64/24 = 10+ </a:t>
              </a:r>
              <a:r>
                <a:rPr i="1" dirty="0"/>
                <a:t>days</a:t>
              </a:r>
              <a:r>
                <a:rPr dirty="0"/>
                <a:t> to sort 10 million? Sounds bad.</a:t>
              </a:r>
            </a:p>
          </p:txBody>
        </p:sp>
        <p:pic>
          <p:nvPicPr>
            <p:cNvPr id="487" name="girlhead-3.png" descr="girlhead-3.png"/>
            <p:cNvPicPr>
              <a:picLocks noChangeAspect="1"/>
            </p:cNvPicPr>
            <p:nvPr/>
          </p:nvPicPr>
          <p:blipFill>
            <a:blip r:embed="rId2"/>
            <a:stretch>
              <a:fillRect/>
            </a:stretch>
          </p:blipFill>
          <p:spPr>
            <a:xfrm>
              <a:off x="0" y="1482725"/>
              <a:ext cx="2863124" cy="2222500"/>
            </a:xfrm>
            <a:prstGeom prst="rect">
              <a:avLst/>
            </a:prstGeom>
            <a:ln w="12700" cap="flat">
              <a:noFill/>
              <a:miter lim="400000"/>
            </a:ln>
            <a:effectLst/>
          </p:spPr>
        </p:pic>
      </p:grpSp>
    </p:spTree>
    <p:extLst>
      <p:ext uri="{BB962C8B-B14F-4D97-AF65-F5344CB8AC3E}">
        <p14:creationId xmlns:p14="http://schemas.microsoft.com/office/powerpoint/2010/main" val="143205955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5C49A-8A86-4928-BD65-C3EC69845F31}"/>
              </a:ext>
            </a:extLst>
          </p:cNvPr>
          <p:cNvSpPr>
            <a:spLocks noGrp="1"/>
          </p:cNvSpPr>
          <p:nvPr>
            <p:ph type="title"/>
          </p:nvPr>
        </p:nvSpPr>
        <p:spPr/>
        <p:txBody>
          <a:bodyPr/>
          <a:lstStyle/>
          <a:p>
            <a:r>
              <a:rPr lang="en-US" dirty="0"/>
              <a:t>Strawman implementation: Linear search</a:t>
            </a:r>
          </a:p>
        </p:txBody>
      </p:sp>
      <p:sp>
        <p:nvSpPr>
          <p:cNvPr id="3" name="public static int search(String key, String[] a)…">
            <a:extLst>
              <a:ext uri="{FF2B5EF4-FFF2-40B4-BE49-F238E27FC236}">
                <a16:creationId xmlns:a16="http://schemas.microsoft.com/office/drawing/2014/main" id="{1832600F-7032-4E16-A395-C2229F4EB514}"/>
              </a:ext>
            </a:extLst>
          </p:cNvPr>
          <p:cNvSpPr txBox="1">
            <a:spLocks/>
          </p:cNvSpPr>
          <p:nvPr/>
        </p:nvSpPr>
        <p:spPr>
          <a:xfrm>
            <a:off x="1069535" y="6071893"/>
            <a:ext cx="12169218" cy="3554612"/>
          </a:xfrm>
          <a:prstGeom prst="rect">
            <a:avLst/>
          </a:prstGeom>
        </p:spPr>
        <p:txBody>
          <a:bodyPr/>
          <a:lstStyle>
            <a:lvl1pPr marL="0" marR="0" indent="88900" algn="l" defTabSz="647700" rtl="0" latinLnBrk="0">
              <a:lnSpc>
                <a:spcPts val="4300"/>
              </a:lnSpc>
              <a:spcBef>
                <a:spcPts val="1800"/>
              </a:spcBef>
              <a:spcAft>
                <a:spcPts val="0"/>
              </a:spcAft>
              <a:buClrTx/>
              <a:buSzTx/>
              <a:buFontTx/>
              <a:buNone/>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1pPr>
            <a:lvl2pPr marL="760379" marR="0" indent="-3031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2pPr>
            <a:lvl3pPr marL="0" marR="0" indent="1422400" algn="l" defTabSz="647700" rtl="0" latinLnBrk="0">
              <a:lnSpc>
                <a:spcPts val="4300"/>
              </a:lnSpc>
              <a:spcBef>
                <a:spcPts val="1800"/>
              </a:spcBef>
              <a:spcAft>
                <a:spcPts val="0"/>
              </a:spcAft>
              <a:buClrTx/>
              <a:buSzTx/>
              <a:buFontTx/>
              <a:buNone/>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3pPr>
            <a:lvl4pPr marL="20049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4pPr>
            <a:lvl5pPr marL="24621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5pPr>
            <a:lvl6pPr marL="28177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6pPr>
            <a:lvl7pPr marL="31733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7pPr>
            <a:lvl8pPr marL="35289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8pPr>
            <a:lvl9pPr marL="38845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9pPr>
          </a:lstStyle>
          <a:p>
            <a:pPr marL="152400" indent="0" hangingPunct="1">
              <a:lnSpc>
                <a:spcPts val="4400"/>
              </a:lnSpc>
              <a:defRPr sz="3000"/>
            </a:pPr>
            <a:r>
              <a:rPr lang="en-US" sz="3000" dirty="0"/>
              <a:t>public static int search(String key, String[] a)</a:t>
            </a:r>
          </a:p>
          <a:p>
            <a:pPr marL="152400" indent="0" hangingPunct="1">
              <a:lnSpc>
                <a:spcPts val="4400"/>
              </a:lnSpc>
              <a:defRPr sz="3000"/>
            </a:pPr>
            <a:r>
              <a:rPr lang="en-US" sz="3000" dirty="0"/>
              <a:t>{</a:t>
            </a:r>
          </a:p>
          <a:p>
            <a:pPr marL="152400" indent="0" hangingPunct="1">
              <a:lnSpc>
                <a:spcPts val="4400"/>
              </a:lnSpc>
              <a:defRPr sz="3000"/>
            </a:pPr>
            <a:r>
              <a:rPr lang="en-US" sz="3000" dirty="0"/>
              <a:t>   for (int </a:t>
            </a:r>
            <a:r>
              <a:rPr lang="en-US" sz="3000" dirty="0" err="1"/>
              <a:t>i</a:t>
            </a:r>
            <a:r>
              <a:rPr lang="en-US" sz="3000" dirty="0"/>
              <a:t> = 0; </a:t>
            </a:r>
            <a:r>
              <a:rPr lang="en-US" sz="3000" dirty="0" err="1"/>
              <a:t>i</a:t>
            </a:r>
            <a:r>
              <a:rPr lang="en-US" sz="3000" dirty="0"/>
              <a:t> &lt; </a:t>
            </a:r>
            <a:r>
              <a:rPr lang="en-US" sz="3000" dirty="0" err="1"/>
              <a:t>a.length</a:t>
            </a:r>
            <a:r>
              <a:rPr lang="en-US" sz="3000" dirty="0"/>
              <a:t>; </a:t>
            </a:r>
            <a:r>
              <a:rPr lang="en-US" sz="3000" dirty="0" err="1"/>
              <a:t>i</a:t>
            </a:r>
            <a:r>
              <a:rPr lang="en-US" sz="3000" dirty="0"/>
              <a:t>++)</a:t>
            </a:r>
          </a:p>
          <a:p>
            <a:pPr marL="152400" indent="0" hangingPunct="1">
              <a:lnSpc>
                <a:spcPts val="4400"/>
              </a:lnSpc>
              <a:defRPr sz="3000"/>
            </a:pPr>
            <a:r>
              <a:rPr lang="en-US" sz="3000" dirty="0"/>
              <a:t>      if (</a:t>
            </a:r>
            <a:r>
              <a:rPr lang="en-US" sz="3000" dirty="0">
                <a:solidFill>
                  <a:srgbClr val="8D3124"/>
                </a:solidFill>
              </a:rPr>
              <a:t>a[i].compareTo(key) == 0</a:t>
            </a:r>
            <a:r>
              <a:rPr lang="en-US" sz="3000" dirty="0"/>
              <a:t>) return i;</a:t>
            </a:r>
          </a:p>
          <a:p>
            <a:pPr marL="152400" indent="0" hangingPunct="1">
              <a:lnSpc>
                <a:spcPts val="4400"/>
              </a:lnSpc>
              <a:defRPr sz="3000"/>
            </a:pPr>
            <a:r>
              <a:rPr lang="en-US" sz="3000" dirty="0"/>
              <a:t>   return -1;</a:t>
            </a:r>
          </a:p>
          <a:p>
            <a:pPr marL="152400" indent="0" hangingPunct="1">
              <a:lnSpc>
                <a:spcPts val="4400"/>
              </a:lnSpc>
              <a:defRPr sz="3000"/>
            </a:pPr>
            <a:r>
              <a:rPr lang="en-US" sz="3000" dirty="0"/>
              <a:t>}</a:t>
            </a:r>
          </a:p>
        </p:txBody>
      </p:sp>
      <p:graphicFrame>
        <p:nvGraphicFramePr>
          <p:cNvPr id="4" name="Table">
            <a:extLst>
              <a:ext uri="{FF2B5EF4-FFF2-40B4-BE49-F238E27FC236}">
                <a16:creationId xmlns:a16="http://schemas.microsoft.com/office/drawing/2014/main" id="{AC745971-E161-4FF3-B784-0FB2088A0939}"/>
              </a:ext>
            </a:extLst>
          </p:cNvPr>
          <p:cNvGraphicFramePr/>
          <p:nvPr>
            <p:extLst>
              <p:ext uri="{D42A27DB-BD31-4B8C-83A1-F6EECF244321}">
                <p14:modId xmlns:p14="http://schemas.microsoft.com/office/powerpoint/2010/main" val="4041208751"/>
              </p:ext>
            </p:extLst>
          </p:nvPr>
        </p:nvGraphicFramePr>
        <p:xfrm>
          <a:off x="16350736" y="2493817"/>
          <a:ext cx="3238500" cy="10289312"/>
        </p:xfrm>
        <a:graphic>
          <a:graphicData uri="http://schemas.openxmlformats.org/drawingml/2006/table">
            <a:tbl>
              <a:tblPr firstRow="1" firstCol="1">
                <a:tableStyleId>{8F44A2F1-9E1F-4B54-A3A2-5F16C0AD49E2}</a:tableStyleId>
              </a:tblPr>
              <a:tblGrid>
                <a:gridCol w="745222">
                  <a:extLst>
                    <a:ext uri="{9D8B030D-6E8A-4147-A177-3AD203B41FA5}">
                      <a16:colId xmlns:a16="http://schemas.microsoft.com/office/drawing/2014/main" val="20000"/>
                    </a:ext>
                  </a:extLst>
                </a:gridCol>
                <a:gridCol w="2493278">
                  <a:extLst>
                    <a:ext uri="{9D8B030D-6E8A-4147-A177-3AD203B41FA5}">
                      <a16:colId xmlns:a16="http://schemas.microsoft.com/office/drawing/2014/main" val="20001"/>
                    </a:ext>
                  </a:extLst>
                </a:gridCol>
              </a:tblGrid>
              <a:tr h="643082">
                <a:tc>
                  <a:txBody>
                    <a:bodyPr/>
                    <a:lstStyle/>
                    <a:p>
                      <a:pPr defTabSz="914400">
                        <a:defRPr sz="1800" i="0"/>
                      </a:pPr>
                      <a:r>
                        <a:rPr sz="2400" i="1">
                          <a:latin typeface="Helvetica"/>
                          <a:ea typeface="Helvetica"/>
                          <a:cs typeface="Helvetica"/>
                          <a:sym typeface="Helvetica"/>
                        </a:rPr>
                        <a:t>i</a:t>
                      </a:r>
                    </a:p>
                  </a:txBody>
                  <a:tcPr marL="0" marR="0" marT="0" marB="0" anchor="ctr" horzOverflow="overflow"/>
                </a:tc>
                <a:tc>
                  <a:txBody>
                    <a:bodyPr/>
                    <a:lstStyle/>
                    <a:p>
                      <a:pPr defTabSz="914400">
                        <a:defRPr sz="1800" i="0"/>
                      </a:pPr>
                      <a:r>
                        <a:rPr sz="2400" dirty="0">
                          <a:latin typeface="Helvetica"/>
                          <a:ea typeface="Helvetica"/>
                          <a:cs typeface="Helvetica"/>
                          <a:sym typeface="Helvetica"/>
                        </a:rPr>
                        <a:t>a[</a:t>
                      </a:r>
                      <a:r>
                        <a:rPr sz="2400" dirty="0" err="1">
                          <a:latin typeface="Helvetica"/>
                          <a:ea typeface="Helvetica"/>
                          <a:cs typeface="Helvetica"/>
                          <a:sym typeface="Helvetica"/>
                        </a:rPr>
                        <a:t>i</a:t>
                      </a:r>
                      <a:r>
                        <a:rPr sz="2400" dirty="0">
                          <a:latin typeface="Helvetica"/>
                          <a:ea typeface="Helvetica"/>
                          <a:cs typeface="Helvetica"/>
                          <a:sym typeface="Helvetica"/>
                        </a:rPr>
                        <a:t>]</a:t>
                      </a:r>
                    </a:p>
                  </a:txBody>
                  <a:tcPr marL="0" marR="0" marT="0" marB="0" anchor="ctr" horzOverflow="overflow"/>
                </a:tc>
                <a:extLst>
                  <a:ext uri="{0D108BD9-81ED-4DB2-BD59-A6C34878D82A}">
                    <a16:rowId xmlns:a16="http://schemas.microsoft.com/office/drawing/2014/main" val="10000"/>
                  </a:ext>
                </a:extLst>
              </a:tr>
              <a:tr h="643082">
                <a:tc>
                  <a:txBody>
                    <a:bodyPr/>
                    <a:lstStyle/>
                    <a:p>
                      <a:pPr defTabSz="914400">
                        <a:defRPr sz="1800"/>
                      </a:pPr>
                      <a:r>
                        <a:rPr sz="2400">
                          <a:solidFill>
                            <a:srgbClr val="005493"/>
                          </a:solidFill>
                          <a:latin typeface="Helvetica"/>
                          <a:ea typeface="Helvetica"/>
                          <a:cs typeface="Helvetica"/>
                          <a:sym typeface="Helvetica"/>
                        </a:rPr>
                        <a:t>0</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alice</a:t>
                      </a:r>
                    </a:p>
                  </a:txBody>
                  <a:tcPr marL="0" marR="0" marT="0" marB="0" anchor="ctr" horzOverflow="overflow"/>
                </a:tc>
                <a:extLst>
                  <a:ext uri="{0D108BD9-81ED-4DB2-BD59-A6C34878D82A}">
                    <a16:rowId xmlns:a16="http://schemas.microsoft.com/office/drawing/2014/main" val="10001"/>
                  </a:ext>
                </a:extLst>
              </a:tr>
              <a:tr h="643082">
                <a:tc>
                  <a:txBody>
                    <a:bodyPr/>
                    <a:lstStyle/>
                    <a:p>
                      <a:pPr defTabSz="914400">
                        <a:defRPr sz="1800"/>
                      </a:pPr>
                      <a:r>
                        <a:rPr sz="2400">
                          <a:solidFill>
                            <a:srgbClr val="005493"/>
                          </a:solidFill>
                          <a:latin typeface="Helvetica"/>
                          <a:ea typeface="Helvetica"/>
                          <a:cs typeface="Helvetica"/>
                          <a:sym typeface="Helvetica"/>
                        </a:rPr>
                        <a:t>1</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bob</a:t>
                      </a:r>
                    </a:p>
                  </a:txBody>
                  <a:tcPr marL="0" marR="0" marT="0" marB="0" anchor="ctr" horzOverflow="overflow"/>
                </a:tc>
                <a:extLst>
                  <a:ext uri="{0D108BD9-81ED-4DB2-BD59-A6C34878D82A}">
                    <a16:rowId xmlns:a16="http://schemas.microsoft.com/office/drawing/2014/main" val="10002"/>
                  </a:ext>
                </a:extLst>
              </a:tr>
              <a:tr h="643082">
                <a:tc>
                  <a:txBody>
                    <a:bodyPr/>
                    <a:lstStyle/>
                    <a:p>
                      <a:pPr defTabSz="914400">
                        <a:defRPr sz="1800"/>
                      </a:pPr>
                      <a:r>
                        <a:rPr sz="2400">
                          <a:solidFill>
                            <a:srgbClr val="005493"/>
                          </a:solidFill>
                          <a:latin typeface="Helvetica"/>
                          <a:ea typeface="Helvetica"/>
                          <a:cs typeface="Helvetica"/>
                          <a:sym typeface="Helvetica"/>
                        </a:rPr>
                        <a:t>2</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carlos</a:t>
                      </a:r>
                    </a:p>
                  </a:txBody>
                  <a:tcPr marL="0" marR="0" marT="0" marB="0" anchor="ctr" horzOverflow="overflow"/>
                </a:tc>
                <a:extLst>
                  <a:ext uri="{0D108BD9-81ED-4DB2-BD59-A6C34878D82A}">
                    <a16:rowId xmlns:a16="http://schemas.microsoft.com/office/drawing/2014/main" val="10003"/>
                  </a:ext>
                </a:extLst>
              </a:tr>
              <a:tr h="643082">
                <a:tc>
                  <a:txBody>
                    <a:bodyPr/>
                    <a:lstStyle/>
                    <a:p>
                      <a:pPr defTabSz="914400">
                        <a:defRPr sz="1800"/>
                      </a:pPr>
                      <a:r>
                        <a:rPr sz="2400">
                          <a:solidFill>
                            <a:srgbClr val="005493"/>
                          </a:solidFill>
                          <a:latin typeface="Helvetica"/>
                          <a:ea typeface="Helvetica"/>
                          <a:cs typeface="Helvetica"/>
                          <a:sym typeface="Helvetica"/>
                        </a:rPr>
                        <a:t>3</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carol</a:t>
                      </a:r>
                    </a:p>
                  </a:txBody>
                  <a:tcPr marL="0" marR="0" marT="0" marB="0" anchor="ctr" horzOverflow="overflow"/>
                </a:tc>
                <a:extLst>
                  <a:ext uri="{0D108BD9-81ED-4DB2-BD59-A6C34878D82A}">
                    <a16:rowId xmlns:a16="http://schemas.microsoft.com/office/drawing/2014/main" val="10004"/>
                  </a:ext>
                </a:extLst>
              </a:tr>
              <a:tr h="643082">
                <a:tc>
                  <a:txBody>
                    <a:bodyPr/>
                    <a:lstStyle/>
                    <a:p>
                      <a:pPr defTabSz="914400">
                        <a:defRPr sz="1800"/>
                      </a:pPr>
                      <a:r>
                        <a:rPr sz="2400">
                          <a:solidFill>
                            <a:srgbClr val="005493"/>
                          </a:solidFill>
                          <a:latin typeface="Helvetica"/>
                          <a:ea typeface="Helvetica"/>
                          <a:cs typeface="Helvetica"/>
                          <a:sym typeface="Helvetica"/>
                        </a:rPr>
                        <a:t>4</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craig</a:t>
                      </a:r>
                    </a:p>
                  </a:txBody>
                  <a:tcPr marL="0" marR="0" marT="0" marB="0" anchor="ctr" horzOverflow="overflow"/>
                </a:tc>
                <a:extLst>
                  <a:ext uri="{0D108BD9-81ED-4DB2-BD59-A6C34878D82A}">
                    <a16:rowId xmlns:a16="http://schemas.microsoft.com/office/drawing/2014/main" val="10005"/>
                  </a:ext>
                </a:extLst>
              </a:tr>
              <a:tr h="643082">
                <a:tc>
                  <a:txBody>
                    <a:bodyPr/>
                    <a:lstStyle/>
                    <a:p>
                      <a:pPr defTabSz="914400">
                        <a:defRPr sz="1800"/>
                      </a:pPr>
                      <a:r>
                        <a:rPr sz="2400">
                          <a:solidFill>
                            <a:srgbClr val="005493"/>
                          </a:solidFill>
                          <a:latin typeface="Helvetica"/>
                          <a:ea typeface="Helvetica"/>
                          <a:cs typeface="Helvetica"/>
                          <a:sym typeface="Helvetica"/>
                        </a:rPr>
                        <a:t>5</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dave</a:t>
                      </a:r>
                    </a:p>
                  </a:txBody>
                  <a:tcPr marL="0" marR="0" marT="0" marB="0" anchor="ctr" horzOverflow="overflow"/>
                </a:tc>
                <a:extLst>
                  <a:ext uri="{0D108BD9-81ED-4DB2-BD59-A6C34878D82A}">
                    <a16:rowId xmlns:a16="http://schemas.microsoft.com/office/drawing/2014/main" val="10006"/>
                  </a:ext>
                </a:extLst>
              </a:tr>
              <a:tr h="643082">
                <a:tc>
                  <a:txBody>
                    <a:bodyPr/>
                    <a:lstStyle/>
                    <a:p>
                      <a:pPr defTabSz="914400">
                        <a:defRPr sz="1800"/>
                      </a:pPr>
                      <a:r>
                        <a:rPr sz="2400">
                          <a:solidFill>
                            <a:srgbClr val="005493"/>
                          </a:solidFill>
                          <a:latin typeface="Helvetica"/>
                          <a:ea typeface="Helvetica"/>
                          <a:cs typeface="Helvetica"/>
                          <a:sym typeface="Helvetica"/>
                        </a:rPr>
                        <a:t>6</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erin</a:t>
                      </a:r>
                    </a:p>
                  </a:txBody>
                  <a:tcPr marL="0" marR="0" marT="0" marB="0" anchor="ctr" horzOverflow="overflow"/>
                </a:tc>
                <a:extLst>
                  <a:ext uri="{0D108BD9-81ED-4DB2-BD59-A6C34878D82A}">
                    <a16:rowId xmlns:a16="http://schemas.microsoft.com/office/drawing/2014/main" val="10007"/>
                  </a:ext>
                </a:extLst>
              </a:tr>
              <a:tr h="643082">
                <a:tc>
                  <a:txBody>
                    <a:bodyPr/>
                    <a:lstStyle/>
                    <a:p>
                      <a:pPr defTabSz="914400">
                        <a:defRPr sz="1800"/>
                      </a:pPr>
                      <a:r>
                        <a:rPr sz="2400">
                          <a:solidFill>
                            <a:srgbClr val="005493"/>
                          </a:solidFill>
                          <a:latin typeface="Helvetica"/>
                          <a:ea typeface="Helvetica"/>
                          <a:cs typeface="Helvetica"/>
                          <a:sym typeface="Helvetica"/>
                        </a:rPr>
                        <a:t>7</a:t>
                      </a:r>
                    </a:p>
                  </a:txBody>
                  <a:tcPr marL="0" marR="0" marT="0" marB="0" anchor="ctr" horzOverflow="overflow"/>
                </a:tc>
                <a:tc>
                  <a:txBody>
                    <a:bodyPr/>
                    <a:lstStyle/>
                    <a:p>
                      <a:pPr defTabSz="914400">
                        <a:lnSpc>
                          <a:spcPts val="4200"/>
                        </a:lnSpc>
                        <a:defRPr sz="1800"/>
                      </a:pPr>
                      <a:r>
                        <a:rPr sz="3000" dirty="0">
                          <a:latin typeface="Helvetica"/>
                          <a:ea typeface="Helvetica"/>
                          <a:cs typeface="Helvetica"/>
                          <a:sym typeface="Helvetica"/>
                        </a:rPr>
                        <a:t>eve</a:t>
                      </a:r>
                    </a:p>
                  </a:txBody>
                  <a:tcPr marL="0" marR="0" marT="0" marB="0" anchor="ctr" horzOverflow="overflow"/>
                </a:tc>
                <a:extLst>
                  <a:ext uri="{0D108BD9-81ED-4DB2-BD59-A6C34878D82A}">
                    <a16:rowId xmlns:a16="http://schemas.microsoft.com/office/drawing/2014/main" val="10008"/>
                  </a:ext>
                </a:extLst>
              </a:tr>
              <a:tr h="643082">
                <a:tc>
                  <a:txBody>
                    <a:bodyPr/>
                    <a:lstStyle/>
                    <a:p>
                      <a:pPr defTabSz="914400">
                        <a:defRPr sz="1800"/>
                      </a:pPr>
                      <a:r>
                        <a:rPr sz="2400">
                          <a:solidFill>
                            <a:srgbClr val="005493"/>
                          </a:solidFill>
                          <a:latin typeface="Helvetica"/>
                          <a:ea typeface="Helvetica"/>
                          <a:cs typeface="Helvetica"/>
                          <a:sym typeface="Helvetica"/>
                        </a:rPr>
                        <a:t>8</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frank</a:t>
                      </a:r>
                    </a:p>
                  </a:txBody>
                  <a:tcPr marL="0" marR="0" marT="0" marB="0" anchor="ctr" horzOverflow="overflow"/>
                </a:tc>
                <a:extLst>
                  <a:ext uri="{0D108BD9-81ED-4DB2-BD59-A6C34878D82A}">
                    <a16:rowId xmlns:a16="http://schemas.microsoft.com/office/drawing/2014/main" val="10009"/>
                  </a:ext>
                </a:extLst>
              </a:tr>
              <a:tr h="643082">
                <a:tc>
                  <a:txBody>
                    <a:bodyPr/>
                    <a:lstStyle/>
                    <a:p>
                      <a:pPr defTabSz="914400">
                        <a:defRPr sz="1800"/>
                      </a:pPr>
                      <a:r>
                        <a:rPr sz="2400">
                          <a:solidFill>
                            <a:srgbClr val="005493"/>
                          </a:solidFill>
                          <a:latin typeface="Helvetica"/>
                          <a:ea typeface="Helvetica"/>
                          <a:cs typeface="Helvetica"/>
                          <a:sym typeface="Helvetica"/>
                        </a:rPr>
                        <a:t>9</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mallory</a:t>
                      </a:r>
                    </a:p>
                  </a:txBody>
                  <a:tcPr marL="0" marR="0" marT="0" marB="0" anchor="ctr" horzOverflow="overflow"/>
                </a:tc>
                <a:extLst>
                  <a:ext uri="{0D108BD9-81ED-4DB2-BD59-A6C34878D82A}">
                    <a16:rowId xmlns:a16="http://schemas.microsoft.com/office/drawing/2014/main" val="10010"/>
                  </a:ext>
                </a:extLst>
              </a:tr>
              <a:tr h="643082">
                <a:tc>
                  <a:txBody>
                    <a:bodyPr/>
                    <a:lstStyle/>
                    <a:p>
                      <a:pPr defTabSz="914400">
                        <a:defRPr sz="1800"/>
                      </a:pPr>
                      <a:r>
                        <a:rPr sz="2400">
                          <a:solidFill>
                            <a:srgbClr val="005493"/>
                          </a:solidFill>
                          <a:latin typeface="Helvetica"/>
                          <a:ea typeface="Helvetica"/>
                          <a:cs typeface="Helvetica"/>
                          <a:sym typeface="Helvetica"/>
                        </a:rPr>
                        <a:t>10</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oscar</a:t>
                      </a:r>
                    </a:p>
                  </a:txBody>
                  <a:tcPr marL="0" marR="0" marT="0" marB="0" anchor="ctr" horzOverflow="overflow"/>
                </a:tc>
                <a:extLst>
                  <a:ext uri="{0D108BD9-81ED-4DB2-BD59-A6C34878D82A}">
                    <a16:rowId xmlns:a16="http://schemas.microsoft.com/office/drawing/2014/main" val="10011"/>
                  </a:ext>
                </a:extLst>
              </a:tr>
              <a:tr h="643082">
                <a:tc>
                  <a:txBody>
                    <a:bodyPr/>
                    <a:lstStyle/>
                    <a:p>
                      <a:pPr defTabSz="914400">
                        <a:defRPr sz="1800"/>
                      </a:pPr>
                      <a:r>
                        <a:rPr sz="2400">
                          <a:solidFill>
                            <a:srgbClr val="005493"/>
                          </a:solidFill>
                          <a:latin typeface="Helvetica"/>
                          <a:ea typeface="Helvetica"/>
                          <a:cs typeface="Helvetica"/>
                          <a:sym typeface="Helvetica"/>
                        </a:rPr>
                        <a:t>11</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peggy</a:t>
                      </a:r>
                    </a:p>
                  </a:txBody>
                  <a:tcPr marL="0" marR="0" marT="0" marB="0" anchor="ctr" horzOverflow="overflow"/>
                </a:tc>
                <a:extLst>
                  <a:ext uri="{0D108BD9-81ED-4DB2-BD59-A6C34878D82A}">
                    <a16:rowId xmlns:a16="http://schemas.microsoft.com/office/drawing/2014/main" val="10012"/>
                  </a:ext>
                </a:extLst>
              </a:tr>
              <a:tr h="643082">
                <a:tc>
                  <a:txBody>
                    <a:bodyPr/>
                    <a:lstStyle/>
                    <a:p>
                      <a:pPr defTabSz="914400">
                        <a:defRPr sz="1800"/>
                      </a:pPr>
                      <a:r>
                        <a:rPr sz="2400">
                          <a:solidFill>
                            <a:srgbClr val="005493"/>
                          </a:solidFill>
                          <a:latin typeface="Helvetica"/>
                          <a:ea typeface="Helvetica"/>
                          <a:cs typeface="Helvetica"/>
                          <a:sym typeface="Helvetica"/>
                        </a:rPr>
                        <a:t>12</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trent</a:t>
                      </a:r>
                    </a:p>
                  </a:txBody>
                  <a:tcPr marL="0" marR="0" marT="0" marB="0" anchor="ctr" horzOverflow="overflow"/>
                </a:tc>
                <a:extLst>
                  <a:ext uri="{0D108BD9-81ED-4DB2-BD59-A6C34878D82A}">
                    <a16:rowId xmlns:a16="http://schemas.microsoft.com/office/drawing/2014/main" val="10013"/>
                  </a:ext>
                </a:extLst>
              </a:tr>
              <a:tr h="643082">
                <a:tc>
                  <a:txBody>
                    <a:bodyPr/>
                    <a:lstStyle/>
                    <a:p>
                      <a:pPr defTabSz="914400">
                        <a:defRPr sz="1800"/>
                      </a:pPr>
                      <a:r>
                        <a:rPr sz="2400">
                          <a:solidFill>
                            <a:srgbClr val="005493"/>
                          </a:solidFill>
                          <a:latin typeface="Helvetica"/>
                          <a:ea typeface="Helvetica"/>
                          <a:cs typeface="Helvetica"/>
                          <a:sym typeface="Helvetica"/>
                        </a:rPr>
                        <a:t>13</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walter</a:t>
                      </a:r>
                    </a:p>
                  </a:txBody>
                  <a:tcPr marL="0" marR="0" marT="0" marB="0" anchor="ctr" horzOverflow="overflow"/>
                </a:tc>
                <a:extLst>
                  <a:ext uri="{0D108BD9-81ED-4DB2-BD59-A6C34878D82A}">
                    <a16:rowId xmlns:a16="http://schemas.microsoft.com/office/drawing/2014/main" val="10014"/>
                  </a:ext>
                </a:extLst>
              </a:tr>
              <a:tr h="643082">
                <a:tc>
                  <a:txBody>
                    <a:bodyPr/>
                    <a:lstStyle/>
                    <a:p>
                      <a:pPr defTabSz="914400">
                        <a:defRPr sz="1800"/>
                      </a:pPr>
                      <a:r>
                        <a:rPr sz="2400">
                          <a:solidFill>
                            <a:srgbClr val="005493"/>
                          </a:solidFill>
                          <a:latin typeface="Helvetica"/>
                          <a:ea typeface="Helvetica"/>
                          <a:cs typeface="Helvetica"/>
                          <a:sym typeface="Helvetica"/>
                        </a:rPr>
                        <a:t>14</a:t>
                      </a:r>
                    </a:p>
                  </a:txBody>
                  <a:tcPr marL="0" marR="0" marT="0" marB="0" anchor="ctr" horzOverflow="overflow"/>
                </a:tc>
                <a:tc>
                  <a:txBody>
                    <a:bodyPr/>
                    <a:lstStyle/>
                    <a:p>
                      <a:pPr defTabSz="914400">
                        <a:lnSpc>
                          <a:spcPts val="4200"/>
                        </a:lnSpc>
                        <a:defRPr sz="1800"/>
                      </a:pPr>
                      <a:r>
                        <a:rPr sz="3000" dirty="0" err="1">
                          <a:latin typeface="Helvetica"/>
                          <a:ea typeface="Helvetica"/>
                          <a:cs typeface="Helvetica"/>
                          <a:sym typeface="Helvetica"/>
                        </a:rPr>
                        <a:t>wendy</a:t>
                      </a:r>
                      <a:endParaRPr sz="3000" dirty="0">
                        <a:latin typeface="Helvetica"/>
                        <a:ea typeface="Helvetica"/>
                        <a:cs typeface="Helvetica"/>
                        <a:sym typeface="Helvetica"/>
                      </a:endParaRPr>
                    </a:p>
                  </a:txBody>
                  <a:tcPr marL="0" marR="0" marT="0" marB="0" anchor="ctr" horzOverflow="overflow"/>
                </a:tc>
                <a:extLst>
                  <a:ext uri="{0D108BD9-81ED-4DB2-BD59-A6C34878D82A}">
                    <a16:rowId xmlns:a16="http://schemas.microsoft.com/office/drawing/2014/main" val="10015"/>
                  </a:ext>
                </a:extLst>
              </a:tr>
            </a:tbl>
          </a:graphicData>
        </a:graphic>
      </p:graphicFrame>
      <p:grpSp>
        <p:nvGrpSpPr>
          <p:cNvPr id="5" name="Group">
            <a:extLst>
              <a:ext uri="{FF2B5EF4-FFF2-40B4-BE49-F238E27FC236}">
                <a16:creationId xmlns:a16="http://schemas.microsoft.com/office/drawing/2014/main" id="{75CE4B08-0EFD-445F-9013-6EC97134EB49}"/>
              </a:ext>
            </a:extLst>
          </p:cNvPr>
          <p:cNvGrpSpPr/>
          <p:nvPr/>
        </p:nvGrpSpPr>
        <p:grpSpPr>
          <a:xfrm>
            <a:off x="19862800" y="2493817"/>
            <a:ext cx="2095500" cy="838200"/>
            <a:chOff x="147357" y="391390"/>
            <a:chExt cx="2095500" cy="838200"/>
          </a:xfrm>
        </p:grpSpPr>
        <p:sp>
          <p:nvSpPr>
            <p:cNvPr id="6" name="Arrow">
              <a:extLst>
                <a:ext uri="{FF2B5EF4-FFF2-40B4-BE49-F238E27FC236}">
                  <a16:creationId xmlns:a16="http://schemas.microsoft.com/office/drawing/2014/main" id="{77DB1B8B-AB5E-489E-8BD5-D926842CE4EF}"/>
                </a:ext>
              </a:extLst>
            </p:cNvPr>
            <p:cNvSpPr/>
            <p:nvPr/>
          </p:nvSpPr>
          <p:spPr>
            <a:xfrm flipH="1">
              <a:off x="147357" y="391390"/>
              <a:ext cx="2095500" cy="838200"/>
            </a:xfrm>
            <a:prstGeom prst="rightArrow">
              <a:avLst>
                <a:gd name="adj1" fmla="val 62200"/>
                <a:gd name="adj2" fmla="val 65254"/>
              </a:avLst>
            </a:prstGeom>
            <a:solidFill>
              <a:srgbClr val="8D3124"/>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7" name="oscar?">
              <a:extLst>
                <a:ext uri="{FF2B5EF4-FFF2-40B4-BE49-F238E27FC236}">
                  <a16:creationId xmlns:a16="http://schemas.microsoft.com/office/drawing/2014/main" id="{820BC511-2A13-4F7C-96A3-F02ACC6233D9}"/>
                </a:ext>
              </a:extLst>
            </p:cNvPr>
            <p:cNvSpPr txBox="1"/>
            <p:nvPr/>
          </p:nvSpPr>
          <p:spPr>
            <a:xfrm>
              <a:off x="788427" y="569190"/>
              <a:ext cx="1257859" cy="558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lvl1pPr>
                <a:lnSpc>
                  <a:spcPts val="4200"/>
                </a:lnSpc>
                <a:defRPr sz="3000">
                  <a:solidFill>
                    <a:srgbClr val="FFFFFF"/>
                  </a:solidFill>
                  <a:latin typeface="Helvetica"/>
                  <a:ea typeface="Helvetica"/>
                  <a:cs typeface="Helvetica"/>
                  <a:sym typeface="Helvetica"/>
                </a:defRPr>
              </a:lvl1pPr>
            </a:lstStyle>
            <a:p>
              <a:pPr defTabSz="914400"/>
              <a:r>
                <a:rPr dirty="0" err="1"/>
                <a:t>oscar</a:t>
              </a:r>
              <a:r>
                <a:rPr dirty="0"/>
                <a:t>?</a:t>
              </a:r>
            </a:p>
          </p:txBody>
        </p:sp>
      </p:grpSp>
      <p:sp>
        <p:nvSpPr>
          <p:cNvPr id="8" name="Sequential search…">
            <a:extLst>
              <a:ext uri="{FF2B5EF4-FFF2-40B4-BE49-F238E27FC236}">
                <a16:creationId xmlns:a16="http://schemas.microsoft.com/office/drawing/2014/main" id="{38933D06-AB9D-40AD-B1A6-34059A4CB624}"/>
              </a:ext>
            </a:extLst>
          </p:cNvPr>
          <p:cNvSpPr txBox="1"/>
          <p:nvPr/>
        </p:nvSpPr>
        <p:spPr>
          <a:xfrm>
            <a:off x="1069535" y="1666847"/>
            <a:ext cx="12979400" cy="409119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algn="l">
              <a:lnSpc>
                <a:spcPts val="5500"/>
              </a:lnSpc>
              <a:spcBef>
                <a:spcPts val="600"/>
              </a:spcBef>
              <a:tabLst>
                <a:tab pos="1168400" algn="l"/>
              </a:tabLst>
              <a:defRPr sz="3600">
                <a:solidFill>
                  <a:srgbClr val="005493"/>
                </a:solidFill>
              </a:defRPr>
            </a:pPr>
            <a:r>
              <a:rPr dirty="0"/>
              <a:t>Sequential search</a:t>
            </a:r>
            <a:endParaRPr i="1" dirty="0"/>
          </a:p>
          <a:p>
            <a:pPr marL="838200" lvl="1" indent="-381000" algn="l">
              <a:lnSpc>
                <a:spcPts val="5500"/>
              </a:lnSpc>
              <a:spcBef>
                <a:spcPts val="600"/>
              </a:spcBef>
              <a:buSzPct val="125000"/>
              <a:buFont typeface="Gill Sans"/>
              <a:buChar char="•"/>
              <a:tabLst>
                <a:tab pos="2476500" algn="l"/>
              </a:tabLst>
              <a:defRPr sz="3600"/>
            </a:pPr>
            <a:r>
              <a:rPr dirty="0"/>
              <a:t>Check each array entry 0, 1, 2, 3, ... </a:t>
            </a:r>
            <a:br>
              <a:rPr dirty="0"/>
            </a:br>
            <a:r>
              <a:rPr dirty="0"/>
              <a:t>for match with search string.</a:t>
            </a:r>
          </a:p>
          <a:p>
            <a:pPr marL="838200" lvl="1" indent="-381000" algn="l">
              <a:lnSpc>
                <a:spcPts val="5500"/>
              </a:lnSpc>
              <a:spcBef>
                <a:spcPts val="600"/>
              </a:spcBef>
              <a:buSzPct val="125000"/>
              <a:buFont typeface="Gill Sans"/>
              <a:buChar char="•"/>
              <a:tabLst>
                <a:tab pos="2476500" algn="l"/>
              </a:tabLst>
              <a:defRPr sz="3600"/>
            </a:pPr>
            <a:r>
              <a:rPr dirty="0"/>
              <a:t>If match found, return index of matching string.</a:t>
            </a:r>
          </a:p>
          <a:p>
            <a:pPr marL="838200" lvl="1" indent="-381000" algn="l">
              <a:lnSpc>
                <a:spcPts val="5500"/>
              </a:lnSpc>
              <a:spcBef>
                <a:spcPts val="600"/>
              </a:spcBef>
              <a:buSzPct val="125000"/>
              <a:buFont typeface="Gill Sans"/>
              <a:buChar char="•"/>
              <a:tabLst>
                <a:tab pos="2476500" algn="l"/>
              </a:tabLst>
              <a:defRPr sz="3600"/>
            </a:pPr>
            <a:r>
              <a:rPr dirty="0"/>
              <a:t>If not, return −1.</a:t>
            </a:r>
          </a:p>
        </p:txBody>
      </p:sp>
      <p:grpSp>
        <p:nvGrpSpPr>
          <p:cNvPr id="9" name="Group">
            <a:extLst>
              <a:ext uri="{FF2B5EF4-FFF2-40B4-BE49-F238E27FC236}">
                <a16:creationId xmlns:a16="http://schemas.microsoft.com/office/drawing/2014/main" id="{633B3E1C-3684-40E8-9560-2CC8DF4E89FB}"/>
              </a:ext>
            </a:extLst>
          </p:cNvPr>
          <p:cNvGrpSpPr/>
          <p:nvPr/>
        </p:nvGrpSpPr>
        <p:grpSpPr>
          <a:xfrm>
            <a:off x="10939743" y="9570027"/>
            <a:ext cx="5137429" cy="990600"/>
            <a:chOff x="0" y="0"/>
            <a:chExt cx="5137429" cy="990600"/>
          </a:xfrm>
        </p:grpSpPr>
        <p:sp>
          <p:nvSpPr>
            <p:cNvPr id="10" name="Line">
              <a:extLst>
                <a:ext uri="{FF2B5EF4-FFF2-40B4-BE49-F238E27FC236}">
                  <a16:creationId xmlns:a16="http://schemas.microsoft.com/office/drawing/2014/main" id="{DD845009-9284-4B39-AC9F-E9C38DFE458F}"/>
                </a:ext>
              </a:extLst>
            </p:cNvPr>
            <p:cNvSpPr/>
            <p:nvPr/>
          </p:nvSpPr>
          <p:spPr>
            <a:xfrm flipH="1">
              <a:off x="2791691" y="321441"/>
              <a:ext cx="2345738" cy="326259"/>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1" name="Match found.…">
              <a:extLst>
                <a:ext uri="{FF2B5EF4-FFF2-40B4-BE49-F238E27FC236}">
                  <a16:creationId xmlns:a16="http://schemas.microsoft.com/office/drawing/2014/main" id="{25BA37B7-0581-40DF-9F77-D1471DA7DDFB}"/>
                </a:ext>
              </a:extLst>
            </p:cNvPr>
            <p:cNvSpPr txBox="1"/>
            <p:nvPr/>
          </p:nvSpPr>
          <p:spPr>
            <a:xfrm>
              <a:off x="0" y="0"/>
              <a:ext cx="3238500" cy="9906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a:lnSpc>
                  <a:spcPts val="4300"/>
                </a:lnSpc>
                <a:spcBef>
                  <a:spcPts val="100"/>
                </a:spcBef>
                <a:tabLst>
                  <a:tab pos="1168400" algn="l"/>
                </a:tabLst>
                <a:defRPr sz="3200">
                  <a:solidFill>
                    <a:srgbClr val="005493"/>
                  </a:solidFill>
                </a:defRPr>
              </a:pPr>
              <a:r>
                <a:t>Match found.</a:t>
              </a:r>
            </a:p>
            <a:p>
              <a:pPr>
                <a:lnSpc>
                  <a:spcPts val="4300"/>
                </a:lnSpc>
                <a:spcBef>
                  <a:spcPts val="100"/>
                </a:spcBef>
                <a:tabLst>
                  <a:tab pos="1168400" algn="l"/>
                </a:tabLst>
                <a:defRPr sz="3200">
                  <a:solidFill>
                    <a:srgbClr val="005493"/>
                  </a:solidFill>
                </a:defRPr>
              </a:pPr>
              <a:r>
                <a:t>Return 10</a:t>
              </a:r>
            </a:p>
          </p:txBody>
        </p:sp>
      </p:grpSp>
      <p:grpSp>
        <p:nvGrpSpPr>
          <p:cNvPr id="12" name="Group">
            <a:extLst>
              <a:ext uri="{FF2B5EF4-FFF2-40B4-BE49-F238E27FC236}">
                <a16:creationId xmlns:a16="http://schemas.microsoft.com/office/drawing/2014/main" id="{6C5F5FCB-8A37-4F48-892B-508B08B0ED31}"/>
              </a:ext>
            </a:extLst>
          </p:cNvPr>
          <p:cNvGrpSpPr/>
          <p:nvPr/>
        </p:nvGrpSpPr>
        <p:grpSpPr>
          <a:xfrm>
            <a:off x="1617943" y="10217727"/>
            <a:ext cx="8933841" cy="2596726"/>
            <a:chOff x="0" y="0"/>
            <a:chExt cx="8933840" cy="2596726"/>
          </a:xfrm>
        </p:grpSpPr>
        <p:sp>
          <p:nvSpPr>
            <p:cNvPr id="13" name="Still, this was even easier than I thought!">
              <a:extLst>
                <a:ext uri="{FF2B5EF4-FFF2-40B4-BE49-F238E27FC236}">
                  <a16:creationId xmlns:a16="http://schemas.microsoft.com/office/drawing/2014/main" id="{ABFB5D76-EEBC-490E-B964-B96B69FA524B}"/>
                </a:ext>
              </a:extLst>
            </p:cNvPr>
            <p:cNvSpPr/>
            <p:nvPr/>
          </p:nvSpPr>
          <p:spPr>
            <a:xfrm>
              <a:off x="2008585" y="906299"/>
              <a:ext cx="6925255" cy="1690427"/>
            </a:xfrm>
            <a:custGeom>
              <a:avLst/>
              <a:gdLst/>
              <a:ahLst/>
              <a:cxnLst>
                <a:cxn ang="0">
                  <a:pos x="wd2" y="hd2"/>
                </a:cxn>
                <a:cxn ang="5400000">
                  <a:pos x="wd2" y="hd2"/>
                </a:cxn>
                <a:cxn ang="10800000">
                  <a:pos x="wd2" y="hd2"/>
                </a:cxn>
                <a:cxn ang="16200000">
                  <a:pos x="wd2" y="hd2"/>
                </a:cxn>
              </a:cxnLst>
              <a:rect l="0" t="0" r="r" b="b"/>
              <a:pathLst>
                <a:path w="21600" h="21600" extrusionOk="0">
                  <a:moveTo>
                    <a:pt x="6297" y="0"/>
                  </a:moveTo>
                  <a:cubicBezTo>
                    <a:pt x="5038" y="0"/>
                    <a:pt x="3990" y="3613"/>
                    <a:pt x="3757" y="8399"/>
                  </a:cubicBezTo>
                  <a:lnTo>
                    <a:pt x="0" y="9335"/>
                  </a:lnTo>
                  <a:lnTo>
                    <a:pt x="3707" y="11123"/>
                  </a:lnTo>
                  <a:lnTo>
                    <a:pt x="3707" y="11183"/>
                  </a:lnTo>
                  <a:cubicBezTo>
                    <a:pt x="3707" y="16936"/>
                    <a:pt x="4867" y="21600"/>
                    <a:pt x="6297" y="21600"/>
                  </a:cubicBezTo>
                  <a:lnTo>
                    <a:pt x="19011" y="21600"/>
                  </a:lnTo>
                  <a:cubicBezTo>
                    <a:pt x="20441" y="21600"/>
                    <a:pt x="21600" y="16936"/>
                    <a:pt x="21600" y="11183"/>
                  </a:cubicBezTo>
                  <a:lnTo>
                    <a:pt x="21600" y="10417"/>
                  </a:lnTo>
                  <a:cubicBezTo>
                    <a:pt x="21600" y="4664"/>
                    <a:pt x="20441" y="0"/>
                    <a:pt x="19011" y="0"/>
                  </a:cubicBezTo>
                  <a:lnTo>
                    <a:pt x="6297" y="0"/>
                  </a:lnTo>
                  <a:close/>
                </a:path>
              </a:pathLst>
            </a:custGeom>
            <a:solidFill>
              <a:srgbClr val="FFFFFF"/>
            </a:solidFill>
            <a:ln w="127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noAutofit/>
            </a:bodyPr>
            <a:lstStyle>
              <a:lvl1pPr>
                <a:lnSpc>
                  <a:spcPts val="3200"/>
                </a:lnSpc>
                <a:defRPr sz="2400"/>
              </a:lvl1pPr>
            </a:lstStyle>
            <a:p>
              <a:pPr algn="r"/>
              <a:r>
                <a:rPr dirty="0"/>
                <a:t>Still, this was even easier than I thought!</a:t>
              </a:r>
            </a:p>
          </p:txBody>
        </p:sp>
        <p:pic>
          <p:nvPicPr>
            <p:cNvPr id="14" name="3c6dbe8f.png" descr="3c6dbe8f.png">
              <a:extLst>
                <a:ext uri="{FF2B5EF4-FFF2-40B4-BE49-F238E27FC236}">
                  <a16:creationId xmlns:a16="http://schemas.microsoft.com/office/drawing/2014/main" id="{48959285-9385-464A-AABB-BEAD542AD48F}"/>
                </a:ext>
              </a:extLst>
            </p:cNvPr>
            <p:cNvPicPr>
              <a:picLocks noChangeAspect="1"/>
            </p:cNvPicPr>
            <p:nvPr/>
          </p:nvPicPr>
          <p:blipFill>
            <a:blip r:embed="rId2"/>
            <a:stretch>
              <a:fillRect/>
            </a:stretch>
          </p:blipFill>
          <p:spPr>
            <a:xfrm>
              <a:off x="0" y="0"/>
              <a:ext cx="2008585" cy="2222500"/>
            </a:xfrm>
            <a:prstGeom prst="rect">
              <a:avLst/>
            </a:prstGeom>
            <a:ln w="12700" cap="flat">
              <a:noFill/>
              <a:miter lim="400000"/>
            </a:ln>
            <a:effectLst/>
          </p:spPr>
        </p:pic>
      </p:grpSp>
      <p:sp>
        <p:nvSpPr>
          <p:cNvPr id="15" name="TextBox 14">
            <a:extLst>
              <a:ext uri="{FF2B5EF4-FFF2-40B4-BE49-F238E27FC236}">
                <a16:creationId xmlns:a16="http://schemas.microsoft.com/office/drawing/2014/main" id="{A8163E34-2717-4208-9B9D-09F9DC55BCF6}"/>
              </a:ext>
            </a:extLst>
          </p:cNvPr>
          <p:cNvSpPr txBox="1"/>
          <p:nvPr/>
        </p:nvSpPr>
        <p:spPr>
          <a:xfrm>
            <a:off x="21413207" y="236815"/>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12.1a</a:t>
            </a:r>
          </a:p>
        </p:txBody>
      </p:sp>
      <p:sp>
        <p:nvSpPr>
          <p:cNvPr id="16" name="TextBox 15">
            <a:extLst>
              <a:ext uri="{FF2B5EF4-FFF2-40B4-BE49-F238E27FC236}">
                <a16:creationId xmlns:a16="http://schemas.microsoft.com/office/drawing/2014/main" id="{2A7A88AC-ACCC-4C96-BE8C-4E536BA9A7E1}"/>
              </a:ext>
            </a:extLst>
          </p:cNvPr>
          <p:cNvSpPr txBox="1"/>
          <p:nvPr/>
        </p:nvSpPr>
        <p:spPr>
          <a:xfrm>
            <a:off x="16077172" y="134779"/>
            <a:ext cx="4787773"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600" dirty="0"/>
              <a:t> Given an array of values, write a linear (sequential) search method to locate a specified value in the array. If the value is not present in the array, indicate that.</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29721782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5"/>
                                        </p:tgtEl>
                                        <p:attrNameLst>
                                          <p:attrName>style.visibility</p:attrName>
                                        </p:attrNameLst>
                                      </p:cBhvr>
                                      <p:to>
                                        <p:strVal val="visible"/>
                                      </p:to>
                                    </p:set>
                                  </p:childTnLst>
                                </p:cTn>
                              </p:par>
                            </p:childTnLst>
                          </p:cTn>
                        </p:par>
                        <p:par>
                          <p:cTn id="10" fill="hold">
                            <p:stCondLst>
                              <p:cond delay="0"/>
                            </p:stCondLst>
                            <p:childTnLst>
                              <p:par>
                                <p:cTn id="11" presetID="-1" presetClass="path" presetSubtype="0" accel="50000" decel="50000" fill="hold" nodeType="afterEffect">
                                  <p:stCondLst>
                                    <p:cond delay="0"/>
                                  </p:stCondLst>
                                  <p:childTnLst>
                                    <p:animMotion origin="layout" path="M 0.000000 0.000000 L 0.000260 0.050926" pathEditMode="relative">
                                      <p:cBhvr>
                                        <p:cTn id="12" dur="1000" fill="hold"/>
                                        <p:tgtEl>
                                          <p:spTgt spid="5"/>
                                        </p:tgtEl>
                                        <p:attrNameLst>
                                          <p:attrName>ppt_x</p:attrName>
                                          <p:attrName>ppt_y</p:attrName>
                                        </p:attrNameLst>
                                      </p:cBhvr>
                                    </p:animMotion>
                                  </p:childTnLst>
                                </p:cTn>
                              </p:par>
                            </p:childTnLst>
                          </p:cTn>
                        </p:par>
                        <p:par>
                          <p:cTn id="13" fill="hold">
                            <p:stCondLst>
                              <p:cond delay="1000"/>
                            </p:stCondLst>
                            <p:childTnLst>
                              <p:par>
                                <p:cTn id="14" presetID="-1" presetClass="path" presetSubtype="0" accel="50000" decel="50000" fill="hold" nodeType="afterEffect">
                                  <p:stCondLst>
                                    <p:cond delay="0"/>
                                  </p:stCondLst>
                                  <p:childTnLst>
                                    <p:animMotion origin="layout" path="M 0.000260 0.050926 L 0.000781 0.102778" pathEditMode="relative">
                                      <p:cBhvr>
                                        <p:cTn id="15" dur="1000" fill="hold"/>
                                        <p:tgtEl>
                                          <p:spTgt spid="5"/>
                                        </p:tgtEl>
                                        <p:attrNameLst>
                                          <p:attrName>ppt_x</p:attrName>
                                          <p:attrName>ppt_y</p:attrName>
                                        </p:attrNameLst>
                                      </p:cBhvr>
                                    </p:animMotion>
                                  </p:childTnLst>
                                </p:cTn>
                              </p:par>
                            </p:childTnLst>
                          </p:cTn>
                        </p:par>
                        <p:par>
                          <p:cTn id="16" fill="hold">
                            <p:stCondLst>
                              <p:cond delay="2000"/>
                            </p:stCondLst>
                            <p:childTnLst>
                              <p:par>
                                <p:cTn id="17" presetID="-1" presetClass="path" presetSubtype="0" accel="50000" decel="50000" fill="hold" nodeType="afterEffect">
                                  <p:stCondLst>
                                    <p:cond delay="0"/>
                                  </p:stCondLst>
                                  <p:childTnLst>
                                    <p:animMotion origin="layout" path="M 0.000781 0.102778 L 0.000260 0.154630" pathEditMode="relative">
                                      <p:cBhvr>
                                        <p:cTn id="18" dur="1000" fill="hold"/>
                                        <p:tgtEl>
                                          <p:spTgt spid="5"/>
                                        </p:tgtEl>
                                        <p:attrNameLst>
                                          <p:attrName>ppt_x</p:attrName>
                                          <p:attrName>ppt_y</p:attrName>
                                        </p:attrNameLst>
                                      </p:cBhvr>
                                    </p:animMotion>
                                  </p:childTnLst>
                                </p:cTn>
                              </p:par>
                            </p:childTnLst>
                          </p:cTn>
                        </p:par>
                        <p:par>
                          <p:cTn id="19" fill="hold">
                            <p:stCondLst>
                              <p:cond delay="3000"/>
                            </p:stCondLst>
                            <p:childTnLst>
                              <p:par>
                                <p:cTn id="20" presetID="-1" presetClass="path" presetSubtype="0" accel="50000" decel="50000" fill="hold" nodeType="afterEffect">
                                  <p:stCondLst>
                                    <p:cond delay="0"/>
                                  </p:stCondLst>
                                  <p:childTnLst>
                                    <p:animMotion origin="layout" path="M 0.000260 0.154630 L 0.001302 0.206481" pathEditMode="relative">
                                      <p:cBhvr>
                                        <p:cTn id="21" dur="1000" fill="hold"/>
                                        <p:tgtEl>
                                          <p:spTgt spid="5"/>
                                        </p:tgtEl>
                                        <p:attrNameLst>
                                          <p:attrName>ppt_x</p:attrName>
                                          <p:attrName>ppt_y</p:attrName>
                                        </p:attrNameLst>
                                      </p:cBhvr>
                                    </p:animMotion>
                                  </p:childTnLst>
                                </p:cTn>
                              </p:par>
                            </p:childTnLst>
                          </p:cTn>
                        </p:par>
                        <p:par>
                          <p:cTn id="22" fill="hold">
                            <p:stCondLst>
                              <p:cond delay="4000"/>
                            </p:stCondLst>
                            <p:childTnLst>
                              <p:par>
                                <p:cTn id="23" presetID="-1" presetClass="path" presetSubtype="0" accel="50000" decel="50000" fill="hold" nodeType="afterEffect">
                                  <p:stCondLst>
                                    <p:cond delay="0"/>
                                  </p:stCondLst>
                                  <p:childTnLst>
                                    <p:animMotion origin="layout" path="M 0.001302 0.206481 L 0.001823 0.257407" pathEditMode="relative">
                                      <p:cBhvr>
                                        <p:cTn id="24" dur="1000" fill="hold"/>
                                        <p:tgtEl>
                                          <p:spTgt spid="5"/>
                                        </p:tgtEl>
                                        <p:attrNameLst>
                                          <p:attrName>ppt_x</p:attrName>
                                          <p:attrName>ppt_y</p:attrName>
                                        </p:attrNameLst>
                                      </p:cBhvr>
                                    </p:animMotion>
                                  </p:childTnLst>
                                </p:cTn>
                              </p:par>
                            </p:childTnLst>
                          </p:cTn>
                        </p:par>
                        <p:par>
                          <p:cTn id="25" fill="hold">
                            <p:stCondLst>
                              <p:cond delay="5000"/>
                            </p:stCondLst>
                            <p:childTnLst>
                              <p:par>
                                <p:cTn id="26" presetID="-1" presetClass="path" presetSubtype="0" accel="50000" decel="50000" fill="hold" nodeType="afterEffect">
                                  <p:stCondLst>
                                    <p:cond delay="0"/>
                                  </p:stCondLst>
                                  <p:childTnLst>
                                    <p:animMotion origin="layout" path="M 0.001823 0.257407 L 0.001302 0.309259" pathEditMode="relative">
                                      <p:cBhvr>
                                        <p:cTn id="27" dur="1000" fill="hold"/>
                                        <p:tgtEl>
                                          <p:spTgt spid="5"/>
                                        </p:tgtEl>
                                        <p:attrNameLst>
                                          <p:attrName>ppt_x</p:attrName>
                                          <p:attrName>ppt_y</p:attrName>
                                        </p:attrNameLst>
                                      </p:cBhvr>
                                    </p:animMotion>
                                  </p:childTnLst>
                                </p:cTn>
                              </p:par>
                            </p:childTnLst>
                          </p:cTn>
                        </p:par>
                        <p:par>
                          <p:cTn id="28" fill="hold">
                            <p:stCondLst>
                              <p:cond delay="6000"/>
                            </p:stCondLst>
                            <p:childTnLst>
                              <p:par>
                                <p:cTn id="29" presetID="-1" presetClass="path" presetSubtype="0" accel="50000" decel="50000" fill="hold" nodeType="afterEffect">
                                  <p:stCondLst>
                                    <p:cond delay="0"/>
                                  </p:stCondLst>
                                  <p:childTnLst>
                                    <p:animMotion origin="layout" path="M 0.001302 0.309259 L 0.001823 0.361111" pathEditMode="relative">
                                      <p:cBhvr>
                                        <p:cTn id="30" dur="1000" fill="hold"/>
                                        <p:tgtEl>
                                          <p:spTgt spid="5"/>
                                        </p:tgtEl>
                                        <p:attrNameLst>
                                          <p:attrName>ppt_x</p:attrName>
                                          <p:attrName>ppt_y</p:attrName>
                                        </p:attrNameLst>
                                      </p:cBhvr>
                                    </p:animMotion>
                                  </p:childTnLst>
                                </p:cTn>
                              </p:par>
                            </p:childTnLst>
                          </p:cTn>
                        </p:par>
                        <p:par>
                          <p:cTn id="31" fill="hold">
                            <p:stCondLst>
                              <p:cond delay="7000"/>
                            </p:stCondLst>
                            <p:childTnLst>
                              <p:par>
                                <p:cTn id="32" presetID="-1" presetClass="path" presetSubtype="0" accel="50000" decel="50000" fill="hold" nodeType="afterEffect">
                                  <p:stCondLst>
                                    <p:cond delay="0"/>
                                  </p:stCondLst>
                                  <p:childTnLst>
                                    <p:animMotion origin="layout" path="M 0.001823 0.361111 L 0.002344 0.412963" pathEditMode="relative">
                                      <p:cBhvr>
                                        <p:cTn id="33" dur="1000" fill="hold"/>
                                        <p:tgtEl>
                                          <p:spTgt spid="5"/>
                                        </p:tgtEl>
                                        <p:attrNameLst>
                                          <p:attrName>ppt_x</p:attrName>
                                          <p:attrName>ppt_y</p:attrName>
                                        </p:attrNameLst>
                                      </p:cBhvr>
                                    </p:animMotion>
                                  </p:childTnLst>
                                </p:cTn>
                              </p:par>
                            </p:childTnLst>
                          </p:cTn>
                        </p:par>
                        <p:par>
                          <p:cTn id="34" fill="hold">
                            <p:stCondLst>
                              <p:cond delay="8000"/>
                            </p:stCondLst>
                            <p:childTnLst>
                              <p:par>
                                <p:cTn id="35" presetID="-1" presetClass="path" presetSubtype="0" accel="50000" decel="50000" fill="hold" nodeType="afterEffect">
                                  <p:stCondLst>
                                    <p:cond delay="0"/>
                                  </p:stCondLst>
                                  <p:childTnLst>
                                    <p:animMotion origin="layout" path="M 0.002344 0.412963 L 0.002865 0.463889" pathEditMode="relative">
                                      <p:cBhvr>
                                        <p:cTn id="36" dur="1000" fill="hold"/>
                                        <p:tgtEl>
                                          <p:spTgt spid="5"/>
                                        </p:tgtEl>
                                        <p:attrNameLst>
                                          <p:attrName>ppt_x</p:attrName>
                                          <p:attrName>ppt_y</p:attrName>
                                        </p:attrNameLst>
                                      </p:cBhvr>
                                    </p:animMotion>
                                  </p:childTnLst>
                                </p:cTn>
                              </p:par>
                            </p:childTnLst>
                          </p:cTn>
                        </p:par>
                        <p:par>
                          <p:cTn id="37" fill="hold">
                            <p:stCondLst>
                              <p:cond delay="9000"/>
                            </p:stCondLst>
                            <p:childTnLst>
                              <p:par>
                                <p:cTn id="38" presetID="-1" presetClass="path" presetSubtype="0" accel="50000" decel="50000" fill="hold" nodeType="afterEffect">
                                  <p:stCondLst>
                                    <p:cond delay="0"/>
                                  </p:stCondLst>
                                  <p:childTnLst>
                                    <p:animMotion origin="layout" path="M 0.002865 0.463889 L 0.003385 0.515741" pathEditMode="relative">
                                      <p:cBhvr>
                                        <p:cTn id="39" dur="1000" fill="hold"/>
                                        <p:tgtEl>
                                          <p:spTgt spid="5"/>
                                        </p:tgtEl>
                                        <p:attrNameLst>
                                          <p:attrName>ppt_x</p:attrName>
                                          <p:attrName>ppt_y</p:attrName>
                                        </p:attrNameLst>
                                      </p:cBhvr>
                                    </p:animMotion>
                                  </p:childTnLst>
                                </p:cTn>
                              </p:par>
                            </p:childTnLst>
                          </p:cTn>
                        </p:par>
                        <p:par>
                          <p:cTn id="40" fill="hold">
                            <p:stCondLst>
                              <p:cond delay="10000"/>
                            </p:stCondLst>
                            <p:childTnLst>
                              <p:par>
                                <p:cTn id="41" presetID="1" presetClass="entr" presetSubtype="0" fill="hold" grpId="0" nodeType="afterEffect">
                                  <p:stCondLst>
                                    <p:cond delay="0"/>
                                  </p:stCondLst>
                                  <p:iterate>
                                    <p:tmAbs val="0"/>
                                  </p:iterate>
                                  <p:childTnLst>
                                    <p:set>
                                      <p:cBhvr>
                                        <p:cTn id="42" fill="hold"/>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P spid="9" grpId="0" animBg="1" advAuto="0"/>
      <p:bldP spid="12" grpId="0"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60</a:t>
            </a:fld>
            <a:endParaRPr/>
          </a:p>
        </p:txBody>
      </p:sp>
      <p:sp>
        <p:nvSpPr>
          <p:cNvPr id="525" name="Warmup:  2-sum"/>
          <p:cNvSpPr txBox="1">
            <a:spLocks noGrp="1"/>
          </p:cNvSpPr>
          <p:nvPr>
            <p:ph type="title"/>
          </p:nvPr>
        </p:nvSpPr>
        <p:spPr>
          <a:xfrm>
            <a:off x="256309" y="234585"/>
            <a:ext cx="15201900" cy="1752600"/>
          </a:xfrm>
          <a:prstGeom prst="rect">
            <a:avLst/>
          </a:prstGeom>
        </p:spPr>
        <p:txBody>
          <a:bodyPr/>
          <a:lstStyle/>
          <a:p>
            <a:r>
              <a:rPr lang="en-US" dirty="0"/>
              <a:t>Finding best, average and worst cases</a:t>
            </a:r>
            <a:endParaRPr dirty="0"/>
          </a:p>
        </p:txBody>
      </p:sp>
      <p:sp>
        <p:nvSpPr>
          <p:cNvPr id="528" name="Q. Formula for total running time ?"/>
          <p:cNvSpPr txBox="1"/>
          <p:nvPr/>
        </p:nvSpPr>
        <p:spPr>
          <a:xfrm>
            <a:off x="1270000" y="2769955"/>
            <a:ext cx="21247100" cy="3514725"/>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rPr lang="en-US" dirty="0"/>
              <a:t>Best case</a:t>
            </a:r>
            <a:r>
              <a:rPr dirty="0"/>
              <a:t>. </a:t>
            </a:r>
            <a:r>
              <a:rPr lang="en-US" dirty="0">
                <a:solidFill>
                  <a:srgbClr val="000000"/>
                </a:solidFill>
              </a:rPr>
              <a:t>Describe the performance of an algorithm under optimal conditions.</a:t>
            </a:r>
          </a:p>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rPr lang="en-US" dirty="0"/>
              <a:t>Worst case. </a:t>
            </a:r>
            <a:r>
              <a:rPr lang="en-US" dirty="0">
                <a:solidFill>
                  <a:schemeClr val="tx1"/>
                </a:solidFill>
              </a:rPr>
              <a:t>A safe analysis of the performance of an algorithm under worst conditions.</a:t>
            </a:r>
          </a:p>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rPr lang="en-US" dirty="0"/>
              <a:t>Average case. </a:t>
            </a:r>
            <a:r>
              <a:rPr lang="en-US" dirty="0">
                <a:solidFill>
                  <a:schemeClr val="tx1"/>
                </a:solidFill>
              </a:rPr>
              <a:t>A safe analysis of the performance of an algorithm under average conditions.</a:t>
            </a:r>
          </a:p>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endParaRPr dirty="0">
              <a:solidFill>
                <a:srgbClr val="000000"/>
              </a:solidFill>
            </a:endParaRPr>
          </a:p>
        </p:txBody>
      </p:sp>
      <p:sp>
        <p:nvSpPr>
          <p:cNvPr id="16" name="TextBox 15">
            <a:extLst>
              <a:ext uri="{FF2B5EF4-FFF2-40B4-BE49-F238E27FC236}">
                <a16:creationId xmlns:a16="http://schemas.microsoft.com/office/drawing/2014/main" id="{B6A1CFA5-9A02-414D-88D1-66B43509074C}"/>
              </a:ext>
            </a:extLst>
          </p:cNvPr>
          <p:cNvSpPr txBox="1"/>
          <p:nvPr/>
        </p:nvSpPr>
        <p:spPr>
          <a:xfrm>
            <a:off x="21652814" y="0"/>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12.2cd</a:t>
            </a:r>
          </a:p>
        </p:txBody>
      </p:sp>
      <p:pic>
        <p:nvPicPr>
          <p:cNvPr id="2" name="Picture 1">
            <a:extLst>
              <a:ext uri="{FF2B5EF4-FFF2-40B4-BE49-F238E27FC236}">
                <a16:creationId xmlns:a16="http://schemas.microsoft.com/office/drawing/2014/main" id="{06A7F7CA-8FDC-4EA4-8682-FD779AAED507}"/>
              </a:ext>
            </a:extLst>
          </p:cNvPr>
          <p:cNvPicPr>
            <a:picLocks noChangeAspect="1"/>
          </p:cNvPicPr>
          <p:nvPr/>
        </p:nvPicPr>
        <p:blipFill>
          <a:blip r:embed="rId3"/>
          <a:stretch>
            <a:fillRect/>
          </a:stretch>
        </p:blipFill>
        <p:spPr>
          <a:xfrm>
            <a:off x="1980857" y="6858000"/>
            <a:ext cx="14408150" cy="5722936"/>
          </a:xfrm>
          <a:prstGeom prst="rect">
            <a:avLst/>
          </a:prstGeom>
        </p:spPr>
      </p:pic>
    </p:spTree>
    <p:extLst>
      <p:ext uri="{BB962C8B-B14F-4D97-AF65-F5344CB8AC3E}">
        <p14:creationId xmlns:p14="http://schemas.microsoft.com/office/powerpoint/2010/main" val="4355205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8262-5105-2C43-9A45-785C811AB895}"/>
              </a:ext>
            </a:extLst>
          </p:cNvPr>
          <p:cNvSpPr>
            <a:spLocks noGrp="1"/>
          </p:cNvSpPr>
          <p:nvPr>
            <p:ph type="title"/>
          </p:nvPr>
        </p:nvSpPr>
        <p:spPr/>
        <p:txBody>
          <a:bodyPr/>
          <a:lstStyle/>
          <a:p>
            <a:r>
              <a:rPr lang="en-US" dirty="0"/>
              <a:t>Practice</a:t>
            </a:r>
          </a:p>
        </p:txBody>
      </p:sp>
      <p:graphicFrame>
        <p:nvGraphicFramePr>
          <p:cNvPr id="3" name="Table 3">
            <a:extLst>
              <a:ext uri="{FF2B5EF4-FFF2-40B4-BE49-F238E27FC236}">
                <a16:creationId xmlns:a16="http://schemas.microsoft.com/office/drawing/2014/main" id="{058C75DC-6450-A049-94DF-2C04CA695F42}"/>
              </a:ext>
            </a:extLst>
          </p:cNvPr>
          <p:cNvGraphicFramePr>
            <a:graphicFrameLocks noGrp="1"/>
          </p:cNvGraphicFramePr>
          <p:nvPr>
            <p:extLst/>
          </p:nvPr>
        </p:nvGraphicFramePr>
        <p:xfrm>
          <a:off x="1270000" y="1693332"/>
          <a:ext cx="16256002" cy="901699"/>
        </p:xfrm>
        <a:graphic>
          <a:graphicData uri="http://schemas.openxmlformats.org/drawingml/2006/table">
            <a:tbl>
              <a:tblPr firstRow="1" bandRow="1">
                <a:tableStyleId>{5940675A-B579-460E-94D1-54222C63F5DA}</a:tableStyleId>
              </a:tblPr>
              <a:tblGrid>
                <a:gridCol w="2322286">
                  <a:extLst>
                    <a:ext uri="{9D8B030D-6E8A-4147-A177-3AD203B41FA5}">
                      <a16:colId xmlns:a16="http://schemas.microsoft.com/office/drawing/2014/main" val="2789074432"/>
                    </a:ext>
                  </a:extLst>
                </a:gridCol>
                <a:gridCol w="2322286">
                  <a:extLst>
                    <a:ext uri="{9D8B030D-6E8A-4147-A177-3AD203B41FA5}">
                      <a16:colId xmlns:a16="http://schemas.microsoft.com/office/drawing/2014/main" val="392503724"/>
                    </a:ext>
                  </a:extLst>
                </a:gridCol>
                <a:gridCol w="2322286">
                  <a:extLst>
                    <a:ext uri="{9D8B030D-6E8A-4147-A177-3AD203B41FA5}">
                      <a16:colId xmlns:a16="http://schemas.microsoft.com/office/drawing/2014/main" val="2406772443"/>
                    </a:ext>
                  </a:extLst>
                </a:gridCol>
                <a:gridCol w="2322286">
                  <a:extLst>
                    <a:ext uri="{9D8B030D-6E8A-4147-A177-3AD203B41FA5}">
                      <a16:colId xmlns:a16="http://schemas.microsoft.com/office/drawing/2014/main" val="739540538"/>
                    </a:ext>
                  </a:extLst>
                </a:gridCol>
                <a:gridCol w="2322286">
                  <a:extLst>
                    <a:ext uri="{9D8B030D-6E8A-4147-A177-3AD203B41FA5}">
                      <a16:colId xmlns:a16="http://schemas.microsoft.com/office/drawing/2014/main" val="1747957709"/>
                    </a:ext>
                  </a:extLst>
                </a:gridCol>
                <a:gridCol w="2322286">
                  <a:extLst>
                    <a:ext uri="{9D8B030D-6E8A-4147-A177-3AD203B41FA5}">
                      <a16:colId xmlns:a16="http://schemas.microsoft.com/office/drawing/2014/main" val="2853704265"/>
                    </a:ext>
                  </a:extLst>
                </a:gridCol>
                <a:gridCol w="2322286">
                  <a:extLst>
                    <a:ext uri="{9D8B030D-6E8A-4147-A177-3AD203B41FA5}">
                      <a16:colId xmlns:a16="http://schemas.microsoft.com/office/drawing/2014/main" val="894223735"/>
                    </a:ext>
                  </a:extLst>
                </a:gridCol>
              </a:tblGrid>
              <a:tr h="901699">
                <a:tc>
                  <a:txBody>
                    <a:bodyPr/>
                    <a:lstStyle/>
                    <a:p>
                      <a:pPr algn="ctr"/>
                      <a:r>
                        <a:rPr lang="en-US" sz="3600" dirty="0"/>
                        <a:t>32</a:t>
                      </a:r>
                    </a:p>
                  </a:txBody>
                  <a:tcPr anchor="ctr"/>
                </a:tc>
                <a:tc>
                  <a:txBody>
                    <a:bodyPr/>
                    <a:lstStyle/>
                    <a:p>
                      <a:pPr algn="ctr"/>
                      <a:r>
                        <a:rPr lang="en-US" sz="3600" dirty="0"/>
                        <a:t>19</a:t>
                      </a:r>
                    </a:p>
                  </a:txBody>
                  <a:tcPr anchor="ctr"/>
                </a:tc>
                <a:tc>
                  <a:txBody>
                    <a:bodyPr/>
                    <a:lstStyle/>
                    <a:p>
                      <a:pPr algn="ctr"/>
                      <a:r>
                        <a:rPr lang="en-US" sz="3600" dirty="0"/>
                        <a:t>21</a:t>
                      </a:r>
                    </a:p>
                  </a:txBody>
                  <a:tcPr anchor="ctr"/>
                </a:tc>
                <a:tc>
                  <a:txBody>
                    <a:bodyPr/>
                    <a:lstStyle/>
                    <a:p>
                      <a:pPr algn="ctr"/>
                      <a:r>
                        <a:rPr lang="en-US" sz="3600" dirty="0"/>
                        <a:t>8 </a:t>
                      </a:r>
                    </a:p>
                  </a:txBody>
                  <a:tcPr anchor="ctr"/>
                </a:tc>
                <a:tc>
                  <a:txBody>
                    <a:bodyPr/>
                    <a:lstStyle/>
                    <a:p>
                      <a:pPr algn="ctr"/>
                      <a:r>
                        <a:rPr lang="en-US" sz="3600" dirty="0"/>
                        <a:t>20</a:t>
                      </a:r>
                    </a:p>
                  </a:txBody>
                  <a:tcPr anchor="ctr"/>
                </a:tc>
                <a:tc>
                  <a:txBody>
                    <a:bodyPr/>
                    <a:lstStyle/>
                    <a:p>
                      <a:pPr algn="ctr"/>
                      <a:r>
                        <a:rPr lang="en-US" sz="3600" dirty="0"/>
                        <a:t>10</a:t>
                      </a:r>
                    </a:p>
                  </a:txBody>
                  <a:tcPr anchor="ctr"/>
                </a:tc>
                <a:tc>
                  <a:txBody>
                    <a:bodyPr/>
                    <a:lstStyle/>
                    <a:p>
                      <a:pPr algn="ctr"/>
                      <a:r>
                        <a:rPr lang="en-US" sz="3600" dirty="0"/>
                        <a:t>12</a:t>
                      </a:r>
                    </a:p>
                  </a:txBody>
                  <a:tcPr anchor="ctr"/>
                </a:tc>
                <a:extLst>
                  <a:ext uri="{0D108BD9-81ED-4DB2-BD59-A6C34878D82A}">
                    <a16:rowId xmlns:a16="http://schemas.microsoft.com/office/drawing/2014/main" val="3640766411"/>
                  </a:ext>
                </a:extLst>
              </a:tr>
            </a:tbl>
          </a:graphicData>
        </a:graphic>
      </p:graphicFrame>
    </p:spTree>
    <p:extLst>
      <p:ext uri="{BB962C8B-B14F-4D97-AF65-F5344CB8AC3E}">
        <p14:creationId xmlns:p14="http://schemas.microsoft.com/office/powerpoint/2010/main" val="244297462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9E1F5-2765-B043-A96B-2FB525D04620}"/>
              </a:ext>
            </a:extLst>
          </p:cNvPr>
          <p:cNvSpPr>
            <a:spLocks noGrp="1"/>
          </p:cNvSpPr>
          <p:nvPr>
            <p:ph type="title"/>
          </p:nvPr>
        </p:nvSpPr>
        <p:spPr/>
        <p:txBody>
          <a:bodyPr/>
          <a:lstStyle/>
          <a:p>
            <a:r>
              <a:rPr lang="en-US" dirty="0"/>
              <a:t>An interesting take on SORTING</a:t>
            </a:r>
          </a:p>
        </p:txBody>
      </p:sp>
      <p:sp>
        <p:nvSpPr>
          <p:cNvPr id="3" name="Content Placeholder 2">
            <a:extLst>
              <a:ext uri="{FF2B5EF4-FFF2-40B4-BE49-F238E27FC236}">
                <a16:creationId xmlns:a16="http://schemas.microsoft.com/office/drawing/2014/main" id="{77AAC750-F0CD-274D-B517-D4E7C6EBAA9C}"/>
              </a:ext>
            </a:extLst>
          </p:cNvPr>
          <p:cNvSpPr>
            <a:spLocks noGrp="1"/>
          </p:cNvSpPr>
          <p:nvPr>
            <p:ph idx="1"/>
          </p:nvPr>
        </p:nvSpPr>
        <p:spPr/>
        <p:txBody>
          <a:bodyPr/>
          <a:lstStyle/>
          <a:p>
            <a:pPr marL="571500" indent="-571500">
              <a:buFont typeface="Arial" panose="020B0604020202020204" pitchFamily="34" charset="0"/>
              <a:buChar char="•"/>
            </a:pPr>
            <a:r>
              <a:rPr lang="en-US" sz="4400" dirty="0"/>
              <a:t>Given an array of </a:t>
            </a:r>
            <a:r>
              <a:rPr lang="en-US" sz="4400" dirty="0" err="1"/>
              <a:t>ints</a:t>
            </a:r>
            <a:r>
              <a:rPr lang="en-US" sz="4400" dirty="0"/>
              <a:t>:</a:t>
            </a:r>
          </a:p>
          <a:p>
            <a:pPr lvl="1" indent="0">
              <a:buNone/>
            </a:pPr>
            <a:r>
              <a:rPr lang="en-US" sz="4400" dirty="0">
                <a:solidFill>
                  <a:srgbClr val="C00000"/>
                </a:solidFill>
              </a:rPr>
              <a:t>{2, -1, 5, 8, 2, 5, 6, 8, 8, -1, 999}</a:t>
            </a:r>
          </a:p>
          <a:p>
            <a:pPr lvl="1" indent="0">
              <a:buNone/>
            </a:pPr>
            <a:endParaRPr lang="en-US" sz="4400" dirty="0"/>
          </a:p>
          <a:p>
            <a:pPr marL="571500" indent="-571500">
              <a:buFont typeface="Arial" panose="020B0604020202020204" pitchFamily="34" charset="0"/>
              <a:buChar char="•"/>
            </a:pPr>
            <a:r>
              <a:rPr lang="en-US" sz="4400" dirty="0"/>
              <a:t>Print the elements in the array in decreasing order of frequency. If two elements have the same frequency, they should be printed in increasing numerical order. For the above array, the resulting output would be:</a:t>
            </a:r>
          </a:p>
          <a:p>
            <a:pPr marL="571500" indent="-571500">
              <a:buFont typeface="Arial" panose="020B0604020202020204" pitchFamily="34" charset="0"/>
              <a:buChar char="•"/>
            </a:pPr>
            <a:endParaRPr lang="en-US" sz="4400" dirty="0"/>
          </a:p>
          <a:p>
            <a:pPr lvl="1" indent="0">
              <a:buNone/>
            </a:pPr>
            <a:r>
              <a:rPr lang="en-US" sz="4400" dirty="0"/>
              <a:t>{8, 8, 8, -1, -1, 2, 2, 5, 5, 6, 999}</a:t>
            </a:r>
          </a:p>
          <a:p>
            <a:pPr lvl="1" indent="0">
              <a:buNone/>
            </a:pPr>
            <a:endParaRPr lang="en-US" sz="4400" dirty="0"/>
          </a:p>
          <a:p>
            <a:pPr lvl="1" indent="0">
              <a:buNone/>
            </a:pPr>
            <a:endParaRPr lang="en-US" sz="4400" dirty="0"/>
          </a:p>
          <a:p>
            <a:pPr marL="571500" indent="-571500">
              <a:buFont typeface="Arial" panose="020B0604020202020204" pitchFamily="34" charset="0"/>
              <a:buChar char="•"/>
            </a:pPr>
            <a:r>
              <a:rPr lang="en-US" sz="4400" dirty="0"/>
              <a:t>For next class…..DESCRIBE how you would solve this problem. Outline a plan. Give a guess as to how you would analyze your algorithm(s) and what you think the Big O analysis would be. Discuss space considerations (How are you dealing with your data?).</a:t>
            </a:r>
          </a:p>
          <a:p>
            <a:pPr indent="0"/>
            <a:endParaRPr lang="en-US" sz="4400" dirty="0"/>
          </a:p>
        </p:txBody>
      </p:sp>
    </p:spTree>
    <p:extLst>
      <p:ext uri="{BB962C8B-B14F-4D97-AF65-F5344CB8AC3E}">
        <p14:creationId xmlns:p14="http://schemas.microsoft.com/office/powerpoint/2010/main" val="606619799"/>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A5DF4-B2DA-4027-9C8A-432012D7F685}"/>
              </a:ext>
            </a:extLst>
          </p:cNvPr>
          <p:cNvSpPr>
            <a:spLocks noGrp="1"/>
          </p:cNvSpPr>
          <p:nvPr>
            <p:ph type="title"/>
          </p:nvPr>
        </p:nvSpPr>
        <p:spPr/>
        <p:txBody>
          <a:bodyPr/>
          <a:lstStyle/>
          <a:p>
            <a:r>
              <a:rPr lang="en-US" dirty="0"/>
              <a:t>Image sources</a:t>
            </a:r>
          </a:p>
        </p:txBody>
      </p:sp>
      <p:sp>
        <p:nvSpPr>
          <p:cNvPr id="3" name="Image sources…">
            <a:extLst>
              <a:ext uri="{FF2B5EF4-FFF2-40B4-BE49-F238E27FC236}">
                <a16:creationId xmlns:a16="http://schemas.microsoft.com/office/drawing/2014/main" id="{B8CA1A44-EF51-4449-B914-66E7D665B467}"/>
              </a:ext>
            </a:extLst>
          </p:cNvPr>
          <p:cNvSpPr txBox="1"/>
          <p:nvPr/>
        </p:nvSpPr>
        <p:spPr>
          <a:xfrm>
            <a:off x="1270000" y="2072709"/>
            <a:ext cx="14249400" cy="22606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9400" tIns="279400" rIns="279400" bIns="279400">
            <a:spAutoFit/>
          </a:bodyPr>
          <a:lstStyle/>
          <a:p>
            <a:pPr algn="l">
              <a:lnSpc>
                <a:spcPts val="3200"/>
              </a:lnSpc>
              <a:defRPr sz="2700" i="1"/>
            </a:pPr>
            <a:r>
              <a:rPr dirty="0"/>
              <a:t>Image sources</a:t>
            </a:r>
          </a:p>
          <a:p>
            <a:pPr algn="l">
              <a:lnSpc>
                <a:spcPts val="2800"/>
              </a:lnSpc>
              <a:defRPr sz="2400"/>
            </a:pPr>
            <a:endParaRPr dirty="0"/>
          </a:p>
          <a:p>
            <a:pPr algn="l">
              <a:lnSpc>
                <a:spcPts val="3600"/>
              </a:lnSpc>
              <a:spcBef>
                <a:spcPts val="600"/>
              </a:spcBef>
              <a:defRPr sz="2200">
                <a:latin typeface="Helvetica"/>
                <a:ea typeface="Helvetica"/>
                <a:cs typeface="Helvetica"/>
                <a:sym typeface="Helvetica"/>
              </a:defRPr>
            </a:pPr>
            <a:r>
              <a:rPr dirty="0"/>
              <a:t>  https://openclipart.org/detail/25617/astrid-graeber-adult-by-anonymous-25617</a:t>
            </a:r>
          </a:p>
          <a:p>
            <a:pPr algn="l">
              <a:lnSpc>
                <a:spcPts val="3600"/>
              </a:lnSpc>
              <a:spcBef>
                <a:spcPts val="600"/>
              </a:spcBef>
              <a:defRPr sz="2200">
                <a:latin typeface="Helvetica"/>
                <a:ea typeface="Helvetica"/>
                <a:cs typeface="Helvetica"/>
                <a:sym typeface="Helvetica"/>
              </a:defRPr>
            </a:pPr>
            <a:r>
              <a:rPr dirty="0"/>
              <a:t>  https://openclipart.org/detail/169320/girl-head-by-jza </a:t>
            </a:r>
          </a:p>
        </p:txBody>
      </p:sp>
      <p:sp>
        <p:nvSpPr>
          <p:cNvPr id="4" name="Image sources…">
            <a:extLst>
              <a:ext uri="{FF2B5EF4-FFF2-40B4-BE49-F238E27FC236}">
                <a16:creationId xmlns:a16="http://schemas.microsoft.com/office/drawing/2014/main" id="{5C790EC4-B249-4AF9-9936-EEFECF04E848}"/>
              </a:ext>
            </a:extLst>
          </p:cNvPr>
          <p:cNvSpPr txBox="1"/>
          <p:nvPr/>
        </p:nvSpPr>
        <p:spPr>
          <a:xfrm>
            <a:off x="1270000" y="5130800"/>
            <a:ext cx="14249400" cy="17272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9400" tIns="279400" rIns="279400" bIns="279400">
            <a:spAutoFit/>
          </a:bodyPr>
          <a:lstStyle/>
          <a:p>
            <a:pPr algn="l">
              <a:lnSpc>
                <a:spcPts val="3200"/>
              </a:lnSpc>
              <a:defRPr sz="2700" i="1"/>
            </a:pPr>
            <a:r>
              <a:rPr dirty="0"/>
              <a:t>Image sources</a:t>
            </a:r>
          </a:p>
          <a:p>
            <a:pPr algn="l">
              <a:lnSpc>
                <a:spcPts val="2800"/>
              </a:lnSpc>
              <a:defRPr sz="2400"/>
            </a:pPr>
            <a:endParaRPr dirty="0"/>
          </a:p>
          <a:p>
            <a:pPr algn="l">
              <a:lnSpc>
                <a:spcPts val="3600"/>
              </a:lnSpc>
              <a:spcBef>
                <a:spcPts val="600"/>
              </a:spcBef>
              <a:defRPr sz="2200">
                <a:latin typeface="Helvetica"/>
                <a:ea typeface="Helvetica"/>
                <a:cs typeface="Helvetica"/>
                <a:sym typeface="Helvetica"/>
              </a:defRPr>
            </a:pPr>
            <a:r>
              <a:rPr dirty="0"/>
              <a:t>  https://www.youtube.com/watch?v=k4RRi_ntQc8</a:t>
            </a:r>
          </a:p>
        </p:txBody>
      </p:sp>
    </p:spTree>
    <p:extLst>
      <p:ext uri="{BB962C8B-B14F-4D97-AF65-F5344CB8AC3E}">
        <p14:creationId xmlns:p14="http://schemas.microsoft.com/office/powerpoint/2010/main" val="2720488435"/>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1. Basic Programming Concepts"/>
          <p:cNvSpPr txBox="1">
            <a:spLocks noGrp="1"/>
          </p:cNvSpPr>
          <p:nvPr>
            <p:ph type="title"/>
          </p:nvPr>
        </p:nvSpPr>
        <p:spPr>
          <a:prstGeom prst="rect">
            <a:avLst/>
          </a:prstGeom>
        </p:spPr>
        <p:txBody>
          <a:bodyPr/>
          <a:lstStyle/>
          <a:p>
            <a:r>
              <a:rPr lang="en-US" dirty="0">
                <a:solidFill>
                  <a:schemeClr val="bg2"/>
                </a:solidFill>
              </a:rPr>
              <a:t>12</a:t>
            </a:r>
            <a:r>
              <a:rPr dirty="0">
                <a:solidFill>
                  <a:schemeClr val="bg2"/>
                </a:solidFill>
              </a:rPr>
              <a:t>. </a:t>
            </a:r>
            <a:r>
              <a:rPr lang="en-US" dirty="0">
                <a:solidFill>
                  <a:schemeClr val="bg2"/>
                </a:solidFill>
              </a:rPr>
              <a:t>Searching and Sorting</a:t>
            </a:r>
            <a:endParaRPr dirty="0">
              <a:solidFill>
                <a:schemeClr val="bg2"/>
              </a:solidFill>
            </a:endParaRPr>
          </a:p>
        </p:txBody>
      </p:sp>
      <p:sp>
        <p:nvSpPr>
          <p:cNvPr id="92" name="Why programming?…"/>
          <p:cNvSpPr txBox="1">
            <a:spLocks noGrp="1"/>
          </p:cNvSpPr>
          <p:nvPr>
            <p:ph type="body" sz="half" idx="1"/>
          </p:nvPr>
        </p:nvSpPr>
        <p:spPr>
          <a:prstGeom prst="rect">
            <a:avLst/>
          </a:prstGeom>
        </p:spPr>
        <p:txBody>
          <a:bodyPr/>
          <a:lstStyle/>
          <a:p>
            <a:pPr>
              <a:defRPr>
                <a:solidFill>
                  <a:srgbClr val="000000"/>
                </a:solidFill>
              </a:defRPr>
            </a:pPr>
            <a:r>
              <a:rPr lang="en-US" dirty="0">
                <a:solidFill>
                  <a:schemeClr val="bg2"/>
                </a:solidFill>
              </a:rPr>
              <a:t>A typical client</a:t>
            </a:r>
          </a:p>
          <a:p>
            <a:pPr>
              <a:defRPr>
                <a:solidFill>
                  <a:srgbClr val="929292"/>
                </a:solidFill>
              </a:defRPr>
            </a:pPr>
            <a:r>
              <a:rPr lang="en-US" dirty="0">
                <a:solidFill>
                  <a:schemeClr val="bg2"/>
                </a:solidFill>
              </a:rPr>
              <a:t>Linear/sequential search</a:t>
            </a:r>
          </a:p>
          <a:p>
            <a:pPr>
              <a:defRPr>
                <a:solidFill>
                  <a:srgbClr val="929292"/>
                </a:solidFill>
              </a:defRPr>
            </a:pPr>
            <a:r>
              <a:rPr lang="en-US" dirty="0">
                <a:solidFill>
                  <a:schemeClr val="bg2"/>
                </a:solidFill>
              </a:rPr>
              <a:t>Binary search</a:t>
            </a:r>
          </a:p>
          <a:p>
            <a:pPr>
              <a:defRPr>
                <a:solidFill>
                  <a:srgbClr val="929292"/>
                </a:solidFill>
              </a:defRPr>
            </a:pPr>
            <a:r>
              <a:rPr lang="en-US" dirty="0">
                <a:solidFill>
                  <a:schemeClr val="bg2"/>
                </a:solidFill>
              </a:rPr>
              <a:t>Selection sort</a:t>
            </a:r>
          </a:p>
          <a:p>
            <a:pPr>
              <a:defRPr>
                <a:solidFill>
                  <a:srgbClr val="929292"/>
                </a:solidFill>
              </a:defRPr>
            </a:pPr>
            <a:r>
              <a:rPr lang="en-US" dirty="0">
                <a:solidFill>
                  <a:schemeClr val="bg2"/>
                </a:solidFill>
              </a:rPr>
              <a:t>Insertion sort</a:t>
            </a:r>
          </a:p>
          <a:p>
            <a:pPr marL="152400" indent="0">
              <a:buNone/>
              <a:defRPr>
                <a:solidFill>
                  <a:srgbClr val="A9A9A9"/>
                </a:solidFill>
              </a:defRPr>
            </a:pPr>
            <a:endParaRPr dirty="0"/>
          </a:p>
          <a:p>
            <a:pPr>
              <a:defRPr>
                <a:solidFill>
                  <a:srgbClr val="A9A9A9"/>
                </a:solidFill>
              </a:defRPr>
            </a:pPr>
            <a:endParaRPr dirty="0"/>
          </a:p>
        </p:txBody>
      </p:sp>
    </p:spTree>
    <p:extLst>
      <p:ext uri="{BB962C8B-B14F-4D97-AF65-F5344CB8AC3E}">
        <p14:creationId xmlns:p14="http://schemas.microsoft.com/office/powerpoint/2010/main" val="2726668331"/>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1. Basic Programming Concepts"/>
          <p:cNvSpPr txBox="1">
            <a:spLocks noGrp="1"/>
          </p:cNvSpPr>
          <p:nvPr>
            <p:ph type="ctrTitle"/>
          </p:nvPr>
        </p:nvSpPr>
        <p:spPr>
          <a:prstGeom prst="rect">
            <a:avLst/>
          </a:prstGeom>
        </p:spPr>
        <p:txBody>
          <a:bodyPr/>
          <a:lstStyle/>
          <a:p>
            <a:r>
              <a:rPr lang="en-US" dirty="0">
                <a:solidFill>
                  <a:schemeClr val="bg2"/>
                </a:solidFill>
              </a:rPr>
              <a:t>12. </a:t>
            </a:r>
            <a:r>
              <a:rPr dirty="0">
                <a:solidFill>
                  <a:schemeClr val="bg2"/>
                </a:solidFill>
              </a:rPr>
              <a:t> </a:t>
            </a:r>
            <a:r>
              <a:rPr lang="en-US" dirty="0">
                <a:solidFill>
                  <a:schemeClr val="bg2"/>
                </a:solidFill>
              </a:rPr>
              <a:t>Searching and Sorting</a:t>
            </a:r>
            <a:endParaRPr dirty="0">
              <a:solidFill>
                <a:schemeClr val="bg2"/>
              </a:solidFill>
            </a:endParaRPr>
          </a:p>
        </p:txBody>
      </p:sp>
      <p:sp>
        <p:nvSpPr>
          <p:cNvPr id="88" name="1.1–1.2"/>
          <p:cNvSpPr txBox="1"/>
          <p:nvPr/>
        </p:nvSpPr>
        <p:spPr>
          <a:xfrm>
            <a:off x="1824431" y="11087100"/>
            <a:ext cx="1663117"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defTabSz="647700">
              <a:lnSpc>
                <a:spcPts val="3700"/>
              </a:lnSpc>
              <a:tabLst>
                <a:tab pos="1511300" algn="l"/>
              </a:tabLst>
              <a:defRPr sz="3100" b="1">
                <a:solidFill>
                  <a:srgbClr val="FFFFFF"/>
                </a:solidFill>
                <a:latin typeface="Lucida Sans"/>
                <a:ea typeface="Lucida Sans"/>
                <a:cs typeface="Lucida Sans"/>
                <a:sym typeface="Lucida Sans"/>
              </a:defRPr>
            </a:lvl1pPr>
          </a:lstStyle>
          <a:p>
            <a:r>
              <a:t>1.1–1.2</a:t>
            </a:r>
          </a:p>
        </p:txBody>
      </p:sp>
      <p:sp>
        <p:nvSpPr>
          <p:cNvPr id="2" name="TextBox 1">
            <a:extLst>
              <a:ext uri="{FF2B5EF4-FFF2-40B4-BE49-F238E27FC236}">
                <a16:creationId xmlns:a16="http://schemas.microsoft.com/office/drawing/2014/main" id="{44AF5DFD-135F-400D-84E4-98E05BCD9888}"/>
              </a:ext>
            </a:extLst>
          </p:cNvPr>
          <p:cNvSpPr txBox="1"/>
          <p:nvPr/>
        </p:nvSpPr>
        <p:spPr>
          <a:xfrm>
            <a:off x="15777557" y="1981160"/>
            <a:ext cx="804672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spc="1820" dirty="0"/>
              <a:t>Rutgers University</a:t>
            </a:r>
            <a:endParaRPr kumimoji="0" lang="en-US" sz="28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375865342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Recursion trace for binary search"/>
          <p:cNvSpPr txBox="1">
            <a:spLocks noGrp="1"/>
          </p:cNvSpPr>
          <p:nvPr>
            <p:ph type="title"/>
          </p:nvPr>
        </p:nvSpPr>
        <p:spPr>
          <a:prstGeom prst="rect">
            <a:avLst/>
          </a:prstGeom>
        </p:spPr>
        <p:txBody>
          <a:bodyPr/>
          <a:lstStyle/>
          <a:p>
            <a:r>
              <a:rPr lang="en-US" dirty="0"/>
              <a:t>Best, worst and average case of linear search</a:t>
            </a:r>
            <a:endParaRPr dirty="0"/>
          </a:p>
        </p:txBody>
      </p:sp>
      <p:sp>
        <p:nvSpPr>
          <p:cNvPr id="30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321" name="Rectangle"/>
          <p:cNvSpPr/>
          <p:nvPr/>
        </p:nvSpPr>
        <p:spPr>
          <a:xfrm>
            <a:off x="19850100" y="9906000"/>
            <a:ext cx="3149600" cy="2959100"/>
          </a:xfrm>
          <a:prstGeom prst="rect">
            <a:avLst/>
          </a:prstGeom>
          <a:solidFill>
            <a:srgbClr val="F3F6F9"/>
          </a:solidFill>
          <a:ln w="12700"/>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322" name="Rectangle"/>
          <p:cNvSpPr/>
          <p:nvPr/>
        </p:nvSpPr>
        <p:spPr>
          <a:xfrm>
            <a:off x="19850100" y="7747000"/>
            <a:ext cx="3149600" cy="1549400"/>
          </a:xfrm>
          <a:prstGeom prst="rect">
            <a:avLst/>
          </a:prstGeom>
          <a:solidFill>
            <a:srgbClr val="F3F6F9"/>
          </a:solidFill>
          <a:ln w="12700"/>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graphicFrame>
        <p:nvGraphicFramePr>
          <p:cNvPr id="6" name="Table">
            <a:extLst>
              <a:ext uri="{FF2B5EF4-FFF2-40B4-BE49-F238E27FC236}">
                <a16:creationId xmlns:a16="http://schemas.microsoft.com/office/drawing/2014/main" id="{C47CA179-717A-424E-B38F-DE6A81B45B43}"/>
              </a:ext>
            </a:extLst>
          </p:cNvPr>
          <p:cNvGraphicFramePr/>
          <p:nvPr>
            <p:extLst>
              <p:ext uri="{D42A27DB-BD31-4B8C-83A1-F6EECF244321}">
                <p14:modId xmlns:p14="http://schemas.microsoft.com/office/powerpoint/2010/main" val="1591920422"/>
              </p:ext>
            </p:extLst>
          </p:nvPr>
        </p:nvGraphicFramePr>
        <p:xfrm>
          <a:off x="16231393" y="2867890"/>
          <a:ext cx="3238500" cy="10289312"/>
        </p:xfrm>
        <a:graphic>
          <a:graphicData uri="http://schemas.openxmlformats.org/drawingml/2006/table">
            <a:tbl>
              <a:tblPr firstRow="1" firstCol="1">
                <a:tableStyleId>{8F44A2F1-9E1F-4B54-A3A2-5F16C0AD49E2}</a:tableStyleId>
              </a:tblPr>
              <a:tblGrid>
                <a:gridCol w="745222">
                  <a:extLst>
                    <a:ext uri="{9D8B030D-6E8A-4147-A177-3AD203B41FA5}">
                      <a16:colId xmlns:a16="http://schemas.microsoft.com/office/drawing/2014/main" val="20000"/>
                    </a:ext>
                  </a:extLst>
                </a:gridCol>
                <a:gridCol w="2493278">
                  <a:extLst>
                    <a:ext uri="{9D8B030D-6E8A-4147-A177-3AD203B41FA5}">
                      <a16:colId xmlns:a16="http://schemas.microsoft.com/office/drawing/2014/main" val="20001"/>
                    </a:ext>
                  </a:extLst>
                </a:gridCol>
              </a:tblGrid>
              <a:tr h="643082">
                <a:tc>
                  <a:txBody>
                    <a:bodyPr/>
                    <a:lstStyle/>
                    <a:p>
                      <a:pPr defTabSz="914400">
                        <a:defRPr sz="1800" i="0"/>
                      </a:pPr>
                      <a:r>
                        <a:rPr sz="2400" i="1">
                          <a:latin typeface="Helvetica"/>
                          <a:ea typeface="Helvetica"/>
                          <a:cs typeface="Helvetica"/>
                          <a:sym typeface="Helvetica"/>
                        </a:rPr>
                        <a:t>i</a:t>
                      </a:r>
                    </a:p>
                  </a:txBody>
                  <a:tcPr marL="0" marR="0" marT="0" marB="0" anchor="ctr" horzOverflow="overflow"/>
                </a:tc>
                <a:tc>
                  <a:txBody>
                    <a:bodyPr/>
                    <a:lstStyle/>
                    <a:p>
                      <a:pPr defTabSz="914400">
                        <a:defRPr sz="1800" i="0"/>
                      </a:pPr>
                      <a:r>
                        <a:rPr sz="2400" dirty="0">
                          <a:latin typeface="Helvetica"/>
                          <a:ea typeface="Helvetica"/>
                          <a:cs typeface="Helvetica"/>
                          <a:sym typeface="Helvetica"/>
                        </a:rPr>
                        <a:t>a[</a:t>
                      </a:r>
                      <a:r>
                        <a:rPr sz="2400" dirty="0" err="1">
                          <a:latin typeface="Helvetica"/>
                          <a:ea typeface="Helvetica"/>
                          <a:cs typeface="Helvetica"/>
                          <a:sym typeface="Helvetica"/>
                        </a:rPr>
                        <a:t>i</a:t>
                      </a:r>
                      <a:r>
                        <a:rPr sz="2400" dirty="0">
                          <a:latin typeface="Helvetica"/>
                          <a:ea typeface="Helvetica"/>
                          <a:cs typeface="Helvetica"/>
                          <a:sym typeface="Helvetica"/>
                        </a:rPr>
                        <a:t>]</a:t>
                      </a:r>
                    </a:p>
                  </a:txBody>
                  <a:tcPr marL="0" marR="0" marT="0" marB="0" anchor="ctr" horzOverflow="overflow"/>
                </a:tc>
                <a:extLst>
                  <a:ext uri="{0D108BD9-81ED-4DB2-BD59-A6C34878D82A}">
                    <a16:rowId xmlns:a16="http://schemas.microsoft.com/office/drawing/2014/main" val="10000"/>
                  </a:ext>
                </a:extLst>
              </a:tr>
              <a:tr h="643082">
                <a:tc>
                  <a:txBody>
                    <a:bodyPr/>
                    <a:lstStyle/>
                    <a:p>
                      <a:pPr defTabSz="914400">
                        <a:defRPr sz="1800"/>
                      </a:pPr>
                      <a:r>
                        <a:rPr sz="2400">
                          <a:solidFill>
                            <a:srgbClr val="005493"/>
                          </a:solidFill>
                          <a:latin typeface="Helvetica"/>
                          <a:ea typeface="Helvetica"/>
                          <a:cs typeface="Helvetica"/>
                          <a:sym typeface="Helvetica"/>
                        </a:rPr>
                        <a:t>0</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alice</a:t>
                      </a:r>
                    </a:p>
                  </a:txBody>
                  <a:tcPr marL="0" marR="0" marT="0" marB="0" anchor="ctr" horzOverflow="overflow"/>
                </a:tc>
                <a:extLst>
                  <a:ext uri="{0D108BD9-81ED-4DB2-BD59-A6C34878D82A}">
                    <a16:rowId xmlns:a16="http://schemas.microsoft.com/office/drawing/2014/main" val="10001"/>
                  </a:ext>
                </a:extLst>
              </a:tr>
              <a:tr h="643082">
                <a:tc>
                  <a:txBody>
                    <a:bodyPr/>
                    <a:lstStyle/>
                    <a:p>
                      <a:pPr defTabSz="914400">
                        <a:defRPr sz="1800"/>
                      </a:pPr>
                      <a:r>
                        <a:rPr sz="2400">
                          <a:solidFill>
                            <a:srgbClr val="005493"/>
                          </a:solidFill>
                          <a:latin typeface="Helvetica"/>
                          <a:ea typeface="Helvetica"/>
                          <a:cs typeface="Helvetica"/>
                          <a:sym typeface="Helvetica"/>
                        </a:rPr>
                        <a:t>1</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bob</a:t>
                      </a:r>
                    </a:p>
                  </a:txBody>
                  <a:tcPr marL="0" marR="0" marT="0" marB="0" anchor="ctr" horzOverflow="overflow"/>
                </a:tc>
                <a:extLst>
                  <a:ext uri="{0D108BD9-81ED-4DB2-BD59-A6C34878D82A}">
                    <a16:rowId xmlns:a16="http://schemas.microsoft.com/office/drawing/2014/main" val="10002"/>
                  </a:ext>
                </a:extLst>
              </a:tr>
              <a:tr h="643082">
                <a:tc>
                  <a:txBody>
                    <a:bodyPr/>
                    <a:lstStyle/>
                    <a:p>
                      <a:pPr defTabSz="914400">
                        <a:defRPr sz="1800"/>
                      </a:pPr>
                      <a:r>
                        <a:rPr sz="2400">
                          <a:solidFill>
                            <a:srgbClr val="005493"/>
                          </a:solidFill>
                          <a:latin typeface="Helvetica"/>
                          <a:ea typeface="Helvetica"/>
                          <a:cs typeface="Helvetica"/>
                          <a:sym typeface="Helvetica"/>
                        </a:rPr>
                        <a:t>2</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carlos</a:t>
                      </a:r>
                    </a:p>
                  </a:txBody>
                  <a:tcPr marL="0" marR="0" marT="0" marB="0" anchor="ctr" horzOverflow="overflow"/>
                </a:tc>
                <a:extLst>
                  <a:ext uri="{0D108BD9-81ED-4DB2-BD59-A6C34878D82A}">
                    <a16:rowId xmlns:a16="http://schemas.microsoft.com/office/drawing/2014/main" val="10003"/>
                  </a:ext>
                </a:extLst>
              </a:tr>
              <a:tr h="643082">
                <a:tc>
                  <a:txBody>
                    <a:bodyPr/>
                    <a:lstStyle/>
                    <a:p>
                      <a:pPr defTabSz="914400">
                        <a:defRPr sz="1800"/>
                      </a:pPr>
                      <a:r>
                        <a:rPr sz="2400">
                          <a:solidFill>
                            <a:srgbClr val="005493"/>
                          </a:solidFill>
                          <a:latin typeface="Helvetica"/>
                          <a:ea typeface="Helvetica"/>
                          <a:cs typeface="Helvetica"/>
                          <a:sym typeface="Helvetica"/>
                        </a:rPr>
                        <a:t>3</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carol</a:t>
                      </a:r>
                    </a:p>
                  </a:txBody>
                  <a:tcPr marL="0" marR="0" marT="0" marB="0" anchor="ctr" horzOverflow="overflow"/>
                </a:tc>
                <a:extLst>
                  <a:ext uri="{0D108BD9-81ED-4DB2-BD59-A6C34878D82A}">
                    <a16:rowId xmlns:a16="http://schemas.microsoft.com/office/drawing/2014/main" val="10004"/>
                  </a:ext>
                </a:extLst>
              </a:tr>
              <a:tr h="643082">
                <a:tc>
                  <a:txBody>
                    <a:bodyPr/>
                    <a:lstStyle/>
                    <a:p>
                      <a:pPr defTabSz="914400">
                        <a:defRPr sz="1800"/>
                      </a:pPr>
                      <a:r>
                        <a:rPr sz="2400">
                          <a:solidFill>
                            <a:srgbClr val="005493"/>
                          </a:solidFill>
                          <a:latin typeface="Helvetica"/>
                          <a:ea typeface="Helvetica"/>
                          <a:cs typeface="Helvetica"/>
                          <a:sym typeface="Helvetica"/>
                        </a:rPr>
                        <a:t>4</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craig</a:t>
                      </a:r>
                    </a:p>
                  </a:txBody>
                  <a:tcPr marL="0" marR="0" marT="0" marB="0" anchor="ctr" horzOverflow="overflow"/>
                </a:tc>
                <a:extLst>
                  <a:ext uri="{0D108BD9-81ED-4DB2-BD59-A6C34878D82A}">
                    <a16:rowId xmlns:a16="http://schemas.microsoft.com/office/drawing/2014/main" val="10005"/>
                  </a:ext>
                </a:extLst>
              </a:tr>
              <a:tr h="643082">
                <a:tc>
                  <a:txBody>
                    <a:bodyPr/>
                    <a:lstStyle/>
                    <a:p>
                      <a:pPr defTabSz="914400">
                        <a:defRPr sz="1800"/>
                      </a:pPr>
                      <a:r>
                        <a:rPr sz="2400">
                          <a:solidFill>
                            <a:srgbClr val="005493"/>
                          </a:solidFill>
                          <a:latin typeface="Helvetica"/>
                          <a:ea typeface="Helvetica"/>
                          <a:cs typeface="Helvetica"/>
                          <a:sym typeface="Helvetica"/>
                        </a:rPr>
                        <a:t>5</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dave</a:t>
                      </a:r>
                    </a:p>
                  </a:txBody>
                  <a:tcPr marL="0" marR="0" marT="0" marB="0" anchor="ctr" horzOverflow="overflow"/>
                </a:tc>
                <a:extLst>
                  <a:ext uri="{0D108BD9-81ED-4DB2-BD59-A6C34878D82A}">
                    <a16:rowId xmlns:a16="http://schemas.microsoft.com/office/drawing/2014/main" val="10006"/>
                  </a:ext>
                </a:extLst>
              </a:tr>
              <a:tr h="643082">
                <a:tc>
                  <a:txBody>
                    <a:bodyPr/>
                    <a:lstStyle/>
                    <a:p>
                      <a:pPr defTabSz="914400">
                        <a:defRPr sz="1800"/>
                      </a:pPr>
                      <a:r>
                        <a:rPr sz="2400">
                          <a:solidFill>
                            <a:srgbClr val="005493"/>
                          </a:solidFill>
                          <a:latin typeface="Helvetica"/>
                          <a:ea typeface="Helvetica"/>
                          <a:cs typeface="Helvetica"/>
                          <a:sym typeface="Helvetica"/>
                        </a:rPr>
                        <a:t>6</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erin</a:t>
                      </a:r>
                    </a:p>
                  </a:txBody>
                  <a:tcPr marL="0" marR="0" marT="0" marB="0" anchor="ctr" horzOverflow="overflow"/>
                </a:tc>
                <a:extLst>
                  <a:ext uri="{0D108BD9-81ED-4DB2-BD59-A6C34878D82A}">
                    <a16:rowId xmlns:a16="http://schemas.microsoft.com/office/drawing/2014/main" val="10007"/>
                  </a:ext>
                </a:extLst>
              </a:tr>
              <a:tr h="643082">
                <a:tc>
                  <a:txBody>
                    <a:bodyPr/>
                    <a:lstStyle/>
                    <a:p>
                      <a:pPr defTabSz="914400">
                        <a:defRPr sz="1800"/>
                      </a:pPr>
                      <a:r>
                        <a:rPr sz="2400">
                          <a:solidFill>
                            <a:srgbClr val="005493"/>
                          </a:solidFill>
                          <a:latin typeface="Helvetica"/>
                          <a:ea typeface="Helvetica"/>
                          <a:cs typeface="Helvetica"/>
                          <a:sym typeface="Helvetica"/>
                        </a:rPr>
                        <a:t>7</a:t>
                      </a:r>
                    </a:p>
                  </a:txBody>
                  <a:tcPr marL="0" marR="0" marT="0" marB="0" anchor="ctr" horzOverflow="overflow"/>
                </a:tc>
                <a:tc>
                  <a:txBody>
                    <a:bodyPr/>
                    <a:lstStyle/>
                    <a:p>
                      <a:pPr defTabSz="914400">
                        <a:lnSpc>
                          <a:spcPts val="4200"/>
                        </a:lnSpc>
                        <a:defRPr sz="1800"/>
                      </a:pPr>
                      <a:r>
                        <a:rPr sz="3000" dirty="0">
                          <a:latin typeface="Helvetica"/>
                          <a:ea typeface="Helvetica"/>
                          <a:cs typeface="Helvetica"/>
                          <a:sym typeface="Helvetica"/>
                        </a:rPr>
                        <a:t>eve</a:t>
                      </a:r>
                    </a:p>
                  </a:txBody>
                  <a:tcPr marL="0" marR="0" marT="0" marB="0" anchor="ctr" horzOverflow="overflow"/>
                </a:tc>
                <a:extLst>
                  <a:ext uri="{0D108BD9-81ED-4DB2-BD59-A6C34878D82A}">
                    <a16:rowId xmlns:a16="http://schemas.microsoft.com/office/drawing/2014/main" val="10008"/>
                  </a:ext>
                </a:extLst>
              </a:tr>
              <a:tr h="643082">
                <a:tc>
                  <a:txBody>
                    <a:bodyPr/>
                    <a:lstStyle/>
                    <a:p>
                      <a:pPr defTabSz="914400">
                        <a:defRPr sz="1800"/>
                      </a:pPr>
                      <a:r>
                        <a:rPr sz="2400">
                          <a:solidFill>
                            <a:srgbClr val="005493"/>
                          </a:solidFill>
                          <a:latin typeface="Helvetica"/>
                          <a:ea typeface="Helvetica"/>
                          <a:cs typeface="Helvetica"/>
                          <a:sym typeface="Helvetica"/>
                        </a:rPr>
                        <a:t>8</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frank</a:t>
                      </a:r>
                    </a:p>
                  </a:txBody>
                  <a:tcPr marL="0" marR="0" marT="0" marB="0" anchor="ctr" horzOverflow="overflow"/>
                </a:tc>
                <a:extLst>
                  <a:ext uri="{0D108BD9-81ED-4DB2-BD59-A6C34878D82A}">
                    <a16:rowId xmlns:a16="http://schemas.microsoft.com/office/drawing/2014/main" val="10009"/>
                  </a:ext>
                </a:extLst>
              </a:tr>
              <a:tr h="643082">
                <a:tc>
                  <a:txBody>
                    <a:bodyPr/>
                    <a:lstStyle/>
                    <a:p>
                      <a:pPr defTabSz="914400">
                        <a:defRPr sz="1800"/>
                      </a:pPr>
                      <a:r>
                        <a:rPr sz="2400">
                          <a:solidFill>
                            <a:srgbClr val="005493"/>
                          </a:solidFill>
                          <a:latin typeface="Helvetica"/>
                          <a:ea typeface="Helvetica"/>
                          <a:cs typeface="Helvetica"/>
                          <a:sym typeface="Helvetica"/>
                        </a:rPr>
                        <a:t>9</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mallory</a:t>
                      </a:r>
                    </a:p>
                  </a:txBody>
                  <a:tcPr marL="0" marR="0" marT="0" marB="0" anchor="ctr" horzOverflow="overflow"/>
                </a:tc>
                <a:extLst>
                  <a:ext uri="{0D108BD9-81ED-4DB2-BD59-A6C34878D82A}">
                    <a16:rowId xmlns:a16="http://schemas.microsoft.com/office/drawing/2014/main" val="10010"/>
                  </a:ext>
                </a:extLst>
              </a:tr>
              <a:tr h="643082">
                <a:tc>
                  <a:txBody>
                    <a:bodyPr/>
                    <a:lstStyle/>
                    <a:p>
                      <a:pPr defTabSz="914400">
                        <a:defRPr sz="1800"/>
                      </a:pPr>
                      <a:r>
                        <a:rPr sz="2400">
                          <a:solidFill>
                            <a:srgbClr val="005493"/>
                          </a:solidFill>
                          <a:latin typeface="Helvetica"/>
                          <a:ea typeface="Helvetica"/>
                          <a:cs typeface="Helvetica"/>
                          <a:sym typeface="Helvetica"/>
                        </a:rPr>
                        <a:t>10</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oscar</a:t>
                      </a:r>
                    </a:p>
                  </a:txBody>
                  <a:tcPr marL="0" marR="0" marT="0" marB="0" anchor="ctr" horzOverflow="overflow"/>
                </a:tc>
                <a:extLst>
                  <a:ext uri="{0D108BD9-81ED-4DB2-BD59-A6C34878D82A}">
                    <a16:rowId xmlns:a16="http://schemas.microsoft.com/office/drawing/2014/main" val="10011"/>
                  </a:ext>
                </a:extLst>
              </a:tr>
              <a:tr h="643082">
                <a:tc>
                  <a:txBody>
                    <a:bodyPr/>
                    <a:lstStyle/>
                    <a:p>
                      <a:pPr defTabSz="914400">
                        <a:defRPr sz="1800"/>
                      </a:pPr>
                      <a:r>
                        <a:rPr sz="2400">
                          <a:solidFill>
                            <a:srgbClr val="005493"/>
                          </a:solidFill>
                          <a:latin typeface="Helvetica"/>
                          <a:ea typeface="Helvetica"/>
                          <a:cs typeface="Helvetica"/>
                          <a:sym typeface="Helvetica"/>
                        </a:rPr>
                        <a:t>11</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peggy</a:t>
                      </a:r>
                    </a:p>
                  </a:txBody>
                  <a:tcPr marL="0" marR="0" marT="0" marB="0" anchor="ctr" horzOverflow="overflow"/>
                </a:tc>
                <a:extLst>
                  <a:ext uri="{0D108BD9-81ED-4DB2-BD59-A6C34878D82A}">
                    <a16:rowId xmlns:a16="http://schemas.microsoft.com/office/drawing/2014/main" val="10012"/>
                  </a:ext>
                </a:extLst>
              </a:tr>
              <a:tr h="643082">
                <a:tc>
                  <a:txBody>
                    <a:bodyPr/>
                    <a:lstStyle/>
                    <a:p>
                      <a:pPr defTabSz="914400">
                        <a:defRPr sz="1800"/>
                      </a:pPr>
                      <a:r>
                        <a:rPr sz="2400">
                          <a:solidFill>
                            <a:srgbClr val="005493"/>
                          </a:solidFill>
                          <a:latin typeface="Helvetica"/>
                          <a:ea typeface="Helvetica"/>
                          <a:cs typeface="Helvetica"/>
                          <a:sym typeface="Helvetica"/>
                        </a:rPr>
                        <a:t>12</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trent</a:t>
                      </a:r>
                    </a:p>
                  </a:txBody>
                  <a:tcPr marL="0" marR="0" marT="0" marB="0" anchor="ctr" horzOverflow="overflow"/>
                </a:tc>
                <a:extLst>
                  <a:ext uri="{0D108BD9-81ED-4DB2-BD59-A6C34878D82A}">
                    <a16:rowId xmlns:a16="http://schemas.microsoft.com/office/drawing/2014/main" val="10013"/>
                  </a:ext>
                </a:extLst>
              </a:tr>
              <a:tr h="643082">
                <a:tc>
                  <a:txBody>
                    <a:bodyPr/>
                    <a:lstStyle/>
                    <a:p>
                      <a:pPr defTabSz="914400">
                        <a:defRPr sz="1800"/>
                      </a:pPr>
                      <a:r>
                        <a:rPr sz="2400">
                          <a:solidFill>
                            <a:srgbClr val="005493"/>
                          </a:solidFill>
                          <a:latin typeface="Helvetica"/>
                          <a:ea typeface="Helvetica"/>
                          <a:cs typeface="Helvetica"/>
                          <a:sym typeface="Helvetica"/>
                        </a:rPr>
                        <a:t>13</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walter</a:t>
                      </a:r>
                    </a:p>
                  </a:txBody>
                  <a:tcPr marL="0" marR="0" marT="0" marB="0" anchor="ctr" horzOverflow="overflow"/>
                </a:tc>
                <a:extLst>
                  <a:ext uri="{0D108BD9-81ED-4DB2-BD59-A6C34878D82A}">
                    <a16:rowId xmlns:a16="http://schemas.microsoft.com/office/drawing/2014/main" val="10014"/>
                  </a:ext>
                </a:extLst>
              </a:tr>
              <a:tr h="643082">
                <a:tc>
                  <a:txBody>
                    <a:bodyPr/>
                    <a:lstStyle/>
                    <a:p>
                      <a:pPr defTabSz="914400">
                        <a:defRPr sz="1800"/>
                      </a:pPr>
                      <a:r>
                        <a:rPr sz="2400">
                          <a:solidFill>
                            <a:srgbClr val="005493"/>
                          </a:solidFill>
                          <a:latin typeface="Helvetica"/>
                          <a:ea typeface="Helvetica"/>
                          <a:cs typeface="Helvetica"/>
                          <a:sym typeface="Helvetica"/>
                        </a:rPr>
                        <a:t>14</a:t>
                      </a:r>
                    </a:p>
                  </a:txBody>
                  <a:tcPr marL="0" marR="0" marT="0" marB="0" anchor="ctr" horzOverflow="overflow"/>
                </a:tc>
                <a:tc>
                  <a:txBody>
                    <a:bodyPr/>
                    <a:lstStyle/>
                    <a:p>
                      <a:pPr defTabSz="914400">
                        <a:lnSpc>
                          <a:spcPts val="4200"/>
                        </a:lnSpc>
                        <a:defRPr sz="1800"/>
                      </a:pPr>
                      <a:r>
                        <a:rPr sz="3000" dirty="0" err="1">
                          <a:latin typeface="Helvetica"/>
                          <a:ea typeface="Helvetica"/>
                          <a:cs typeface="Helvetica"/>
                          <a:sym typeface="Helvetica"/>
                        </a:rPr>
                        <a:t>wendy</a:t>
                      </a:r>
                      <a:endParaRPr sz="3000" dirty="0">
                        <a:latin typeface="Helvetica"/>
                        <a:ea typeface="Helvetica"/>
                        <a:cs typeface="Helvetica"/>
                        <a:sym typeface="Helvetica"/>
                      </a:endParaRPr>
                    </a:p>
                  </a:txBody>
                  <a:tcPr marL="0" marR="0" marT="0" marB="0" anchor="ctr" horzOverflow="overflow"/>
                </a:tc>
                <a:extLst>
                  <a:ext uri="{0D108BD9-81ED-4DB2-BD59-A6C34878D82A}">
                    <a16:rowId xmlns:a16="http://schemas.microsoft.com/office/drawing/2014/main" val="10015"/>
                  </a:ext>
                </a:extLst>
              </a:tr>
            </a:tbl>
          </a:graphicData>
        </a:graphic>
      </p:graphicFrame>
      <p:grpSp>
        <p:nvGrpSpPr>
          <p:cNvPr id="7" name="Group">
            <a:extLst>
              <a:ext uri="{FF2B5EF4-FFF2-40B4-BE49-F238E27FC236}">
                <a16:creationId xmlns:a16="http://schemas.microsoft.com/office/drawing/2014/main" id="{4563EDC1-BA71-4F46-9A26-3A911D8DBA64}"/>
              </a:ext>
            </a:extLst>
          </p:cNvPr>
          <p:cNvGrpSpPr/>
          <p:nvPr/>
        </p:nvGrpSpPr>
        <p:grpSpPr>
          <a:xfrm>
            <a:off x="19743457" y="2867890"/>
            <a:ext cx="2095500" cy="838200"/>
            <a:chOff x="147357" y="391390"/>
            <a:chExt cx="2095500" cy="838200"/>
          </a:xfrm>
        </p:grpSpPr>
        <p:sp>
          <p:nvSpPr>
            <p:cNvPr id="8" name="Arrow">
              <a:extLst>
                <a:ext uri="{FF2B5EF4-FFF2-40B4-BE49-F238E27FC236}">
                  <a16:creationId xmlns:a16="http://schemas.microsoft.com/office/drawing/2014/main" id="{F05400F2-665E-4FBF-BA8C-978A84E58C5B}"/>
                </a:ext>
              </a:extLst>
            </p:cNvPr>
            <p:cNvSpPr/>
            <p:nvPr/>
          </p:nvSpPr>
          <p:spPr>
            <a:xfrm flipH="1">
              <a:off x="147357" y="391390"/>
              <a:ext cx="2095500" cy="838200"/>
            </a:xfrm>
            <a:prstGeom prst="rightArrow">
              <a:avLst>
                <a:gd name="adj1" fmla="val 62200"/>
                <a:gd name="adj2" fmla="val 65254"/>
              </a:avLst>
            </a:prstGeom>
            <a:solidFill>
              <a:srgbClr val="8D3124"/>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9" name="oscar?">
              <a:extLst>
                <a:ext uri="{FF2B5EF4-FFF2-40B4-BE49-F238E27FC236}">
                  <a16:creationId xmlns:a16="http://schemas.microsoft.com/office/drawing/2014/main" id="{8B445B82-4695-4E7D-ADFC-4FCDCD7D5609}"/>
                </a:ext>
              </a:extLst>
            </p:cNvPr>
            <p:cNvSpPr txBox="1"/>
            <p:nvPr/>
          </p:nvSpPr>
          <p:spPr>
            <a:xfrm>
              <a:off x="788427" y="569190"/>
              <a:ext cx="1257859" cy="558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lvl1pPr>
                <a:lnSpc>
                  <a:spcPts val="4200"/>
                </a:lnSpc>
                <a:defRPr sz="3000">
                  <a:solidFill>
                    <a:srgbClr val="FFFFFF"/>
                  </a:solidFill>
                  <a:latin typeface="Helvetica"/>
                  <a:ea typeface="Helvetica"/>
                  <a:cs typeface="Helvetica"/>
                  <a:sym typeface="Helvetica"/>
                </a:defRPr>
              </a:lvl1pPr>
            </a:lstStyle>
            <a:p>
              <a:pPr defTabSz="914400"/>
              <a:r>
                <a:rPr dirty="0" err="1"/>
                <a:t>oscar</a:t>
              </a:r>
              <a:r>
                <a:rPr dirty="0"/>
                <a:t>?</a:t>
              </a:r>
            </a:p>
          </p:txBody>
        </p:sp>
      </p:grpSp>
      <p:sp>
        <p:nvSpPr>
          <p:cNvPr id="10" name="Model…">
            <a:extLst>
              <a:ext uri="{FF2B5EF4-FFF2-40B4-BE49-F238E27FC236}">
                <a16:creationId xmlns:a16="http://schemas.microsoft.com/office/drawing/2014/main" id="{595A8E90-4BF2-4E03-A0D2-D47DAC1B01B0}"/>
              </a:ext>
            </a:extLst>
          </p:cNvPr>
          <p:cNvSpPr txBox="1"/>
          <p:nvPr/>
        </p:nvSpPr>
        <p:spPr>
          <a:xfrm>
            <a:off x="1105787" y="2036040"/>
            <a:ext cx="13756590" cy="33401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algn="l">
              <a:lnSpc>
                <a:spcPts val="5500"/>
              </a:lnSpc>
              <a:spcBef>
                <a:spcPts val="600"/>
              </a:spcBef>
              <a:tabLst>
                <a:tab pos="1168400" algn="l"/>
              </a:tabLst>
              <a:defRPr sz="3600">
                <a:solidFill>
                  <a:srgbClr val="005493"/>
                </a:solidFill>
              </a:defRPr>
            </a:pPr>
            <a:r>
              <a:rPr lang="en-US" dirty="0"/>
              <a:t>Best case.  </a:t>
            </a:r>
            <a:r>
              <a:rPr lang="en-US" dirty="0">
                <a:solidFill>
                  <a:schemeClr val="tx1"/>
                </a:solidFill>
              </a:rPr>
              <a:t>Oscar is the first record  (1 comparison)</a:t>
            </a:r>
          </a:p>
          <a:p>
            <a:pPr>
              <a:lnSpc>
                <a:spcPts val="5500"/>
              </a:lnSpc>
              <a:spcBef>
                <a:spcPts val="600"/>
              </a:spcBef>
              <a:tabLst>
                <a:tab pos="1168400" algn="l"/>
              </a:tabLst>
              <a:defRPr sz="3600">
                <a:solidFill>
                  <a:srgbClr val="005493"/>
                </a:solidFill>
              </a:defRPr>
            </a:pPr>
            <a:r>
              <a:rPr lang="en-US" dirty="0"/>
              <a:t>Worst case.  </a:t>
            </a:r>
            <a:r>
              <a:rPr lang="en-US" dirty="0">
                <a:solidFill>
                  <a:schemeClr val="tx1"/>
                </a:solidFill>
              </a:rPr>
              <a:t>Oscar is the last record (n comparisons)</a:t>
            </a:r>
          </a:p>
          <a:p>
            <a:pPr>
              <a:lnSpc>
                <a:spcPts val="5500"/>
              </a:lnSpc>
              <a:spcBef>
                <a:spcPts val="600"/>
              </a:spcBef>
              <a:tabLst>
                <a:tab pos="1168400" algn="l"/>
              </a:tabLst>
              <a:defRPr sz="3600">
                <a:solidFill>
                  <a:srgbClr val="005493"/>
                </a:solidFill>
              </a:defRPr>
            </a:pPr>
            <a:r>
              <a:rPr lang="en-US" dirty="0"/>
              <a:t>Average case.  </a:t>
            </a:r>
            <a:r>
              <a:rPr lang="en-US" dirty="0">
                <a:solidFill>
                  <a:schemeClr val="tx1"/>
                </a:solidFill>
              </a:rPr>
              <a:t>Oscar is the middle record (n/2 comparisons)</a:t>
            </a:r>
          </a:p>
          <a:p>
            <a:pPr>
              <a:lnSpc>
                <a:spcPts val="5500"/>
              </a:lnSpc>
              <a:spcBef>
                <a:spcPts val="600"/>
              </a:spcBef>
              <a:tabLst>
                <a:tab pos="1168400" algn="l"/>
              </a:tabLst>
              <a:defRPr sz="3600">
                <a:solidFill>
                  <a:srgbClr val="005493"/>
                </a:solidFill>
              </a:defRPr>
            </a:pPr>
            <a:endParaRPr lang="en-US" dirty="0">
              <a:solidFill>
                <a:schemeClr val="tx1"/>
              </a:solidFill>
            </a:endParaRPr>
          </a:p>
          <a:p>
            <a:pPr>
              <a:lnSpc>
                <a:spcPts val="5500"/>
              </a:lnSpc>
              <a:spcBef>
                <a:spcPts val="600"/>
              </a:spcBef>
              <a:tabLst>
                <a:tab pos="1168400" algn="l"/>
              </a:tabLst>
              <a:defRPr sz="3600">
                <a:solidFill>
                  <a:srgbClr val="005493"/>
                </a:solidFill>
              </a:defRPr>
            </a:pPr>
            <a:endParaRPr lang="en-US" dirty="0">
              <a:solidFill>
                <a:schemeClr val="tx1"/>
              </a:solidFill>
            </a:endParaRPr>
          </a:p>
          <a:p>
            <a:pPr algn="l">
              <a:lnSpc>
                <a:spcPts val="5500"/>
              </a:lnSpc>
              <a:spcBef>
                <a:spcPts val="600"/>
              </a:spcBef>
              <a:tabLst>
                <a:tab pos="1168400" algn="l"/>
              </a:tabLst>
              <a:defRPr sz="3600">
                <a:solidFill>
                  <a:srgbClr val="005493"/>
                </a:solidFill>
              </a:defRPr>
            </a:pPr>
            <a:endParaRPr dirty="0">
              <a:solidFill>
                <a:schemeClr val="tx1"/>
              </a:solidFill>
            </a:endParaRPr>
          </a:p>
        </p:txBody>
      </p:sp>
      <p:sp>
        <p:nvSpPr>
          <p:cNvPr id="11" name="TextBox 10">
            <a:extLst>
              <a:ext uri="{FF2B5EF4-FFF2-40B4-BE49-F238E27FC236}">
                <a16:creationId xmlns:a16="http://schemas.microsoft.com/office/drawing/2014/main" id="{346389F4-E3CB-445D-9F96-4E3F61B4B690}"/>
              </a:ext>
            </a:extLst>
          </p:cNvPr>
          <p:cNvSpPr txBox="1"/>
          <p:nvPr/>
        </p:nvSpPr>
        <p:spPr>
          <a:xfrm>
            <a:off x="21413207" y="236815"/>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12.1c</a:t>
            </a:r>
          </a:p>
        </p:txBody>
      </p:sp>
      <p:sp>
        <p:nvSpPr>
          <p:cNvPr id="12" name="TextBox 11">
            <a:extLst>
              <a:ext uri="{FF2B5EF4-FFF2-40B4-BE49-F238E27FC236}">
                <a16:creationId xmlns:a16="http://schemas.microsoft.com/office/drawing/2014/main" id="{083A3E10-E9A9-4CDB-B9F0-D033EA133B2B}"/>
              </a:ext>
            </a:extLst>
          </p:cNvPr>
          <p:cNvSpPr txBox="1"/>
          <p:nvPr/>
        </p:nvSpPr>
        <p:spPr>
          <a:xfrm>
            <a:off x="16542327" y="134779"/>
            <a:ext cx="4322618"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600" dirty="0"/>
              <a:t>Determine the best case, average case, and worst case Big-O analysis when a given search algorithm is executed and the search key and the array of values are provided.</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14" name="public static int search(String key, String[] a)…">
            <a:extLst>
              <a:ext uri="{FF2B5EF4-FFF2-40B4-BE49-F238E27FC236}">
                <a16:creationId xmlns:a16="http://schemas.microsoft.com/office/drawing/2014/main" id="{5FD21378-FD7B-4205-AA78-7383A37566F4}"/>
              </a:ext>
            </a:extLst>
          </p:cNvPr>
          <p:cNvSpPr txBox="1">
            <a:spLocks/>
          </p:cNvSpPr>
          <p:nvPr/>
        </p:nvSpPr>
        <p:spPr>
          <a:xfrm>
            <a:off x="1069535" y="6071893"/>
            <a:ext cx="12169218" cy="3554612"/>
          </a:xfrm>
          <a:prstGeom prst="rect">
            <a:avLst/>
          </a:prstGeom>
        </p:spPr>
        <p:txBody>
          <a:bodyPr/>
          <a:lstStyle>
            <a:lvl1pPr marL="0" marR="0" indent="88900" algn="l" defTabSz="647700" rtl="0" latinLnBrk="0">
              <a:lnSpc>
                <a:spcPts val="4300"/>
              </a:lnSpc>
              <a:spcBef>
                <a:spcPts val="1800"/>
              </a:spcBef>
              <a:spcAft>
                <a:spcPts val="0"/>
              </a:spcAft>
              <a:buClrTx/>
              <a:buSzTx/>
              <a:buFontTx/>
              <a:buNone/>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1pPr>
            <a:lvl2pPr marL="760379" marR="0" indent="-3031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2pPr>
            <a:lvl3pPr marL="0" marR="0" indent="1422400" algn="l" defTabSz="647700" rtl="0" latinLnBrk="0">
              <a:lnSpc>
                <a:spcPts val="4300"/>
              </a:lnSpc>
              <a:spcBef>
                <a:spcPts val="1800"/>
              </a:spcBef>
              <a:spcAft>
                <a:spcPts val="0"/>
              </a:spcAft>
              <a:buClrTx/>
              <a:buSzTx/>
              <a:buFontTx/>
              <a:buNone/>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3pPr>
            <a:lvl4pPr marL="20049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4pPr>
            <a:lvl5pPr marL="24621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5pPr>
            <a:lvl6pPr marL="28177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6pPr>
            <a:lvl7pPr marL="31733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7pPr>
            <a:lvl8pPr marL="35289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8pPr>
            <a:lvl9pPr marL="38845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9pPr>
          </a:lstStyle>
          <a:p>
            <a:pPr marL="152400" indent="0" hangingPunct="1">
              <a:lnSpc>
                <a:spcPts val="4400"/>
              </a:lnSpc>
              <a:defRPr sz="3000"/>
            </a:pPr>
            <a:r>
              <a:rPr lang="en-US" sz="3000" dirty="0"/>
              <a:t>public static int search(String key, String[] a)</a:t>
            </a:r>
          </a:p>
          <a:p>
            <a:pPr marL="152400" indent="0" hangingPunct="1">
              <a:lnSpc>
                <a:spcPts val="4400"/>
              </a:lnSpc>
              <a:defRPr sz="3000"/>
            </a:pPr>
            <a:r>
              <a:rPr lang="en-US" sz="3000" dirty="0"/>
              <a:t>{</a:t>
            </a:r>
          </a:p>
          <a:p>
            <a:pPr marL="152400" indent="0" hangingPunct="1">
              <a:lnSpc>
                <a:spcPts val="4400"/>
              </a:lnSpc>
              <a:defRPr sz="3000"/>
            </a:pPr>
            <a:r>
              <a:rPr lang="en-US" sz="3000" dirty="0"/>
              <a:t>   for (int </a:t>
            </a:r>
            <a:r>
              <a:rPr lang="en-US" sz="3000" dirty="0" err="1"/>
              <a:t>i</a:t>
            </a:r>
            <a:r>
              <a:rPr lang="en-US" sz="3000" dirty="0"/>
              <a:t> = 0; </a:t>
            </a:r>
            <a:r>
              <a:rPr lang="en-US" sz="3000" dirty="0" err="1"/>
              <a:t>i</a:t>
            </a:r>
            <a:r>
              <a:rPr lang="en-US" sz="3000" dirty="0"/>
              <a:t> &lt; </a:t>
            </a:r>
            <a:r>
              <a:rPr lang="en-US" sz="3000" dirty="0" err="1"/>
              <a:t>a.length</a:t>
            </a:r>
            <a:r>
              <a:rPr lang="en-US" sz="3000" dirty="0"/>
              <a:t>; </a:t>
            </a:r>
            <a:r>
              <a:rPr lang="en-US" sz="3000" dirty="0" err="1"/>
              <a:t>i</a:t>
            </a:r>
            <a:r>
              <a:rPr lang="en-US" sz="3000" dirty="0"/>
              <a:t>++)</a:t>
            </a:r>
          </a:p>
          <a:p>
            <a:pPr marL="152400" indent="0" hangingPunct="1">
              <a:lnSpc>
                <a:spcPts val="4400"/>
              </a:lnSpc>
              <a:defRPr sz="3000"/>
            </a:pPr>
            <a:r>
              <a:rPr lang="en-US" sz="3000" dirty="0"/>
              <a:t>      if (</a:t>
            </a:r>
            <a:r>
              <a:rPr lang="en-US" sz="3000" dirty="0">
                <a:solidFill>
                  <a:srgbClr val="8D3124"/>
                </a:solidFill>
              </a:rPr>
              <a:t>a[i].compareTo(key) == 0</a:t>
            </a:r>
            <a:r>
              <a:rPr lang="en-US" sz="3000" dirty="0"/>
              <a:t>) return i;</a:t>
            </a:r>
          </a:p>
          <a:p>
            <a:pPr marL="152400" indent="0" hangingPunct="1">
              <a:lnSpc>
                <a:spcPts val="4400"/>
              </a:lnSpc>
              <a:defRPr sz="3000"/>
            </a:pPr>
            <a:r>
              <a:rPr lang="en-US" sz="3000" dirty="0"/>
              <a:t>   return -1;</a:t>
            </a:r>
          </a:p>
          <a:p>
            <a:pPr marL="152400" indent="0" hangingPunct="1">
              <a:lnSpc>
                <a:spcPts val="4400"/>
              </a:lnSpc>
              <a:defRPr sz="3000"/>
            </a:pPr>
            <a:r>
              <a:rPr lang="en-US" sz="3000" dirty="0"/>
              <a:t>}</a:t>
            </a:r>
          </a:p>
        </p:txBody>
      </p:sp>
    </p:spTree>
    <p:extLst>
      <p:ext uri="{BB962C8B-B14F-4D97-AF65-F5344CB8AC3E}">
        <p14:creationId xmlns:p14="http://schemas.microsoft.com/office/powerpoint/2010/main" val="41016604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32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22"/>
                                        </p:tgtEl>
                                        <p:attrNameLst>
                                          <p:attrName>style.visibility</p:attrName>
                                        </p:attrNameLst>
                                      </p:cBhvr>
                                      <p:to>
                                        <p:strVal val="visible"/>
                                      </p:to>
                                    </p:set>
                                  </p:childTnLst>
                                </p:cTn>
                              </p:par>
                            </p:childTnLst>
                          </p:cTn>
                        </p:par>
                        <p:par>
                          <p:cTn id="10" fill="hold">
                            <p:stCondLst>
                              <p:cond delay="0"/>
                            </p:stCondLst>
                            <p:childTnLst>
                              <p:par>
                                <p:cTn id="11" presetID="1" presetClass="exit" presetSubtype="0" fill="hold" grpId="1" nodeType="afterEffect">
                                  <p:stCondLst>
                                    <p:cond delay="0"/>
                                  </p:stCondLst>
                                  <p:iterate>
                                    <p:tmAbs val="0"/>
                                  </p:iterate>
                                  <p:childTnLst>
                                    <p:set>
                                      <p:cBhvr>
                                        <p:cTn id="12" fill="hold">
                                          <p:stCondLst>
                                            <p:cond delay="0"/>
                                          </p:stCondLst>
                                        </p:cTn>
                                        <p:tgtEl>
                                          <p:spTgt spid="322"/>
                                        </p:tgtEl>
                                        <p:attrNameLst>
                                          <p:attrName>style.visibility</p:attrName>
                                        </p:attrNameLst>
                                      </p:cBhvr>
                                      <p:to>
                                        <p:strVal val="hidden"/>
                                      </p:to>
                                    </p:set>
                                  </p:childTnLst>
                                </p:cTn>
                              </p:par>
                            </p:childTnLst>
                          </p:cTn>
                        </p:par>
                        <p:par>
                          <p:cTn id="13" fill="hold">
                            <p:stCondLst>
                              <p:cond delay="0"/>
                            </p:stCondLst>
                            <p:childTnLst>
                              <p:par>
                                <p:cTn id="14" presetID="1" presetClass="exit" presetSubtype="0" fill="hold" grpId="1" nodeType="afterEffect">
                                  <p:stCondLst>
                                    <p:cond delay="0"/>
                                  </p:stCondLst>
                                  <p:iterate>
                                    <p:tmAbs val="0"/>
                                  </p:iterate>
                                  <p:childTnLst>
                                    <p:set>
                                      <p:cBhvr>
                                        <p:cTn id="15" fill="hold">
                                          <p:stCondLst>
                                            <p:cond delay="0"/>
                                          </p:stCondLst>
                                        </p:cTn>
                                        <p:tgtEl>
                                          <p:spTgt spid="32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6"/>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7"/>
                                        </p:tgtEl>
                                        <p:attrNameLst>
                                          <p:attrName>style.visibility</p:attrName>
                                        </p:attrNameLst>
                                      </p:cBhvr>
                                      <p:to>
                                        <p:strVal val="visible"/>
                                      </p:to>
                                    </p:set>
                                  </p:childTnLst>
                                </p:cTn>
                              </p:par>
                            </p:childTnLst>
                          </p:cTn>
                        </p:par>
                        <p:par>
                          <p:cTn id="23" fill="hold">
                            <p:stCondLst>
                              <p:cond delay="0"/>
                            </p:stCondLst>
                            <p:childTnLst>
                              <p:par>
                                <p:cTn id="24" presetID="-1" presetClass="path" presetSubtype="0" accel="50000" decel="50000" fill="hold" nodeType="afterEffect">
                                  <p:stCondLst>
                                    <p:cond delay="0"/>
                                  </p:stCondLst>
                                  <p:childTnLst>
                                    <p:animMotion origin="layout" path="M 0.000000 0.000000 L 0.000260 0.050926" pathEditMode="relative">
                                      <p:cBhvr>
                                        <p:cTn id="25" dur="1000" fill="hold"/>
                                        <p:tgtEl>
                                          <p:spTgt spid="7"/>
                                        </p:tgtEl>
                                        <p:attrNameLst>
                                          <p:attrName>ppt_x</p:attrName>
                                          <p:attrName>ppt_y</p:attrName>
                                        </p:attrNameLst>
                                      </p:cBhvr>
                                    </p:animMotion>
                                  </p:childTnLst>
                                </p:cTn>
                              </p:par>
                            </p:childTnLst>
                          </p:cTn>
                        </p:par>
                        <p:par>
                          <p:cTn id="26" fill="hold">
                            <p:stCondLst>
                              <p:cond delay="1000"/>
                            </p:stCondLst>
                            <p:childTnLst>
                              <p:par>
                                <p:cTn id="27" presetID="-1" presetClass="path" presetSubtype="0" accel="50000" decel="50000" fill="hold" nodeType="afterEffect">
                                  <p:stCondLst>
                                    <p:cond delay="0"/>
                                  </p:stCondLst>
                                  <p:childTnLst>
                                    <p:animMotion origin="layout" path="M 0.000260 0.050926 L 0.000781 0.102778" pathEditMode="relative">
                                      <p:cBhvr>
                                        <p:cTn id="28" dur="1000" fill="hold"/>
                                        <p:tgtEl>
                                          <p:spTgt spid="7"/>
                                        </p:tgtEl>
                                        <p:attrNameLst>
                                          <p:attrName>ppt_x</p:attrName>
                                          <p:attrName>ppt_y</p:attrName>
                                        </p:attrNameLst>
                                      </p:cBhvr>
                                    </p:animMotion>
                                  </p:childTnLst>
                                </p:cTn>
                              </p:par>
                            </p:childTnLst>
                          </p:cTn>
                        </p:par>
                        <p:par>
                          <p:cTn id="29" fill="hold">
                            <p:stCondLst>
                              <p:cond delay="2000"/>
                            </p:stCondLst>
                            <p:childTnLst>
                              <p:par>
                                <p:cTn id="30" presetID="-1" presetClass="path" presetSubtype="0" accel="50000" decel="50000" fill="hold" nodeType="afterEffect">
                                  <p:stCondLst>
                                    <p:cond delay="0"/>
                                  </p:stCondLst>
                                  <p:childTnLst>
                                    <p:animMotion origin="layout" path="M 0.000781 0.102778 L 0.000260 0.154630" pathEditMode="relative">
                                      <p:cBhvr>
                                        <p:cTn id="31" dur="1000" fill="hold"/>
                                        <p:tgtEl>
                                          <p:spTgt spid="7"/>
                                        </p:tgtEl>
                                        <p:attrNameLst>
                                          <p:attrName>ppt_x</p:attrName>
                                          <p:attrName>ppt_y</p:attrName>
                                        </p:attrNameLst>
                                      </p:cBhvr>
                                    </p:animMotion>
                                  </p:childTnLst>
                                </p:cTn>
                              </p:par>
                            </p:childTnLst>
                          </p:cTn>
                        </p:par>
                        <p:par>
                          <p:cTn id="32" fill="hold">
                            <p:stCondLst>
                              <p:cond delay="3000"/>
                            </p:stCondLst>
                            <p:childTnLst>
                              <p:par>
                                <p:cTn id="33" presetID="-1" presetClass="path" presetSubtype="0" accel="50000" decel="50000" fill="hold" nodeType="afterEffect">
                                  <p:stCondLst>
                                    <p:cond delay="0"/>
                                  </p:stCondLst>
                                  <p:childTnLst>
                                    <p:animMotion origin="layout" path="M 0.000260 0.154630 L 0.001302 0.206481" pathEditMode="relative">
                                      <p:cBhvr>
                                        <p:cTn id="34" dur="1000" fill="hold"/>
                                        <p:tgtEl>
                                          <p:spTgt spid="7"/>
                                        </p:tgtEl>
                                        <p:attrNameLst>
                                          <p:attrName>ppt_x</p:attrName>
                                          <p:attrName>ppt_y</p:attrName>
                                        </p:attrNameLst>
                                      </p:cBhvr>
                                    </p:animMotion>
                                  </p:childTnLst>
                                </p:cTn>
                              </p:par>
                            </p:childTnLst>
                          </p:cTn>
                        </p:par>
                        <p:par>
                          <p:cTn id="35" fill="hold">
                            <p:stCondLst>
                              <p:cond delay="4000"/>
                            </p:stCondLst>
                            <p:childTnLst>
                              <p:par>
                                <p:cTn id="36" presetID="-1" presetClass="path" presetSubtype="0" accel="50000" decel="50000" fill="hold" nodeType="afterEffect">
                                  <p:stCondLst>
                                    <p:cond delay="0"/>
                                  </p:stCondLst>
                                  <p:childTnLst>
                                    <p:animMotion origin="layout" path="M 0.001302 0.206481 L 0.001823 0.257407" pathEditMode="relative">
                                      <p:cBhvr>
                                        <p:cTn id="37" dur="1000" fill="hold"/>
                                        <p:tgtEl>
                                          <p:spTgt spid="7"/>
                                        </p:tgtEl>
                                        <p:attrNameLst>
                                          <p:attrName>ppt_x</p:attrName>
                                          <p:attrName>ppt_y</p:attrName>
                                        </p:attrNameLst>
                                      </p:cBhvr>
                                    </p:animMotion>
                                  </p:childTnLst>
                                </p:cTn>
                              </p:par>
                            </p:childTnLst>
                          </p:cTn>
                        </p:par>
                        <p:par>
                          <p:cTn id="38" fill="hold">
                            <p:stCondLst>
                              <p:cond delay="5000"/>
                            </p:stCondLst>
                            <p:childTnLst>
                              <p:par>
                                <p:cTn id="39" presetID="-1" presetClass="path" presetSubtype="0" accel="50000" decel="50000" fill="hold" nodeType="afterEffect">
                                  <p:stCondLst>
                                    <p:cond delay="0"/>
                                  </p:stCondLst>
                                  <p:childTnLst>
                                    <p:animMotion origin="layout" path="M 0.001823 0.257407 L 0.001302 0.309259" pathEditMode="relative">
                                      <p:cBhvr>
                                        <p:cTn id="40" dur="1000" fill="hold"/>
                                        <p:tgtEl>
                                          <p:spTgt spid="7"/>
                                        </p:tgtEl>
                                        <p:attrNameLst>
                                          <p:attrName>ppt_x</p:attrName>
                                          <p:attrName>ppt_y</p:attrName>
                                        </p:attrNameLst>
                                      </p:cBhvr>
                                    </p:animMotion>
                                  </p:childTnLst>
                                </p:cTn>
                              </p:par>
                            </p:childTnLst>
                          </p:cTn>
                        </p:par>
                        <p:par>
                          <p:cTn id="41" fill="hold">
                            <p:stCondLst>
                              <p:cond delay="6000"/>
                            </p:stCondLst>
                            <p:childTnLst>
                              <p:par>
                                <p:cTn id="42" presetID="-1" presetClass="path" presetSubtype="0" accel="50000" decel="50000" fill="hold" nodeType="afterEffect">
                                  <p:stCondLst>
                                    <p:cond delay="0"/>
                                  </p:stCondLst>
                                  <p:childTnLst>
                                    <p:animMotion origin="layout" path="M 0.001302 0.309259 L 0.001823 0.361111" pathEditMode="relative">
                                      <p:cBhvr>
                                        <p:cTn id="43" dur="1000" fill="hold"/>
                                        <p:tgtEl>
                                          <p:spTgt spid="7"/>
                                        </p:tgtEl>
                                        <p:attrNameLst>
                                          <p:attrName>ppt_x</p:attrName>
                                          <p:attrName>ppt_y</p:attrName>
                                        </p:attrNameLst>
                                      </p:cBhvr>
                                    </p:animMotion>
                                  </p:childTnLst>
                                </p:cTn>
                              </p:par>
                            </p:childTnLst>
                          </p:cTn>
                        </p:par>
                        <p:par>
                          <p:cTn id="44" fill="hold">
                            <p:stCondLst>
                              <p:cond delay="7000"/>
                            </p:stCondLst>
                            <p:childTnLst>
                              <p:par>
                                <p:cTn id="45" presetID="-1" presetClass="path" presetSubtype="0" accel="50000" decel="50000" fill="hold" nodeType="afterEffect">
                                  <p:stCondLst>
                                    <p:cond delay="0"/>
                                  </p:stCondLst>
                                  <p:childTnLst>
                                    <p:animMotion origin="layout" path="M 0.001823 0.361111 L 0.002344 0.412963" pathEditMode="relative">
                                      <p:cBhvr>
                                        <p:cTn id="46" dur="1000" fill="hold"/>
                                        <p:tgtEl>
                                          <p:spTgt spid="7"/>
                                        </p:tgtEl>
                                        <p:attrNameLst>
                                          <p:attrName>ppt_x</p:attrName>
                                          <p:attrName>ppt_y</p:attrName>
                                        </p:attrNameLst>
                                      </p:cBhvr>
                                    </p:animMotion>
                                  </p:childTnLst>
                                </p:cTn>
                              </p:par>
                            </p:childTnLst>
                          </p:cTn>
                        </p:par>
                        <p:par>
                          <p:cTn id="47" fill="hold">
                            <p:stCondLst>
                              <p:cond delay="8000"/>
                            </p:stCondLst>
                            <p:childTnLst>
                              <p:par>
                                <p:cTn id="48" presetID="-1" presetClass="path" presetSubtype="0" accel="50000" decel="50000" fill="hold" nodeType="afterEffect">
                                  <p:stCondLst>
                                    <p:cond delay="0"/>
                                  </p:stCondLst>
                                  <p:childTnLst>
                                    <p:animMotion origin="layout" path="M 0.002344 0.412963 L 0.002865 0.463889" pathEditMode="relative">
                                      <p:cBhvr>
                                        <p:cTn id="49" dur="1000" fill="hold"/>
                                        <p:tgtEl>
                                          <p:spTgt spid="7"/>
                                        </p:tgtEl>
                                        <p:attrNameLst>
                                          <p:attrName>ppt_x</p:attrName>
                                          <p:attrName>ppt_y</p:attrName>
                                        </p:attrNameLst>
                                      </p:cBhvr>
                                    </p:animMotion>
                                  </p:childTnLst>
                                </p:cTn>
                              </p:par>
                            </p:childTnLst>
                          </p:cTn>
                        </p:par>
                        <p:par>
                          <p:cTn id="50" fill="hold">
                            <p:stCondLst>
                              <p:cond delay="9000"/>
                            </p:stCondLst>
                            <p:childTnLst>
                              <p:par>
                                <p:cTn id="51" presetID="-1" presetClass="path" presetSubtype="0" accel="50000" decel="50000" fill="hold" nodeType="afterEffect">
                                  <p:stCondLst>
                                    <p:cond delay="0"/>
                                  </p:stCondLst>
                                  <p:childTnLst>
                                    <p:animMotion origin="layout" path="M 0.002865 0.463889 L 0.003385 0.515741" pathEditMode="relative">
                                      <p:cBhvr>
                                        <p:cTn id="52" dur="1000" fill="hold"/>
                                        <p:tgtEl>
                                          <p:spTgt spid="7"/>
                                        </p:tgtEl>
                                        <p:attrNameLst>
                                          <p:attrName>ppt_x</p:attrName>
                                          <p:attrName>ppt_y</p:attrName>
                                        </p:attrNameLst>
                                      </p:cBhvr>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p:tmAbs val="0"/>
                                  </p:iterate>
                                  <p:childTnLst>
                                    <p:set>
                                      <p:cBhvr>
                                        <p:cTn id="56" fill="hold"/>
                                        <p:tgtEl>
                                          <p:spTgt spid="10">
                                            <p:bg/>
                                          </p:spTgt>
                                        </p:tgtEl>
                                        <p:attrNameLst>
                                          <p:attrName>style.visibility</p:attrName>
                                        </p:attrNameLst>
                                      </p:cBhvr>
                                      <p:to>
                                        <p:strVal val="visible"/>
                                      </p:to>
                                    </p:set>
                                  </p:childTnLst>
                                </p:cTn>
                              </p:par>
                              <p:par>
                                <p:cTn id="57" presetID="1" presetClass="entr" presetSubtype="0" fill="hold" grpId="0" nodeType="withEffect">
                                  <p:stCondLst>
                                    <p:cond delay="0"/>
                                  </p:stCondLst>
                                  <p:iterate>
                                    <p:tmAbs val="0"/>
                                  </p:iterate>
                                  <p:childTnLst>
                                    <p:set>
                                      <p:cBhvr>
                                        <p:cTn id="58" fill="hold"/>
                                        <p:tgtEl>
                                          <p:spTgt spid="10">
                                            <p:txEl>
                                              <p:pRg st="0" end="0"/>
                                            </p:txEl>
                                          </p:spTgt>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0"/>
                                  </p:stCondLst>
                                  <p:iterate>
                                    <p:tmAbs val="0"/>
                                  </p:iterate>
                                  <p:childTnLst>
                                    <p:set>
                                      <p:cBhvr>
                                        <p:cTn id="61" fill="hold"/>
                                        <p:tgtEl>
                                          <p:spTgt spid="10">
                                            <p:txEl>
                                              <p:pRg st="1" end="1"/>
                                            </p:txEl>
                                          </p:spTgt>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0"/>
                                  </p:stCondLst>
                                  <p:iterate>
                                    <p:tmAbs val="0"/>
                                  </p:iterate>
                                  <p:childTnLst>
                                    <p:set>
                                      <p:cBhvr>
                                        <p:cTn id="64" fill="hold"/>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 grpId="0" animBg="1" advAuto="0"/>
      <p:bldP spid="321" grpId="1" animBg="1" advAuto="0"/>
      <p:bldP spid="322" grpId="0" animBg="1" advAuto="0"/>
      <p:bldP spid="322" grpId="1" animBg="1" advAuto="0"/>
      <p:bldP spid="6" grpId="0" animBg="1" advAuto="0"/>
      <p:bldP spid="7" grpId="0" animBg="1" advAuto="0"/>
      <p:bldP spid="10" grpId="0"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1899-9294-4D8B-B214-03DD0D6DCEAB}"/>
              </a:ext>
            </a:extLst>
          </p:cNvPr>
          <p:cNvSpPr>
            <a:spLocks noGrp="1"/>
          </p:cNvSpPr>
          <p:nvPr>
            <p:ph type="title"/>
          </p:nvPr>
        </p:nvSpPr>
        <p:spPr/>
        <p:txBody>
          <a:bodyPr/>
          <a:lstStyle/>
          <a:p>
            <a:r>
              <a:rPr lang="en-US" dirty="0"/>
              <a:t>Understanding linear search</a:t>
            </a:r>
          </a:p>
        </p:txBody>
      </p:sp>
      <p:graphicFrame>
        <p:nvGraphicFramePr>
          <p:cNvPr id="3" name="Table">
            <a:extLst>
              <a:ext uri="{FF2B5EF4-FFF2-40B4-BE49-F238E27FC236}">
                <a16:creationId xmlns:a16="http://schemas.microsoft.com/office/drawing/2014/main" id="{FC8B9416-9E56-4483-98C2-93E65859C671}"/>
              </a:ext>
            </a:extLst>
          </p:cNvPr>
          <p:cNvGraphicFramePr/>
          <p:nvPr>
            <p:extLst>
              <p:ext uri="{D42A27DB-BD31-4B8C-83A1-F6EECF244321}">
                <p14:modId xmlns:p14="http://schemas.microsoft.com/office/powerpoint/2010/main" val="1883176346"/>
              </p:ext>
            </p:extLst>
          </p:nvPr>
        </p:nvGraphicFramePr>
        <p:xfrm>
          <a:off x="16308386" y="2514599"/>
          <a:ext cx="3238500" cy="10289312"/>
        </p:xfrm>
        <a:graphic>
          <a:graphicData uri="http://schemas.openxmlformats.org/drawingml/2006/table">
            <a:tbl>
              <a:tblPr firstRow="1" firstCol="1">
                <a:tableStyleId>{8F44A2F1-9E1F-4B54-A3A2-5F16C0AD49E2}</a:tableStyleId>
              </a:tblPr>
              <a:tblGrid>
                <a:gridCol w="745222">
                  <a:extLst>
                    <a:ext uri="{9D8B030D-6E8A-4147-A177-3AD203B41FA5}">
                      <a16:colId xmlns:a16="http://schemas.microsoft.com/office/drawing/2014/main" val="20000"/>
                    </a:ext>
                  </a:extLst>
                </a:gridCol>
                <a:gridCol w="2493278">
                  <a:extLst>
                    <a:ext uri="{9D8B030D-6E8A-4147-A177-3AD203B41FA5}">
                      <a16:colId xmlns:a16="http://schemas.microsoft.com/office/drawing/2014/main" val="20001"/>
                    </a:ext>
                  </a:extLst>
                </a:gridCol>
              </a:tblGrid>
              <a:tr h="643082">
                <a:tc>
                  <a:txBody>
                    <a:bodyPr/>
                    <a:lstStyle/>
                    <a:p>
                      <a:pPr defTabSz="914400">
                        <a:defRPr sz="1800" i="0"/>
                      </a:pPr>
                      <a:r>
                        <a:rPr sz="2400" i="1">
                          <a:latin typeface="Helvetica"/>
                          <a:ea typeface="Helvetica"/>
                          <a:cs typeface="Helvetica"/>
                          <a:sym typeface="Helvetica"/>
                        </a:rPr>
                        <a:t>i</a:t>
                      </a:r>
                    </a:p>
                  </a:txBody>
                  <a:tcPr marL="0" marR="0" marT="0" marB="0" anchor="ctr" horzOverflow="overflow"/>
                </a:tc>
                <a:tc>
                  <a:txBody>
                    <a:bodyPr/>
                    <a:lstStyle/>
                    <a:p>
                      <a:pPr defTabSz="914400">
                        <a:defRPr sz="1800" i="0"/>
                      </a:pPr>
                      <a:r>
                        <a:rPr sz="2400" dirty="0">
                          <a:latin typeface="Helvetica"/>
                          <a:ea typeface="Helvetica"/>
                          <a:cs typeface="Helvetica"/>
                          <a:sym typeface="Helvetica"/>
                        </a:rPr>
                        <a:t>a[</a:t>
                      </a:r>
                      <a:r>
                        <a:rPr sz="2400" dirty="0" err="1">
                          <a:latin typeface="Helvetica"/>
                          <a:ea typeface="Helvetica"/>
                          <a:cs typeface="Helvetica"/>
                          <a:sym typeface="Helvetica"/>
                        </a:rPr>
                        <a:t>i</a:t>
                      </a:r>
                      <a:r>
                        <a:rPr sz="2400" dirty="0">
                          <a:latin typeface="Helvetica"/>
                          <a:ea typeface="Helvetica"/>
                          <a:cs typeface="Helvetica"/>
                          <a:sym typeface="Helvetica"/>
                        </a:rPr>
                        <a:t>]</a:t>
                      </a:r>
                    </a:p>
                  </a:txBody>
                  <a:tcPr marL="0" marR="0" marT="0" marB="0" anchor="ctr" horzOverflow="overflow"/>
                </a:tc>
                <a:extLst>
                  <a:ext uri="{0D108BD9-81ED-4DB2-BD59-A6C34878D82A}">
                    <a16:rowId xmlns:a16="http://schemas.microsoft.com/office/drawing/2014/main" val="10000"/>
                  </a:ext>
                </a:extLst>
              </a:tr>
              <a:tr h="643082">
                <a:tc>
                  <a:txBody>
                    <a:bodyPr/>
                    <a:lstStyle/>
                    <a:p>
                      <a:pPr defTabSz="914400">
                        <a:defRPr sz="1800"/>
                      </a:pPr>
                      <a:r>
                        <a:rPr sz="2400">
                          <a:solidFill>
                            <a:srgbClr val="005493"/>
                          </a:solidFill>
                          <a:latin typeface="Helvetica"/>
                          <a:ea typeface="Helvetica"/>
                          <a:cs typeface="Helvetica"/>
                          <a:sym typeface="Helvetica"/>
                        </a:rPr>
                        <a:t>0</a:t>
                      </a:r>
                    </a:p>
                  </a:txBody>
                  <a:tcPr marL="0" marR="0" marT="0" marB="0" anchor="ctr" horzOverflow="overflow"/>
                </a:tc>
                <a:tc>
                  <a:txBody>
                    <a:bodyPr/>
                    <a:lstStyle/>
                    <a:p>
                      <a:pPr defTabSz="914400">
                        <a:lnSpc>
                          <a:spcPts val="4200"/>
                        </a:lnSpc>
                        <a:defRPr sz="1800"/>
                      </a:pPr>
                      <a:r>
                        <a:rPr sz="3000" dirty="0" err="1">
                          <a:solidFill>
                            <a:schemeClr val="accent5"/>
                          </a:solidFill>
                          <a:latin typeface="Helvetica"/>
                          <a:ea typeface="Helvetica"/>
                          <a:cs typeface="Helvetica"/>
                          <a:sym typeface="Helvetica"/>
                        </a:rPr>
                        <a:t>alice</a:t>
                      </a:r>
                      <a:endParaRPr sz="3000" dirty="0">
                        <a:solidFill>
                          <a:schemeClr val="accent5"/>
                        </a:solidFill>
                        <a:latin typeface="Helvetica"/>
                        <a:ea typeface="Helvetica"/>
                        <a:cs typeface="Helvetica"/>
                        <a:sym typeface="Helvetica"/>
                      </a:endParaRPr>
                    </a:p>
                  </a:txBody>
                  <a:tcPr marL="0" marR="0" marT="0" marB="0" anchor="ctr" horzOverflow="overflow"/>
                </a:tc>
                <a:extLst>
                  <a:ext uri="{0D108BD9-81ED-4DB2-BD59-A6C34878D82A}">
                    <a16:rowId xmlns:a16="http://schemas.microsoft.com/office/drawing/2014/main" val="10001"/>
                  </a:ext>
                </a:extLst>
              </a:tr>
              <a:tr h="643082">
                <a:tc>
                  <a:txBody>
                    <a:bodyPr/>
                    <a:lstStyle/>
                    <a:p>
                      <a:pPr defTabSz="914400">
                        <a:defRPr sz="1800"/>
                      </a:pPr>
                      <a:r>
                        <a:rPr sz="2400">
                          <a:solidFill>
                            <a:srgbClr val="005493"/>
                          </a:solidFill>
                          <a:latin typeface="Helvetica"/>
                          <a:ea typeface="Helvetica"/>
                          <a:cs typeface="Helvetica"/>
                          <a:sym typeface="Helvetica"/>
                        </a:rPr>
                        <a:t>1</a:t>
                      </a:r>
                    </a:p>
                  </a:txBody>
                  <a:tcPr marL="0" marR="0" marT="0" marB="0" anchor="ctr" horzOverflow="overflow"/>
                </a:tc>
                <a:tc>
                  <a:txBody>
                    <a:bodyPr/>
                    <a:lstStyle/>
                    <a:p>
                      <a:pPr defTabSz="914400">
                        <a:lnSpc>
                          <a:spcPts val="4200"/>
                        </a:lnSpc>
                        <a:defRPr sz="1800"/>
                      </a:pPr>
                      <a:r>
                        <a:rPr sz="3000" dirty="0">
                          <a:solidFill>
                            <a:schemeClr val="accent5"/>
                          </a:solidFill>
                          <a:latin typeface="Helvetica"/>
                          <a:ea typeface="Helvetica"/>
                          <a:cs typeface="Helvetica"/>
                          <a:sym typeface="Helvetica"/>
                        </a:rPr>
                        <a:t>bob</a:t>
                      </a:r>
                    </a:p>
                  </a:txBody>
                  <a:tcPr marL="0" marR="0" marT="0" marB="0" anchor="ctr" horzOverflow="overflow"/>
                </a:tc>
                <a:extLst>
                  <a:ext uri="{0D108BD9-81ED-4DB2-BD59-A6C34878D82A}">
                    <a16:rowId xmlns:a16="http://schemas.microsoft.com/office/drawing/2014/main" val="10002"/>
                  </a:ext>
                </a:extLst>
              </a:tr>
              <a:tr h="643082">
                <a:tc>
                  <a:txBody>
                    <a:bodyPr/>
                    <a:lstStyle/>
                    <a:p>
                      <a:pPr defTabSz="914400">
                        <a:defRPr sz="1800"/>
                      </a:pPr>
                      <a:r>
                        <a:rPr sz="2400">
                          <a:solidFill>
                            <a:srgbClr val="005493"/>
                          </a:solidFill>
                          <a:latin typeface="Helvetica"/>
                          <a:ea typeface="Helvetica"/>
                          <a:cs typeface="Helvetica"/>
                          <a:sym typeface="Helvetica"/>
                        </a:rPr>
                        <a:t>2</a:t>
                      </a:r>
                    </a:p>
                  </a:txBody>
                  <a:tcPr marL="0" marR="0" marT="0" marB="0" anchor="ctr" horzOverflow="overflow"/>
                </a:tc>
                <a:tc>
                  <a:txBody>
                    <a:bodyPr/>
                    <a:lstStyle/>
                    <a:p>
                      <a:pPr defTabSz="914400">
                        <a:lnSpc>
                          <a:spcPts val="4200"/>
                        </a:lnSpc>
                        <a:defRPr sz="1800"/>
                      </a:pPr>
                      <a:r>
                        <a:rPr sz="3000" dirty="0" err="1">
                          <a:solidFill>
                            <a:schemeClr val="accent5"/>
                          </a:solidFill>
                          <a:latin typeface="Helvetica"/>
                          <a:ea typeface="Helvetica"/>
                          <a:cs typeface="Helvetica"/>
                          <a:sym typeface="Helvetica"/>
                        </a:rPr>
                        <a:t>carlos</a:t>
                      </a:r>
                      <a:endParaRPr sz="3000" dirty="0">
                        <a:solidFill>
                          <a:schemeClr val="accent5"/>
                        </a:solidFill>
                        <a:latin typeface="Helvetica"/>
                        <a:ea typeface="Helvetica"/>
                        <a:cs typeface="Helvetica"/>
                        <a:sym typeface="Helvetica"/>
                      </a:endParaRPr>
                    </a:p>
                  </a:txBody>
                  <a:tcPr marL="0" marR="0" marT="0" marB="0" anchor="ctr" horzOverflow="overflow"/>
                </a:tc>
                <a:extLst>
                  <a:ext uri="{0D108BD9-81ED-4DB2-BD59-A6C34878D82A}">
                    <a16:rowId xmlns:a16="http://schemas.microsoft.com/office/drawing/2014/main" val="10003"/>
                  </a:ext>
                </a:extLst>
              </a:tr>
              <a:tr h="643082">
                <a:tc>
                  <a:txBody>
                    <a:bodyPr/>
                    <a:lstStyle/>
                    <a:p>
                      <a:pPr defTabSz="914400">
                        <a:defRPr sz="1800"/>
                      </a:pPr>
                      <a:r>
                        <a:rPr sz="2400">
                          <a:solidFill>
                            <a:srgbClr val="005493"/>
                          </a:solidFill>
                          <a:latin typeface="Helvetica"/>
                          <a:ea typeface="Helvetica"/>
                          <a:cs typeface="Helvetica"/>
                          <a:sym typeface="Helvetica"/>
                        </a:rPr>
                        <a:t>3</a:t>
                      </a:r>
                    </a:p>
                  </a:txBody>
                  <a:tcPr marL="0" marR="0" marT="0" marB="0" anchor="ctr" horzOverflow="overflow"/>
                </a:tc>
                <a:tc>
                  <a:txBody>
                    <a:bodyPr/>
                    <a:lstStyle/>
                    <a:p>
                      <a:pPr defTabSz="914400">
                        <a:lnSpc>
                          <a:spcPts val="4200"/>
                        </a:lnSpc>
                        <a:defRPr sz="1800"/>
                      </a:pPr>
                      <a:r>
                        <a:rPr sz="3000" dirty="0">
                          <a:solidFill>
                            <a:schemeClr val="accent5"/>
                          </a:solidFill>
                          <a:latin typeface="Helvetica"/>
                          <a:ea typeface="Helvetica"/>
                          <a:cs typeface="Helvetica"/>
                          <a:sym typeface="Helvetica"/>
                        </a:rPr>
                        <a:t>carol</a:t>
                      </a:r>
                    </a:p>
                  </a:txBody>
                  <a:tcPr marL="0" marR="0" marT="0" marB="0" anchor="ctr" horzOverflow="overflow"/>
                </a:tc>
                <a:extLst>
                  <a:ext uri="{0D108BD9-81ED-4DB2-BD59-A6C34878D82A}">
                    <a16:rowId xmlns:a16="http://schemas.microsoft.com/office/drawing/2014/main" val="10004"/>
                  </a:ext>
                </a:extLst>
              </a:tr>
              <a:tr h="643082">
                <a:tc>
                  <a:txBody>
                    <a:bodyPr/>
                    <a:lstStyle/>
                    <a:p>
                      <a:pPr defTabSz="914400">
                        <a:defRPr sz="1800"/>
                      </a:pPr>
                      <a:r>
                        <a:rPr sz="2400">
                          <a:solidFill>
                            <a:srgbClr val="005493"/>
                          </a:solidFill>
                          <a:latin typeface="Helvetica"/>
                          <a:ea typeface="Helvetica"/>
                          <a:cs typeface="Helvetica"/>
                          <a:sym typeface="Helvetica"/>
                        </a:rPr>
                        <a:t>4</a:t>
                      </a:r>
                    </a:p>
                  </a:txBody>
                  <a:tcPr marL="0" marR="0" marT="0" marB="0" anchor="ctr" horzOverflow="overflow"/>
                </a:tc>
                <a:tc>
                  <a:txBody>
                    <a:bodyPr/>
                    <a:lstStyle/>
                    <a:p>
                      <a:pPr defTabSz="914400">
                        <a:lnSpc>
                          <a:spcPts val="4200"/>
                        </a:lnSpc>
                        <a:defRPr sz="1800"/>
                      </a:pPr>
                      <a:r>
                        <a:rPr sz="3000" dirty="0" err="1">
                          <a:solidFill>
                            <a:schemeClr val="accent5"/>
                          </a:solidFill>
                          <a:latin typeface="Helvetica"/>
                          <a:ea typeface="Helvetica"/>
                          <a:cs typeface="Helvetica"/>
                          <a:sym typeface="Helvetica"/>
                        </a:rPr>
                        <a:t>craig</a:t>
                      </a:r>
                      <a:endParaRPr sz="3000" dirty="0">
                        <a:solidFill>
                          <a:schemeClr val="accent5"/>
                        </a:solidFill>
                        <a:latin typeface="Helvetica"/>
                        <a:ea typeface="Helvetica"/>
                        <a:cs typeface="Helvetica"/>
                        <a:sym typeface="Helvetica"/>
                      </a:endParaRPr>
                    </a:p>
                  </a:txBody>
                  <a:tcPr marL="0" marR="0" marT="0" marB="0" anchor="ctr" horzOverflow="overflow"/>
                </a:tc>
                <a:extLst>
                  <a:ext uri="{0D108BD9-81ED-4DB2-BD59-A6C34878D82A}">
                    <a16:rowId xmlns:a16="http://schemas.microsoft.com/office/drawing/2014/main" val="10005"/>
                  </a:ext>
                </a:extLst>
              </a:tr>
              <a:tr h="643082">
                <a:tc>
                  <a:txBody>
                    <a:bodyPr/>
                    <a:lstStyle/>
                    <a:p>
                      <a:pPr defTabSz="914400">
                        <a:defRPr sz="1800"/>
                      </a:pPr>
                      <a:r>
                        <a:rPr sz="2400">
                          <a:solidFill>
                            <a:srgbClr val="005493"/>
                          </a:solidFill>
                          <a:latin typeface="Helvetica"/>
                          <a:ea typeface="Helvetica"/>
                          <a:cs typeface="Helvetica"/>
                          <a:sym typeface="Helvetica"/>
                        </a:rPr>
                        <a:t>5</a:t>
                      </a:r>
                    </a:p>
                  </a:txBody>
                  <a:tcPr marL="0" marR="0" marT="0" marB="0" anchor="ctr" horzOverflow="overflow"/>
                </a:tc>
                <a:tc>
                  <a:txBody>
                    <a:bodyPr/>
                    <a:lstStyle/>
                    <a:p>
                      <a:pPr defTabSz="914400">
                        <a:lnSpc>
                          <a:spcPts val="4200"/>
                        </a:lnSpc>
                        <a:defRPr sz="1800"/>
                      </a:pPr>
                      <a:r>
                        <a:rPr sz="3000" dirty="0" err="1">
                          <a:solidFill>
                            <a:schemeClr val="accent5"/>
                          </a:solidFill>
                          <a:latin typeface="Helvetica"/>
                          <a:ea typeface="Helvetica"/>
                          <a:cs typeface="Helvetica"/>
                          <a:sym typeface="Helvetica"/>
                        </a:rPr>
                        <a:t>dave</a:t>
                      </a:r>
                      <a:endParaRPr sz="3000" dirty="0">
                        <a:solidFill>
                          <a:schemeClr val="accent5"/>
                        </a:solidFill>
                        <a:latin typeface="Helvetica"/>
                        <a:ea typeface="Helvetica"/>
                        <a:cs typeface="Helvetica"/>
                        <a:sym typeface="Helvetica"/>
                      </a:endParaRPr>
                    </a:p>
                  </a:txBody>
                  <a:tcPr marL="0" marR="0" marT="0" marB="0" anchor="ctr" horzOverflow="overflow"/>
                </a:tc>
                <a:extLst>
                  <a:ext uri="{0D108BD9-81ED-4DB2-BD59-A6C34878D82A}">
                    <a16:rowId xmlns:a16="http://schemas.microsoft.com/office/drawing/2014/main" val="10006"/>
                  </a:ext>
                </a:extLst>
              </a:tr>
              <a:tr h="643082">
                <a:tc>
                  <a:txBody>
                    <a:bodyPr/>
                    <a:lstStyle/>
                    <a:p>
                      <a:pPr defTabSz="914400">
                        <a:defRPr sz="1800"/>
                      </a:pPr>
                      <a:r>
                        <a:rPr sz="2400">
                          <a:solidFill>
                            <a:srgbClr val="005493"/>
                          </a:solidFill>
                          <a:latin typeface="Helvetica"/>
                          <a:ea typeface="Helvetica"/>
                          <a:cs typeface="Helvetica"/>
                          <a:sym typeface="Helvetica"/>
                        </a:rPr>
                        <a:t>6</a:t>
                      </a:r>
                    </a:p>
                  </a:txBody>
                  <a:tcPr marL="0" marR="0" marT="0" marB="0" anchor="ctr" horzOverflow="overflow"/>
                </a:tc>
                <a:tc>
                  <a:txBody>
                    <a:bodyPr/>
                    <a:lstStyle/>
                    <a:p>
                      <a:pPr defTabSz="914400">
                        <a:lnSpc>
                          <a:spcPts val="4200"/>
                        </a:lnSpc>
                        <a:defRPr sz="1800"/>
                      </a:pPr>
                      <a:r>
                        <a:rPr sz="3000" dirty="0" err="1">
                          <a:solidFill>
                            <a:schemeClr val="accent5"/>
                          </a:solidFill>
                          <a:latin typeface="Helvetica"/>
                          <a:ea typeface="Helvetica"/>
                          <a:cs typeface="Helvetica"/>
                          <a:sym typeface="Helvetica"/>
                        </a:rPr>
                        <a:t>erin</a:t>
                      </a:r>
                      <a:endParaRPr sz="3000" dirty="0">
                        <a:solidFill>
                          <a:schemeClr val="accent5"/>
                        </a:solidFill>
                        <a:latin typeface="Helvetica"/>
                        <a:ea typeface="Helvetica"/>
                        <a:cs typeface="Helvetica"/>
                        <a:sym typeface="Helvetica"/>
                      </a:endParaRPr>
                    </a:p>
                  </a:txBody>
                  <a:tcPr marL="0" marR="0" marT="0" marB="0" anchor="ctr" horzOverflow="overflow"/>
                </a:tc>
                <a:extLst>
                  <a:ext uri="{0D108BD9-81ED-4DB2-BD59-A6C34878D82A}">
                    <a16:rowId xmlns:a16="http://schemas.microsoft.com/office/drawing/2014/main" val="10007"/>
                  </a:ext>
                </a:extLst>
              </a:tr>
              <a:tr h="643082">
                <a:tc>
                  <a:txBody>
                    <a:bodyPr/>
                    <a:lstStyle/>
                    <a:p>
                      <a:pPr defTabSz="914400">
                        <a:defRPr sz="1800"/>
                      </a:pPr>
                      <a:r>
                        <a:rPr sz="2400">
                          <a:solidFill>
                            <a:srgbClr val="005493"/>
                          </a:solidFill>
                          <a:latin typeface="Helvetica"/>
                          <a:ea typeface="Helvetica"/>
                          <a:cs typeface="Helvetica"/>
                          <a:sym typeface="Helvetica"/>
                        </a:rPr>
                        <a:t>7</a:t>
                      </a:r>
                    </a:p>
                  </a:txBody>
                  <a:tcPr marL="0" marR="0" marT="0" marB="0" anchor="ctr" horzOverflow="overflow"/>
                </a:tc>
                <a:tc>
                  <a:txBody>
                    <a:bodyPr/>
                    <a:lstStyle/>
                    <a:p>
                      <a:pPr defTabSz="914400">
                        <a:lnSpc>
                          <a:spcPts val="4200"/>
                        </a:lnSpc>
                        <a:defRPr sz="1800"/>
                      </a:pPr>
                      <a:r>
                        <a:rPr sz="3000" dirty="0">
                          <a:solidFill>
                            <a:schemeClr val="accent5"/>
                          </a:solidFill>
                          <a:latin typeface="Helvetica"/>
                          <a:ea typeface="Helvetica"/>
                          <a:cs typeface="Helvetica"/>
                          <a:sym typeface="Helvetica"/>
                        </a:rPr>
                        <a:t>eve</a:t>
                      </a:r>
                    </a:p>
                  </a:txBody>
                  <a:tcPr marL="0" marR="0" marT="0" marB="0" anchor="ctr" horzOverflow="overflow"/>
                </a:tc>
                <a:extLst>
                  <a:ext uri="{0D108BD9-81ED-4DB2-BD59-A6C34878D82A}">
                    <a16:rowId xmlns:a16="http://schemas.microsoft.com/office/drawing/2014/main" val="10008"/>
                  </a:ext>
                </a:extLst>
              </a:tr>
              <a:tr h="643082">
                <a:tc>
                  <a:txBody>
                    <a:bodyPr/>
                    <a:lstStyle/>
                    <a:p>
                      <a:pPr defTabSz="914400">
                        <a:defRPr sz="1800"/>
                      </a:pPr>
                      <a:r>
                        <a:rPr sz="2400">
                          <a:solidFill>
                            <a:srgbClr val="005493"/>
                          </a:solidFill>
                          <a:latin typeface="Helvetica"/>
                          <a:ea typeface="Helvetica"/>
                          <a:cs typeface="Helvetica"/>
                          <a:sym typeface="Helvetica"/>
                        </a:rPr>
                        <a:t>8</a:t>
                      </a:r>
                    </a:p>
                  </a:txBody>
                  <a:tcPr marL="0" marR="0" marT="0" marB="0" anchor="ctr" horzOverflow="overflow"/>
                </a:tc>
                <a:tc>
                  <a:txBody>
                    <a:bodyPr/>
                    <a:lstStyle/>
                    <a:p>
                      <a:pPr defTabSz="914400">
                        <a:lnSpc>
                          <a:spcPts val="4200"/>
                        </a:lnSpc>
                        <a:defRPr sz="1800"/>
                      </a:pPr>
                      <a:r>
                        <a:rPr sz="3000" dirty="0">
                          <a:solidFill>
                            <a:schemeClr val="accent5"/>
                          </a:solidFill>
                          <a:latin typeface="Helvetica"/>
                          <a:ea typeface="Helvetica"/>
                          <a:cs typeface="Helvetica"/>
                          <a:sym typeface="Helvetica"/>
                        </a:rPr>
                        <a:t>frank</a:t>
                      </a:r>
                    </a:p>
                  </a:txBody>
                  <a:tcPr marL="0" marR="0" marT="0" marB="0" anchor="ctr" horzOverflow="overflow"/>
                </a:tc>
                <a:extLst>
                  <a:ext uri="{0D108BD9-81ED-4DB2-BD59-A6C34878D82A}">
                    <a16:rowId xmlns:a16="http://schemas.microsoft.com/office/drawing/2014/main" val="10009"/>
                  </a:ext>
                </a:extLst>
              </a:tr>
              <a:tr h="643082">
                <a:tc>
                  <a:txBody>
                    <a:bodyPr/>
                    <a:lstStyle/>
                    <a:p>
                      <a:pPr defTabSz="914400">
                        <a:defRPr sz="1800"/>
                      </a:pPr>
                      <a:r>
                        <a:rPr sz="2400">
                          <a:solidFill>
                            <a:srgbClr val="005493"/>
                          </a:solidFill>
                          <a:latin typeface="Helvetica"/>
                          <a:ea typeface="Helvetica"/>
                          <a:cs typeface="Helvetica"/>
                          <a:sym typeface="Helvetica"/>
                        </a:rPr>
                        <a:t>9</a:t>
                      </a:r>
                    </a:p>
                  </a:txBody>
                  <a:tcPr marL="0" marR="0" marT="0" marB="0" anchor="ctr" horzOverflow="overflow"/>
                </a:tc>
                <a:tc>
                  <a:txBody>
                    <a:bodyPr/>
                    <a:lstStyle/>
                    <a:p>
                      <a:pPr defTabSz="914400">
                        <a:lnSpc>
                          <a:spcPts val="4200"/>
                        </a:lnSpc>
                        <a:defRPr sz="1800"/>
                      </a:pPr>
                      <a:r>
                        <a:rPr sz="3000" dirty="0" err="1">
                          <a:solidFill>
                            <a:schemeClr val="accent5"/>
                          </a:solidFill>
                          <a:latin typeface="Helvetica"/>
                          <a:ea typeface="Helvetica"/>
                          <a:cs typeface="Helvetica"/>
                          <a:sym typeface="Helvetica"/>
                        </a:rPr>
                        <a:t>mallory</a:t>
                      </a:r>
                      <a:endParaRPr sz="3000" dirty="0">
                        <a:solidFill>
                          <a:schemeClr val="accent5"/>
                        </a:solidFill>
                        <a:latin typeface="Helvetica"/>
                        <a:ea typeface="Helvetica"/>
                        <a:cs typeface="Helvetica"/>
                        <a:sym typeface="Helvetica"/>
                      </a:endParaRPr>
                    </a:p>
                  </a:txBody>
                  <a:tcPr marL="0" marR="0" marT="0" marB="0" anchor="ctr" horzOverflow="overflow"/>
                </a:tc>
                <a:extLst>
                  <a:ext uri="{0D108BD9-81ED-4DB2-BD59-A6C34878D82A}">
                    <a16:rowId xmlns:a16="http://schemas.microsoft.com/office/drawing/2014/main" val="10010"/>
                  </a:ext>
                </a:extLst>
              </a:tr>
              <a:tr h="643082">
                <a:tc>
                  <a:txBody>
                    <a:bodyPr/>
                    <a:lstStyle/>
                    <a:p>
                      <a:pPr defTabSz="914400">
                        <a:defRPr sz="1800"/>
                      </a:pPr>
                      <a:r>
                        <a:rPr sz="2400">
                          <a:solidFill>
                            <a:srgbClr val="005493"/>
                          </a:solidFill>
                          <a:latin typeface="Helvetica"/>
                          <a:ea typeface="Helvetica"/>
                          <a:cs typeface="Helvetica"/>
                          <a:sym typeface="Helvetica"/>
                        </a:rPr>
                        <a:t>10</a:t>
                      </a:r>
                    </a:p>
                  </a:txBody>
                  <a:tcPr marL="0" marR="0" marT="0" marB="0" anchor="ctr" horzOverflow="overflow"/>
                </a:tc>
                <a:tc>
                  <a:txBody>
                    <a:bodyPr/>
                    <a:lstStyle/>
                    <a:p>
                      <a:pPr defTabSz="914400">
                        <a:lnSpc>
                          <a:spcPts val="4200"/>
                        </a:lnSpc>
                        <a:defRPr sz="1800"/>
                      </a:pPr>
                      <a:r>
                        <a:rPr sz="5400" dirty="0" err="1">
                          <a:solidFill>
                            <a:schemeClr val="accent5"/>
                          </a:solidFill>
                          <a:latin typeface="Helvetica"/>
                          <a:ea typeface="Helvetica"/>
                          <a:cs typeface="Helvetica"/>
                          <a:sym typeface="Helvetica"/>
                        </a:rPr>
                        <a:t>oscar</a:t>
                      </a:r>
                      <a:endParaRPr sz="5400" dirty="0">
                        <a:solidFill>
                          <a:schemeClr val="accent5"/>
                        </a:solidFill>
                        <a:latin typeface="Helvetica"/>
                        <a:ea typeface="Helvetica"/>
                        <a:cs typeface="Helvetica"/>
                        <a:sym typeface="Helvetica"/>
                      </a:endParaRPr>
                    </a:p>
                  </a:txBody>
                  <a:tcPr marL="0" marR="0" marT="0" marB="0" anchor="ctr" horzOverflow="overflow"/>
                </a:tc>
                <a:extLst>
                  <a:ext uri="{0D108BD9-81ED-4DB2-BD59-A6C34878D82A}">
                    <a16:rowId xmlns:a16="http://schemas.microsoft.com/office/drawing/2014/main" val="10011"/>
                  </a:ext>
                </a:extLst>
              </a:tr>
              <a:tr h="643082">
                <a:tc>
                  <a:txBody>
                    <a:bodyPr/>
                    <a:lstStyle/>
                    <a:p>
                      <a:pPr defTabSz="914400">
                        <a:defRPr sz="1800"/>
                      </a:pPr>
                      <a:r>
                        <a:rPr sz="2400">
                          <a:solidFill>
                            <a:srgbClr val="005493"/>
                          </a:solidFill>
                          <a:latin typeface="Helvetica"/>
                          <a:ea typeface="Helvetica"/>
                          <a:cs typeface="Helvetica"/>
                          <a:sym typeface="Helvetica"/>
                        </a:rPr>
                        <a:t>11</a:t>
                      </a:r>
                    </a:p>
                  </a:txBody>
                  <a:tcPr marL="0" marR="0" marT="0" marB="0" anchor="ctr" horzOverflow="overflow"/>
                </a:tc>
                <a:tc>
                  <a:txBody>
                    <a:bodyPr/>
                    <a:lstStyle/>
                    <a:p>
                      <a:pPr defTabSz="914400">
                        <a:lnSpc>
                          <a:spcPts val="4200"/>
                        </a:lnSpc>
                        <a:defRPr sz="1800"/>
                      </a:pPr>
                      <a:r>
                        <a:rPr sz="3000" dirty="0" err="1">
                          <a:solidFill>
                            <a:schemeClr val="tx1"/>
                          </a:solidFill>
                          <a:latin typeface="Helvetica"/>
                          <a:ea typeface="Helvetica"/>
                          <a:cs typeface="Helvetica"/>
                          <a:sym typeface="Helvetica"/>
                        </a:rPr>
                        <a:t>peggy</a:t>
                      </a:r>
                      <a:endParaRPr sz="3000" dirty="0">
                        <a:solidFill>
                          <a:schemeClr val="tx1"/>
                        </a:solidFill>
                        <a:latin typeface="Helvetica"/>
                        <a:ea typeface="Helvetica"/>
                        <a:cs typeface="Helvetica"/>
                        <a:sym typeface="Helvetica"/>
                      </a:endParaRPr>
                    </a:p>
                  </a:txBody>
                  <a:tcPr marL="0" marR="0" marT="0" marB="0" anchor="ctr" horzOverflow="overflow"/>
                </a:tc>
                <a:extLst>
                  <a:ext uri="{0D108BD9-81ED-4DB2-BD59-A6C34878D82A}">
                    <a16:rowId xmlns:a16="http://schemas.microsoft.com/office/drawing/2014/main" val="10012"/>
                  </a:ext>
                </a:extLst>
              </a:tr>
              <a:tr h="643082">
                <a:tc>
                  <a:txBody>
                    <a:bodyPr/>
                    <a:lstStyle/>
                    <a:p>
                      <a:pPr defTabSz="914400">
                        <a:defRPr sz="1800"/>
                      </a:pPr>
                      <a:r>
                        <a:rPr sz="2400">
                          <a:solidFill>
                            <a:srgbClr val="005493"/>
                          </a:solidFill>
                          <a:latin typeface="Helvetica"/>
                          <a:ea typeface="Helvetica"/>
                          <a:cs typeface="Helvetica"/>
                          <a:sym typeface="Helvetica"/>
                        </a:rPr>
                        <a:t>12</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trent</a:t>
                      </a:r>
                    </a:p>
                  </a:txBody>
                  <a:tcPr marL="0" marR="0" marT="0" marB="0" anchor="ctr" horzOverflow="overflow"/>
                </a:tc>
                <a:extLst>
                  <a:ext uri="{0D108BD9-81ED-4DB2-BD59-A6C34878D82A}">
                    <a16:rowId xmlns:a16="http://schemas.microsoft.com/office/drawing/2014/main" val="10013"/>
                  </a:ext>
                </a:extLst>
              </a:tr>
              <a:tr h="643082">
                <a:tc>
                  <a:txBody>
                    <a:bodyPr/>
                    <a:lstStyle/>
                    <a:p>
                      <a:pPr defTabSz="914400">
                        <a:defRPr sz="1800"/>
                      </a:pPr>
                      <a:r>
                        <a:rPr sz="2400">
                          <a:solidFill>
                            <a:srgbClr val="005493"/>
                          </a:solidFill>
                          <a:latin typeface="Helvetica"/>
                          <a:ea typeface="Helvetica"/>
                          <a:cs typeface="Helvetica"/>
                          <a:sym typeface="Helvetica"/>
                        </a:rPr>
                        <a:t>13</a:t>
                      </a:r>
                    </a:p>
                  </a:txBody>
                  <a:tcPr marL="0" marR="0" marT="0" marB="0" anchor="ctr" horzOverflow="overflow"/>
                </a:tc>
                <a:tc>
                  <a:txBody>
                    <a:bodyPr/>
                    <a:lstStyle/>
                    <a:p>
                      <a:pPr defTabSz="914400">
                        <a:lnSpc>
                          <a:spcPts val="4200"/>
                        </a:lnSpc>
                        <a:defRPr sz="1800"/>
                      </a:pPr>
                      <a:r>
                        <a:rPr sz="3000">
                          <a:latin typeface="Helvetica"/>
                          <a:ea typeface="Helvetica"/>
                          <a:cs typeface="Helvetica"/>
                          <a:sym typeface="Helvetica"/>
                        </a:rPr>
                        <a:t>walter</a:t>
                      </a:r>
                    </a:p>
                  </a:txBody>
                  <a:tcPr marL="0" marR="0" marT="0" marB="0" anchor="ctr" horzOverflow="overflow"/>
                </a:tc>
                <a:extLst>
                  <a:ext uri="{0D108BD9-81ED-4DB2-BD59-A6C34878D82A}">
                    <a16:rowId xmlns:a16="http://schemas.microsoft.com/office/drawing/2014/main" val="10014"/>
                  </a:ext>
                </a:extLst>
              </a:tr>
              <a:tr h="643082">
                <a:tc>
                  <a:txBody>
                    <a:bodyPr/>
                    <a:lstStyle/>
                    <a:p>
                      <a:pPr defTabSz="914400">
                        <a:defRPr sz="1800"/>
                      </a:pPr>
                      <a:r>
                        <a:rPr sz="2400">
                          <a:solidFill>
                            <a:srgbClr val="005493"/>
                          </a:solidFill>
                          <a:latin typeface="Helvetica"/>
                          <a:ea typeface="Helvetica"/>
                          <a:cs typeface="Helvetica"/>
                          <a:sym typeface="Helvetica"/>
                        </a:rPr>
                        <a:t>14</a:t>
                      </a:r>
                    </a:p>
                  </a:txBody>
                  <a:tcPr marL="0" marR="0" marT="0" marB="0" anchor="ctr" horzOverflow="overflow"/>
                </a:tc>
                <a:tc>
                  <a:txBody>
                    <a:bodyPr/>
                    <a:lstStyle/>
                    <a:p>
                      <a:pPr defTabSz="914400">
                        <a:lnSpc>
                          <a:spcPts val="4200"/>
                        </a:lnSpc>
                        <a:defRPr sz="1800"/>
                      </a:pPr>
                      <a:r>
                        <a:rPr sz="3000" dirty="0" err="1">
                          <a:latin typeface="Helvetica"/>
                          <a:ea typeface="Helvetica"/>
                          <a:cs typeface="Helvetica"/>
                          <a:sym typeface="Helvetica"/>
                        </a:rPr>
                        <a:t>wendy</a:t>
                      </a:r>
                      <a:endParaRPr sz="3000" dirty="0">
                        <a:latin typeface="Helvetica"/>
                        <a:ea typeface="Helvetica"/>
                        <a:cs typeface="Helvetica"/>
                        <a:sym typeface="Helvetica"/>
                      </a:endParaRPr>
                    </a:p>
                  </a:txBody>
                  <a:tcPr marL="0" marR="0" marT="0" marB="0" anchor="ctr" horzOverflow="overflow"/>
                </a:tc>
                <a:extLst>
                  <a:ext uri="{0D108BD9-81ED-4DB2-BD59-A6C34878D82A}">
                    <a16:rowId xmlns:a16="http://schemas.microsoft.com/office/drawing/2014/main" val="10015"/>
                  </a:ext>
                </a:extLst>
              </a:tr>
            </a:tbl>
          </a:graphicData>
        </a:graphic>
      </p:graphicFrame>
      <p:grpSp>
        <p:nvGrpSpPr>
          <p:cNvPr id="4" name="Group">
            <a:extLst>
              <a:ext uri="{FF2B5EF4-FFF2-40B4-BE49-F238E27FC236}">
                <a16:creationId xmlns:a16="http://schemas.microsoft.com/office/drawing/2014/main" id="{816CAEB9-F907-4171-8718-5BBB18670867}"/>
              </a:ext>
            </a:extLst>
          </p:cNvPr>
          <p:cNvGrpSpPr/>
          <p:nvPr/>
        </p:nvGrpSpPr>
        <p:grpSpPr>
          <a:xfrm>
            <a:off x="19546886" y="9427341"/>
            <a:ext cx="2095500" cy="838200"/>
            <a:chOff x="147357" y="391390"/>
            <a:chExt cx="2095500" cy="838200"/>
          </a:xfrm>
        </p:grpSpPr>
        <p:sp>
          <p:nvSpPr>
            <p:cNvPr id="5" name="Arrow">
              <a:extLst>
                <a:ext uri="{FF2B5EF4-FFF2-40B4-BE49-F238E27FC236}">
                  <a16:creationId xmlns:a16="http://schemas.microsoft.com/office/drawing/2014/main" id="{A9A36517-262A-402F-B90D-192F405F0FC5}"/>
                </a:ext>
              </a:extLst>
            </p:cNvPr>
            <p:cNvSpPr/>
            <p:nvPr/>
          </p:nvSpPr>
          <p:spPr>
            <a:xfrm flipH="1">
              <a:off x="147357" y="391390"/>
              <a:ext cx="2095500" cy="838200"/>
            </a:xfrm>
            <a:prstGeom prst="rightArrow">
              <a:avLst>
                <a:gd name="adj1" fmla="val 62200"/>
                <a:gd name="adj2" fmla="val 65254"/>
              </a:avLst>
            </a:prstGeom>
            <a:solidFill>
              <a:srgbClr val="8D3124"/>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6" name="oscar?">
              <a:extLst>
                <a:ext uri="{FF2B5EF4-FFF2-40B4-BE49-F238E27FC236}">
                  <a16:creationId xmlns:a16="http://schemas.microsoft.com/office/drawing/2014/main" id="{DE9850C3-5D34-4DCB-9432-9C248A2EE059}"/>
                </a:ext>
              </a:extLst>
            </p:cNvPr>
            <p:cNvSpPr txBox="1"/>
            <p:nvPr/>
          </p:nvSpPr>
          <p:spPr>
            <a:xfrm>
              <a:off x="788427" y="569190"/>
              <a:ext cx="1257859" cy="558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lvl1pPr>
                <a:lnSpc>
                  <a:spcPts val="4200"/>
                </a:lnSpc>
                <a:defRPr sz="3000">
                  <a:solidFill>
                    <a:srgbClr val="FFFFFF"/>
                  </a:solidFill>
                  <a:latin typeface="Helvetica"/>
                  <a:ea typeface="Helvetica"/>
                  <a:cs typeface="Helvetica"/>
                  <a:sym typeface="Helvetica"/>
                </a:defRPr>
              </a:lvl1pPr>
            </a:lstStyle>
            <a:p>
              <a:pPr defTabSz="914400"/>
              <a:r>
                <a:rPr dirty="0" err="1"/>
                <a:t>oscar</a:t>
              </a:r>
              <a:r>
                <a:rPr dirty="0"/>
                <a:t>?</a:t>
              </a:r>
            </a:p>
          </p:txBody>
        </p:sp>
      </p:grpSp>
      <p:sp>
        <p:nvSpPr>
          <p:cNvPr id="7" name="Sequential search…">
            <a:extLst>
              <a:ext uri="{FF2B5EF4-FFF2-40B4-BE49-F238E27FC236}">
                <a16:creationId xmlns:a16="http://schemas.microsoft.com/office/drawing/2014/main" id="{2F6DD713-0EF2-4A89-BC4D-AFAA96A943EC}"/>
              </a:ext>
            </a:extLst>
          </p:cNvPr>
          <p:cNvSpPr txBox="1"/>
          <p:nvPr/>
        </p:nvSpPr>
        <p:spPr>
          <a:xfrm>
            <a:off x="882073" y="1790650"/>
            <a:ext cx="12979400" cy="14733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algn="l">
              <a:lnSpc>
                <a:spcPts val="5500"/>
              </a:lnSpc>
              <a:spcBef>
                <a:spcPts val="600"/>
              </a:spcBef>
              <a:tabLst>
                <a:tab pos="1168400" algn="l"/>
              </a:tabLst>
              <a:defRPr sz="3600">
                <a:solidFill>
                  <a:srgbClr val="005493"/>
                </a:solidFill>
              </a:defRPr>
            </a:pPr>
            <a:r>
              <a:rPr lang="en-US" dirty="0"/>
              <a:t>Identify. </a:t>
            </a:r>
            <a:r>
              <a:rPr lang="en-US" dirty="0">
                <a:solidFill>
                  <a:schemeClr val="tx1"/>
                </a:solidFill>
              </a:rPr>
              <a:t>All elements that are inspected during linear search </a:t>
            </a:r>
            <a:endParaRPr i="1" dirty="0">
              <a:solidFill>
                <a:schemeClr val="tx1"/>
              </a:solidFill>
            </a:endParaRPr>
          </a:p>
        </p:txBody>
      </p:sp>
      <p:grpSp>
        <p:nvGrpSpPr>
          <p:cNvPr id="8" name="Group">
            <a:extLst>
              <a:ext uri="{FF2B5EF4-FFF2-40B4-BE49-F238E27FC236}">
                <a16:creationId xmlns:a16="http://schemas.microsoft.com/office/drawing/2014/main" id="{9E295DC4-3BDE-495C-9DAE-A1625151A6AB}"/>
              </a:ext>
            </a:extLst>
          </p:cNvPr>
          <p:cNvGrpSpPr/>
          <p:nvPr/>
        </p:nvGrpSpPr>
        <p:grpSpPr>
          <a:xfrm>
            <a:off x="10820400" y="9944100"/>
            <a:ext cx="5137429" cy="990600"/>
            <a:chOff x="0" y="0"/>
            <a:chExt cx="5137429" cy="990600"/>
          </a:xfrm>
        </p:grpSpPr>
        <p:sp>
          <p:nvSpPr>
            <p:cNvPr id="9" name="Line">
              <a:extLst>
                <a:ext uri="{FF2B5EF4-FFF2-40B4-BE49-F238E27FC236}">
                  <a16:creationId xmlns:a16="http://schemas.microsoft.com/office/drawing/2014/main" id="{38273771-B845-452A-AE37-DB5290B20417}"/>
                </a:ext>
              </a:extLst>
            </p:cNvPr>
            <p:cNvSpPr/>
            <p:nvPr/>
          </p:nvSpPr>
          <p:spPr>
            <a:xfrm flipH="1">
              <a:off x="2791691" y="321441"/>
              <a:ext cx="2345738" cy="326259"/>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0" name="Match found.…">
              <a:extLst>
                <a:ext uri="{FF2B5EF4-FFF2-40B4-BE49-F238E27FC236}">
                  <a16:creationId xmlns:a16="http://schemas.microsoft.com/office/drawing/2014/main" id="{C51C1B66-AEE5-4164-AD96-12CA383D21A4}"/>
                </a:ext>
              </a:extLst>
            </p:cNvPr>
            <p:cNvSpPr txBox="1"/>
            <p:nvPr/>
          </p:nvSpPr>
          <p:spPr>
            <a:xfrm>
              <a:off x="0" y="0"/>
              <a:ext cx="3238500" cy="9906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a:lnSpc>
                  <a:spcPts val="4300"/>
                </a:lnSpc>
                <a:spcBef>
                  <a:spcPts val="100"/>
                </a:spcBef>
                <a:tabLst>
                  <a:tab pos="1168400" algn="l"/>
                </a:tabLst>
                <a:defRPr sz="3200">
                  <a:solidFill>
                    <a:srgbClr val="005493"/>
                  </a:solidFill>
                </a:defRPr>
              </a:pPr>
              <a:r>
                <a:t>Match found.</a:t>
              </a:r>
            </a:p>
            <a:p>
              <a:pPr>
                <a:lnSpc>
                  <a:spcPts val="4300"/>
                </a:lnSpc>
                <a:spcBef>
                  <a:spcPts val="100"/>
                </a:spcBef>
                <a:tabLst>
                  <a:tab pos="1168400" algn="l"/>
                </a:tabLst>
                <a:defRPr sz="3200">
                  <a:solidFill>
                    <a:srgbClr val="005493"/>
                  </a:solidFill>
                </a:defRPr>
              </a:pPr>
              <a:r>
                <a:t>Return 10</a:t>
              </a:r>
            </a:p>
          </p:txBody>
        </p:sp>
      </p:grpSp>
      <p:sp>
        <p:nvSpPr>
          <p:cNvPr id="11" name="Sequential search…">
            <a:extLst>
              <a:ext uri="{FF2B5EF4-FFF2-40B4-BE49-F238E27FC236}">
                <a16:creationId xmlns:a16="http://schemas.microsoft.com/office/drawing/2014/main" id="{6D557D8F-1DBA-42D7-B7C7-8541A82B6F79}"/>
              </a:ext>
            </a:extLst>
          </p:cNvPr>
          <p:cNvSpPr txBox="1"/>
          <p:nvPr/>
        </p:nvSpPr>
        <p:spPr>
          <a:xfrm>
            <a:off x="882074" y="3480039"/>
            <a:ext cx="12979400" cy="14733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algn="l">
              <a:lnSpc>
                <a:spcPts val="5500"/>
              </a:lnSpc>
              <a:spcBef>
                <a:spcPts val="600"/>
              </a:spcBef>
              <a:tabLst>
                <a:tab pos="1168400" algn="l"/>
              </a:tabLst>
              <a:defRPr sz="3600">
                <a:solidFill>
                  <a:srgbClr val="005493"/>
                </a:solidFill>
              </a:defRPr>
            </a:pPr>
            <a:r>
              <a:rPr lang="en-US" dirty="0"/>
              <a:t>comparisons. </a:t>
            </a:r>
            <a:r>
              <a:rPr lang="en-US" dirty="0">
                <a:solidFill>
                  <a:schemeClr val="tx1"/>
                </a:solidFill>
              </a:rPr>
              <a:t>11 names inspected</a:t>
            </a:r>
            <a:endParaRPr i="1" dirty="0">
              <a:solidFill>
                <a:schemeClr val="tx1"/>
              </a:solidFill>
            </a:endParaRPr>
          </a:p>
        </p:txBody>
      </p:sp>
      <p:sp>
        <p:nvSpPr>
          <p:cNvPr id="12" name="TextBox 11">
            <a:extLst>
              <a:ext uri="{FF2B5EF4-FFF2-40B4-BE49-F238E27FC236}">
                <a16:creationId xmlns:a16="http://schemas.microsoft.com/office/drawing/2014/main" id="{E6754930-9D7F-497F-83D8-CB102C8DF490}"/>
              </a:ext>
            </a:extLst>
          </p:cNvPr>
          <p:cNvSpPr txBox="1"/>
          <p:nvPr/>
        </p:nvSpPr>
        <p:spPr>
          <a:xfrm>
            <a:off x="21413207" y="236815"/>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12.1d</a:t>
            </a:r>
          </a:p>
        </p:txBody>
      </p:sp>
      <p:sp>
        <p:nvSpPr>
          <p:cNvPr id="13" name="TextBox 12">
            <a:extLst>
              <a:ext uri="{FF2B5EF4-FFF2-40B4-BE49-F238E27FC236}">
                <a16:creationId xmlns:a16="http://schemas.microsoft.com/office/drawing/2014/main" id="{2E39FA46-FE86-4E7B-8BBD-4F4422E5DDA2}"/>
              </a:ext>
            </a:extLst>
          </p:cNvPr>
          <p:cNvSpPr txBox="1"/>
          <p:nvPr/>
        </p:nvSpPr>
        <p:spPr>
          <a:xfrm>
            <a:off x="17065805" y="141093"/>
            <a:ext cx="4322618"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600" dirty="0"/>
              <a:t>Identify all elements in a given array that are examined when a given search algorithm is executed and the search key and the array of values are provided.</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19625632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4"/>
                                        </p:tgtEl>
                                        <p:attrNameLst>
                                          <p:attrName>style.visibility</p:attrName>
                                        </p:attrNameLst>
                                      </p:cBhvr>
                                      <p:to>
                                        <p:strVal val="visible"/>
                                      </p:to>
                                    </p:set>
                                  </p:childTnLst>
                                </p:cTn>
                              </p:par>
                            </p:childTnLst>
                          </p:cTn>
                        </p:par>
                        <p:par>
                          <p:cTn id="10" fill="hold">
                            <p:stCondLst>
                              <p:cond delay="0"/>
                            </p:stCondLst>
                            <p:childTnLst>
                              <p:par>
                                <p:cTn id="11" presetID="-1" presetClass="path" presetSubtype="0" accel="50000" decel="50000" fill="hold" nodeType="afterEffect">
                                  <p:stCondLst>
                                    <p:cond delay="0"/>
                                  </p:stCondLst>
                                  <p:childTnLst>
                                    <p:animMotion origin="layout" path="M 0.000000 0.000000 L 0.000260 0.050926" pathEditMode="relative">
                                      <p:cBhvr>
                                        <p:cTn id="12" dur="1000" fill="hold"/>
                                        <p:tgtEl>
                                          <p:spTgt spid="4"/>
                                        </p:tgtEl>
                                        <p:attrNameLst>
                                          <p:attrName>ppt_x</p:attrName>
                                          <p:attrName>ppt_y</p:attrName>
                                        </p:attrNameLst>
                                      </p:cBhvr>
                                    </p:animMotion>
                                  </p:childTnLst>
                                </p:cTn>
                              </p:par>
                            </p:childTnLst>
                          </p:cTn>
                        </p:par>
                        <p:par>
                          <p:cTn id="13" fill="hold">
                            <p:stCondLst>
                              <p:cond delay="1000"/>
                            </p:stCondLst>
                            <p:childTnLst>
                              <p:par>
                                <p:cTn id="14" presetID="-1" presetClass="path" presetSubtype="0" accel="50000" decel="50000" fill="hold" nodeType="afterEffect">
                                  <p:stCondLst>
                                    <p:cond delay="0"/>
                                  </p:stCondLst>
                                  <p:childTnLst>
                                    <p:animMotion origin="layout" path="M 0.000260 0.050926 L 0.000781 0.102778" pathEditMode="relative">
                                      <p:cBhvr>
                                        <p:cTn id="15" dur="1000" fill="hold"/>
                                        <p:tgtEl>
                                          <p:spTgt spid="4"/>
                                        </p:tgtEl>
                                        <p:attrNameLst>
                                          <p:attrName>ppt_x</p:attrName>
                                          <p:attrName>ppt_y</p:attrName>
                                        </p:attrNameLst>
                                      </p:cBhvr>
                                    </p:animMotion>
                                  </p:childTnLst>
                                </p:cTn>
                              </p:par>
                            </p:childTnLst>
                          </p:cTn>
                        </p:par>
                        <p:par>
                          <p:cTn id="16" fill="hold">
                            <p:stCondLst>
                              <p:cond delay="2000"/>
                            </p:stCondLst>
                            <p:childTnLst>
                              <p:par>
                                <p:cTn id="17" presetID="-1" presetClass="path" presetSubtype="0" accel="50000" decel="50000" fill="hold" nodeType="afterEffect">
                                  <p:stCondLst>
                                    <p:cond delay="0"/>
                                  </p:stCondLst>
                                  <p:childTnLst>
                                    <p:animMotion origin="layout" path="M 0.000781 0.102778 L 0.000260 0.154630" pathEditMode="relative">
                                      <p:cBhvr>
                                        <p:cTn id="18" dur="1000" fill="hold"/>
                                        <p:tgtEl>
                                          <p:spTgt spid="4"/>
                                        </p:tgtEl>
                                        <p:attrNameLst>
                                          <p:attrName>ppt_x</p:attrName>
                                          <p:attrName>ppt_y</p:attrName>
                                        </p:attrNameLst>
                                      </p:cBhvr>
                                    </p:animMotion>
                                  </p:childTnLst>
                                </p:cTn>
                              </p:par>
                            </p:childTnLst>
                          </p:cTn>
                        </p:par>
                        <p:par>
                          <p:cTn id="19" fill="hold">
                            <p:stCondLst>
                              <p:cond delay="3000"/>
                            </p:stCondLst>
                            <p:childTnLst>
                              <p:par>
                                <p:cTn id="20" presetID="-1" presetClass="path" presetSubtype="0" accel="50000" decel="50000" fill="hold" nodeType="afterEffect">
                                  <p:stCondLst>
                                    <p:cond delay="0"/>
                                  </p:stCondLst>
                                  <p:childTnLst>
                                    <p:animMotion origin="layout" path="M 0.000260 0.154630 L 0.001302 0.206481" pathEditMode="relative">
                                      <p:cBhvr>
                                        <p:cTn id="21" dur="1000" fill="hold"/>
                                        <p:tgtEl>
                                          <p:spTgt spid="4"/>
                                        </p:tgtEl>
                                        <p:attrNameLst>
                                          <p:attrName>ppt_x</p:attrName>
                                          <p:attrName>ppt_y</p:attrName>
                                        </p:attrNameLst>
                                      </p:cBhvr>
                                    </p:animMotion>
                                  </p:childTnLst>
                                </p:cTn>
                              </p:par>
                            </p:childTnLst>
                          </p:cTn>
                        </p:par>
                        <p:par>
                          <p:cTn id="22" fill="hold">
                            <p:stCondLst>
                              <p:cond delay="4000"/>
                            </p:stCondLst>
                            <p:childTnLst>
                              <p:par>
                                <p:cTn id="23" presetID="-1" presetClass="path" presetSubtype="0" accel="50000" decel="50000" fill="hold" nodeType="afterEffect">
                                  <p:stCondLst>
                                    <p:cond delay="0"/>
                                  </p:stCondLst>
                                  <p:childTnLst>
                                    <p:animMotion origin="layout" path="M 0.001302 0.206481 L 0.001823 0.257407" pathEditMode="relative">
                                      <p:cBhvr>
                                        <p:cTn id="24" dur="1000" fill="hold"/>
                                        <p:tgtEl>
                                          <p:spTgt spid="4"/>
                                        </p:tgtEl>
                                        <p:attrNameLst>
                                          <p:attrName>ppt_x</p:attrName>
                                          <p:attrName>ppt_y</p:attrName>
                                        </p:attrNameLst>
                                      </p:cBhvr>
                                    </p:animMotion>
                                  </p:childTnLst>
                                </p:cTn>
                              </p:par>
                            </p:childTnLst>
                          </p:cTn>
                        </p:par>
                        <p:par>
                          <p:cTn id="25" fill="hold">
                            <p:stCondLst>
                              <p:cond delay="5000"/>
                            </p:stCondLst>
                            <p:childTnLst>
                              <p:par>
                                <p:cTn id="26" presetID="-1" presetClass="path" presetSubtype="0" accel="50000" decel="50000" fill="hold" nodeType="afterEffect">
                                  <p:stCondLst>
                                    <p:cond delay="0"/>
                                  </p:stCondLst>
                                  <p:childTnLst>
                                    <p:animMotion origin="layout" path="M 0.001823 0.257407 L 0.001302 0.309259" pathEditMode="relative">
                                      <p:cBhvr>
                                        <p:cTn id="27" dur="1000" fill="hold"/>
                                        <p:tgtEl>
                                          <p:spTgt spid="4"/>
                                        </p:tgtEl>
                                        <p:attrNameLst>
                                          <p:attrName>ppt_x</p:attrName>
                                          <p:attrName>ppt_y</p:attrName>
                                        </p:attrNameLst>
                                      </p:cBhvr>
                                    </p:animMotion>
                                  </p:childTnLst>
                                </p:cTn>
                              </p:par>
                            </p:childTnLst>
                          </p:cTn>
                        </p:par>
                        <p:par>
                          <p:cTn id="28" fill="hold">
                            <p:stCondLst>
                              <p:cond delay="6000"/>
                            </p:stCondLst>
                            <p:childTnLst>
                              <p:par>
                                <p:cTn id="29" presetID="-1" presetClass="path" presetSubtype="0" accel="50000" decel="50000" fill="hold" nodeType="afterEffect">
                                  <p:stCondLst>
                                    <p:cond delay="0"/>
                                  </p:stCondLst>
                                  <p:childTnLst>
                                    <p:animMotion origin="layout" path="M 0.001302 0.309259 L 0.001823 0.361111" pathEditMode="relative">
                                      <p:cBhvr>
                                        <p:cTn id="30" dur="1000" fill="hold"/>
                                        <p:tgtEl>
                                          <p:spTgt spid="4"/>
                                        </p:tgtEl>
                                        <p:attrNameLst>
                                          <p:attrName>ppt_x</p:attrName>
                                          <p:attrName>ppt_y</p:attrName>
                                        </p:attrNameLst>
                                      </p:cBhvr>
                                    </p:animMotion>
                                  </p:childTnLst>
                                </p:cTn>
                              </p:par>
                            </p:childTnLst>
                          </p:cTn>
                        </p:par>
                        <p:par>
                          <p:cTn id="31" fill="hold">
                            <p:stCondLst>
                              <p:cond delay="7000"/>
                            </p:stCondLst>
                            <p:childTnLst>
                              <p:par>
                                <p:cTn id="32" presetID="-1" presetClass="path" presetSubtype="0" accel="50000" decel="50000" fill="hold" nodeType="afterEffect">
                                  <p:stCondLst>
                                    <p:cond delay="0"/>
                                  </p:stCondLst>
                                  <p:childTnLst>
                                    <p:animMotion origin="layout" path="M 0.001823 0.361111 L 0.002344 0.412963" pathEditMode="relative">
                                      <p:cBhvr>
                                        <p:cTn id="33" dur="1000" fill="hold"/>
                                        <p:tgtEl>
                                          <p:spTgt spid="4"/>
                                        </p:tgtEl>
                                        <p:attrNameLst>
                                          <p:attrName>ppt_x</p:attrName>
                                          <p:attrName>ppt_y</p:attrName>
                                        </p:attrNameLst>
                                      </p:cBhvr>
                                    </p:animMotion>
                                  </p:childTnLst>
                                </p:cTn>
                              </p:par>
                            </p:childTnLst>
                          </p:cTn>
                        </p:par>
                        <p:par>
                          <p:cTn id="34" fill="hold">
                            <p:stCondLst>
                              <p:cond delay="8000"/>
                            </p:stCondLst>
                            <p:childTnLst>
                              <p:par>
                                <p:cTn id="35" presetID="-1" presetClass="path" presetSubtype="0" accel="50000" decel="50000" fill="hold" nodeType="afterEffect">
                                  <p:stCondLst>
                                    <p:cond delay="0"/>
                                  </p:stCondLst>
                                  <p:childTnLst>
                                    <p:animMotion origin="layout" path="M 0.002344 0.412963 L 0.002865 0.463889" pathEditMode="relative">
                                      <p:cBhvr>
                                        <p:cTn id="36" dur="1000" fill="hold"/>
                                        <p:tgtEl>
                                          <p:spTgt spid="4"/>
                                        </p:tgtEl>
                                        <p:attrNameLst>
                                          <p:attrName>ppt_x</p:attrName>
                                          <p:attrName>ppt_y</p:attrName>
                                        </p:attrNameLst>
                                      </p:cBhvr>
                                    </p:animMotion>
                                  </p:childTnLst>
                                </p:cTn>
                              </p:par>
                            </p:childTnLst>
                          </p:cTn>
                        </p:par>
                        <p:par>
                          <p:cTn id="37" fill="hold">
                            <p:stCondLst>
                              <p:cond delay="9000"/>
                            </p:stCondLst>
                            <p:childTnLst>
                              <p:par>
                                <p:cTn id="38" presetID="-1" presetClass="path" presetSubtype="0" accel="50000" decel="50000" fill="hold" nodeType="afterEffect">
                                  <p:stCondLst>
                                    <p:cond delay="0"/>
                                  </p:stCondLst>
                                  <p:childTnLst>
                                    <p:animMotion origin="layout" path="M 0.002865 0.463889 L 0.003385 0.515741" pathEditMode="relative">
                                      <p:cBhvr>
                                        <p:cTn id="39" dur="1000" fill="hold"/>
                                        <p:tgtEl>
                                          <p:spTgt spid="4"/>
                                        </p:tgtEl>
                                        <p:attrNameLst>
                                          <p:attrName>ppt_x</p:attrName>
                                          <p:attrName>ppt_y</p:attrName>
                                        </p:attrNameLst>
                                      </p:cBhvr>
                                    </p:animMotion>
                                  </p:childTnLst>
                                </p:cTn>
                              </p:par>
                            </p:childTnLst>
                          </p:cTn>
                        </p:par>
                        <p:par>
                          <p:cTn id="40" fill="hold">
                            <p:stCondLst>
                              <p:cond delay="10000"/>
                            </p:stCondLst>
                            <p:childTnLst>
                              <p:par>
                                <p:cTn id="41" presetID="1" presetClass="entr" presetSubtype="0" fill="hold" grpId="0" nodeType="afterEffect">
                                  <p:stCondLst>
                                    <p:cond delay="0"/>
                                  </p:stCondLst>
                                  <p:iterate>
                                    <p:tmAbs val="0"/>
                                  </p:iterate>
                                  <p:childTnLst>
                                    <p:set>
                                      <p:cBhvr>
                                        <p:cTn id="42"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4" grpId="0" animBg="1" advAuto="0"/>
      <p:bldP spid="8"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Mathematical analysis of whitelist filter using sequential search"/>
          <p:cNvSpPr txBox="1">
            <a:spLocks noGrp="1"/>
          </p:cNvSpPr>
          <p:nvPr>
            <p:ph type="title"/>
          </p:nvPr>
        </p:nvSpPr>
        <p:spPr>
          <a:xfrm>
            <a:off x="311882" y="266700"/>
            <a:ext cx="15201900" cy="1752600"/>
          </a:xfrm>
          <a:prstGeom prst="rect">
            <a:avLst/>
          </a:prstGeom>
        </p:spPr>
        <p:txBody>
          <a:bodyPr/>
          <a:lstStyle/>
          <a:p>
            <a:r>
              <a:rPr dirty="0"/>
              <a:t>Mathematical analysis of </a:t>
            </a:r>
            <a:r>
              <a:rPr lang="en-US" dirty="0" err="1"/>
              <a:t>acceptList</a:t>
            </a:r>
            <a:r>
              <a:rPr dirty="0"/>
              <a:t> filter using sequential search</a:t>
            </a:r>
          </a:p>
        </p:txBody>
      </p:sp>
      <p:sp>
        <p:nvSpPr>
          <p:cNvPr id="163" name="Slide Number"/>
          <p:cNvSpPr txBox="1">
            <a:spLocks noGrp="1"/>
          </p:cNvSpPr>
          <p:nvPr>
            <p:ph type="sldNum" sz="quarter" idx="2"/>
          </p:nvPr>
        </p:nvSpPr>
        <p:spPr>
          <a:xfrm>
            <a:off x="23776328" y="13066304"/>
            <a:ext cx="241301" cy="431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graphicFrame>
        <p:nvGraphicFramePr>
          <p:cNvPr id="164" name="Table"/>
          <p:cNvGraphicFramePr/>
          <p:nvPr>
            <p:extLst/>
          </p:nvPr>
        </p:nvGraphicFramePr>
        <p:xfrm>
          <a:off x="16617487" y="2139213"/>
          <a:ext cx="1707089" cy="11023874"/>
        </p:xfrm>
        <a:graphic>
          <a:graphicData uri="http://schemas.openxmlformats.org/drawingml/2006/table">
            <a:tbl>
              <a:tblPr>
                <a:tableStyleId>{8F44A2F1-9E1F-4B54-A3A2-5F16C0AD49E2}</a:tableStyleId>
              </a:tblPr>
              <a:tblGrid>
                <a:gridCol w="1707089">
                  <a:extLst>
                    <a:ext uri="{9D8B030D-6E8A-4147-A177-3AD203B41FA5}">
                      <a16:colId xmlns:a16="http://schemas.microsoft.com/office/drawing/2014/main" val="20000"/>
                    </a:ext>
                  </a:extLst>
                </a:gridCol>
              </a:tblGrid>
              <a:tr h="562018">
                <a:tc>
                  <a:txBody>
                    <a:bodyPr/>
                    <a:lstStyle/>
                    <a:p>
                      <a:pPr defTabSz="914400">
                        <a:lnSpc>
                          <a:spcPts val="3800"/>
                        </a:lnSpc>
                        <a:defRPr sz="1800"/>
                      </a:pPr>
                      <a:r>
                        <a:rPr sz="2700">
                          <a:latin typeface="Helvetica"/>
                          <a:ea typeface="Helvetica"/>
                          <a:cs typeface="Helvetica"/>
                          <a:sym typeface="Helvetica"/>
                        </a:rPr>
                        <a:t>xwnzb</a:t>
                      </a:r>
                    </a:p>
                  </a:txBody>
                  <a:tcPr marL="0" marR="0" marT="0" marB="0" anchor="ctr" horzOverflow="overflow"/>
                </a:tc>
                <a:extLst>
                  <a:ext uri="{0D108BD9-81ED-4DB2-BD59-A6C34878D82A}">
                    <a16:rowId xmlns:a16="http://schemas.microsoft.com/office/drawing/2014/main" val="10000"/>
                  </a:ext>
                </a:extLst>
              </a:tr>
              <a:tr h="550624">
                <a:tc>
                  <a:txBody>
                    <a:bodyPr/>
                    <a:lstStyle/>
                    <a:p>
                      <a:pPr defTabSz="914400">
                        <a:lnSpc>
                          <a:spcPts val="3800"/>
                        </a:lnSpc>
                        <a:defRPr sz="1800"/>
                      </a:pPr>
                      <a:r>
                        <a:rPr sz="2700">
                          <a:latin typeface="Helvetica"/>
                          <a:ea typeface="Helvetica"/>
                          <a:cs typeface="Helvetica"/>
                          <a:sym typeface="Helvetica"/>
                        </a:rPr>
                        <a:t>lnuqv</a:t>
                      </a:r>
                    </a:p>
                  </a:txBody>
                  <a:tcPr marL="0" marR="0" marT="0" marB="0" anchor="ctr" horzOverflow="overflow"/>
                </a:tc>
                <a:extLst>
                  <a:ext uri="{0D108BD9-81ED-4DB2-BD59-A6C34878D82A}">
                    <a16:rowId xmlns:a16="http://schemas.microsoft.com/office/drawing/2014/main" val="10001"/>
                  </a:ext>
                </a:extLst>
              </a:tr>
              <a:tr h="550624">
                <a:tc>
                  <a:txBody>
                    <a:bodyPr/>
                    <a:lstStyle/>
                    <a:p>
                      <a:pPr defTabSz="914400">
                        <a:lnSpc>
                          <a:spcPts val="3800"/>
                        </a:lnSpc>
                        <a:defRPr sz="1800"/>
                      </a:pPr>
                      <a:r>
                        <a:rPr sz="2700">
                          <a:latin typeface="Helvetica"/>
                          <a:ea typeface="Helvetica"/>
                          <a:cs typeface="Helvetica"/>
                          <a:sym typeface="Helvetica"/>
                        </a:rPr>
                        <a:t>lnuqv</a:t>
                      </a:r>
                    </a:p>
                  </a:txBody>
                  <a:tcPr marL="0" marR="0" marT="0" marB="0" anchor="ctr" horzOverflow="overflow"/>
                </a:tc>
                <a:extLst>
                  <a:ext uri="{0D108BD9-81ED-4DB2-BD59-A6C34878D82A}">
                    <a16:rowId xmlns:a16="http://schemas.microsoft.com/office/drawing/2014/main" val="10002"/>
                  </a:ext>
                </a:extLst>
              </a:tr>
              <a:tr h="550624">
                <a:tc>
                  <a:txBody>
                    <a:bodyPr/>
                    <a:lstStyle/>
                    <a:p>
                      <a:pPr defTabSz="914400">
                        <a:lnSpc>
                          <a:spcPts val="3800"/>
                        </a:lnSpc>
                        <a:defRPr sz="1800"/>
                      </a:pPr>
                      <a:r>
                        <a:rPr sz="2700">
                          <a:latin typeface="Helvetica"/>
                          <a:ea typeface="Helvetica"/>
                          <a:cs typeface="Helvetica"/>
                          <a:sym typeface="Helvetica"/>
                        </a:rPr>
                        <a:t>czpwx</a:t>
                      </a:r>
                    </a:p>
                  </a:txBody>
                  <a:tcPr marL="0" marR="0" marT="0" marB="0" anchor="ctr" horzOverflow="overflow"/>
                </a:tc>
                <a:extLst>
                  <a:ext uri="{0D108BD9-81ED-4DB2-BD59-A6C34878D82A}">
                    <a16:rowId xmlns:a16="http://schemas.microsoft.com/office/drawing/2014/main" val="10003"/>
                  </a:ext>
                </a:extLst>
              </a:tr>
              <a:tr h="550624">
                <a:tc>
                  <a:txBody>
                    <a:bodyPr/>
                    <a:lstStyle/>
                    <a:p>
                      <a:pPr defTabSz="914400">
                        <a:lnSpc>
                          <a:spcPts val="3800"/>
                        </a:lnSpc>
                        <a:defRPr sz="1800"/>
                      </a:pPr>
                      <a:r>
                        <a:rPr sz="2700">
                          <a:latin typeface="Helvetica"/>
                          <a:ea typeface="Helvetica"/>
                          <a:cs typeface="Helvetica"/>
                          <a:sym typeface="Helvetica"/>
                        </a:rPr>
                        <a:t>czpwx</a:t>
                      </a:r>
                    </a:p>
                  </a:txBody>
                  <a:tcPr marL="0" marR="0" marT="0" marB="0" anchor="ctr" horzOverflow="overflow"/>
                </a:tc>
                <a:extLst>
                  <a:ext uri="{0D108BD9-81ED-4DB2-BD59-A6C34878D82A}">
                    <a16:rowId xmlns:a16="http://schemas.microsoft.com/office/drawing/2014/main" val="10004"/>
                  </a:ext>
                </a:extLst>
              </a:tr>
              <a:tr h="550624">
                <a:tc>
                  <a:txBody>
                    <a:bodyPr/>
                    <a:lstStyle/>
                    <a:p>
                      <a:pPr defTabSz="914400">
                        <a:lnSpc>
                          <a:spcPts val="3800"/>
                        </a:lnSpc>
                        <a:defRPr sz="1800"/>
                      </a:pPr>
                      <a:r>
                        <a:rPr sz="2700">
                          <a:latin typeface="Helvetica"/>
                          <a:ea typeface="Helvetica"/>
                          <a:cs typeface="Helvetica"/>
                          <a:sym typeface="Helvetica"/>
                        </a:rPr>
                        <a:t>dqwak</a:t>
                      </a:r>
                    </a:p>
                  </a:txBody>
                  <a:tcPr marL="0" marR="0" marT="0" marB="0" anchor="ctr" horzOverflow="overflow"/>
                </a:tc>
                <a:extLst>
                  <a:ext uri="{0D108BD9-81ED-4DB2-BD59-A6C34878D82A}">
                    <a16:rowId xmlns:a16="http://schemas.microsoft.com/office/drawing/2014/main" val="10005"/>
                  </a:ext>
                </a:extLst>
              </a:tr>
              <a:tr h="550624">
                <a:tc>
                  <a:txBody>
                    <a:bodyPr/>
                    <a:lstStyle/>
                    <a:p>
                      <a:pPr defTabSz="914400">
                        <a:lnSpc>
                          <a:spcPts val="3800"/>
                        </a:lnSpc>
                        <a:defRPr sz="1800"/>
                      </a:pPr>
                      <a:r>
                        <a:rPr sz="2700">
                          <a:latin typeface="Helvetica"/>
                          <a:ea typeface="Helvetica"/>
                          <a:cs typeface="Helvetica"/>
                          <a:sym typeface="Helvetica"/>
                        </a:rPr>
                        <a:t>idhld</a:t>
                      </a:r>
                    </a:p>
                  </a:txBody>
                  <a:tcPr marL="0" marR="0" marT="0" marB="0" anchor="ctr" horzOverflow="overflow"/>
                </a:tc>
                <a:extLst>
                  <a:ext uri="{0D108BD9-81ED-4DB2-BD59-A6C34878D82A}">
                    <a16:rowId xmlns:a16="http://schemas.microsoft.com/office/drawing/2014/main" val="10006"/>
                  </a:ext>
                </a:extLst>
              </a:tr>
              <a:tr h="550624">
                <a:tc>
                  <a:txBody>
                    <a:bodyPr/>
                    <a:lstStyle/>
                    <a:p>
                      <a:pPr defTabSz="914400">
                        <a:lnSpc>
                          <a:spcPts val="3800"/>
                        </a:lnSpc>
                        <a:defRPr sz="1800"/>
                      </a:pPr>
                      <a:r>
                        <a:rPr sz="2700">
                          <a:latin typeface="Helvetica"/>
                          <a:ea typeface="Helvetica"/>
                          <a:cs typeface="Helvetica"/>
                          <a:sym typeface="Helvetica"/>
                        </a:rPr>
                        <a:t>dobqi</a:t>
                      </a:r>
                    </a:p>
                  </a:txBody>
                  <a:tcPr marL="0" marR="0" marT="0" marB="0" anchor="ctr" horzOverflow="overflow"/>
                </a:tc>
                <a:extLst>
                  <a:ext uri="{0D108BD9-81ED-4DB2-BD59-A6C34878D82A}">
                    <a16:rowId xmlns:a16="http://schemas.microsoft.com/office/drawing/2014/main" val="10007"/>
                  </a:ext>
                </a:extLst>
              </a:tr>
              <a:tr h="550624">
                <a:tc>
                  <a:txBody>
                    <a:bodyPr/>
                    <a:lstStyle/>
                    <a:p>
                      <a:pPr defTabSz="914400">
                        <a:lnSpc>
                          <a:spcPts val="3800"/>
                        </a:lnSpc>
                        <a:defRPr sz="1800"/>
                      </a:pPr>
                      <a:r>
                        <a:rPr sz="2700">
                          <a:latin typeface="Helvetica"/>
                          <a:ea typeface="Helvetica"/>
                          <a:cs typeface="Helvetica"/>
                          <a:sym typeface="Helvetica"/>
                        </a:rPr>
                        <a:t>dobqi</a:t>
                      </a:r>
                    </a:p>
                  </a:txBody>
                  <a:tcPr marL="0" marR="0" marT="0" marB="0" anchor="ctr" horzOverflow="overflow"/>
                </a:tc>
                <a:extLst>
                  <a:ext uri="{0D108BD9-81ED-4DB2-BD59-A6C34878D82A}">
                    <a16:rowId xmlns:a16="http://schemas.microsoft.com/office/drawing/2014/main" val="10008"/>
                  </a:ext>
                </a:extLst>
              </a:tr>
              <a:tr h="550624">
                <a:tc>
                  <a:txBody>
                    <a:bodyPr/>
                    <a:lstStyle/>
                    <a:p>
                      <a:pPr defTabSz="914400">
                        <a:lnSpc>
                          <a:spcPts val="3800"/>
                        </a:lnSpc>
                        <a:defRPr sz="1800"/>
                      </a:pPr>
                      <a:r>
                        <a:rPr sz="2700">
                          <a:latin typeface="Helvetica"/>
                          <a:ea typeface="Helvetica"/>
                          <a:cs typeface="Helvetica"/>
                          <a:sym typeface="Helvetica"/>
                        </a:rPr>
                        <a:t>tsirv</a:t>
                      </a:r>
                    </a:p>
                  </a:txBody>
                  <a:tcPr marL="0" marR="0" marT="0" marB="0" anchor="ctr" horzOverflow="overflow"/>
                </a:tc>
                <a:extLst>
                  <a:ext uri="{0D108BD9-81ED-4DB2-BD59-A6C34878D82A}">
                    <a16:rowId xmlns:a16="http://schemas.microsoft.com/office/drawing/2014/main" val="10009"/>
                  </a:ext>
                </a:extLst>
              </a:tr>
              <a:tr h="550624">
                <a:tc>
                  <a:txBody>
                    <a:bodyPr/>
                    <a:lstStyle/>
                    <a:p>
                      <a:pPr defTabSz="914400">
                        <a:lnSpc>
                          <a:spcPts val="3800"/>
                        </a:lnSpc>
                        <a:defRPr sz="1800"/>
                      </a:pPr>
                      <a:r>
                        <a:rPr sz="2700">
                          <a:latin typeface="Helvetica"/>
                          <a:ea typeface="Helvetica"/>
                          <a:cs typeface="Helvetica"/>
                          <a:sym typeface="Helvetica"/>
                        </a:rPr>
                        <a:t>dqwak</a:t>
                      </a:r>
                    </a:p>
                  </a:txBody>
                  <a:tcPr marL="0" marR="0" marT="0" marB="0" anchor="ctr" horzOverflow="overflow"/>
                </a:tc>
                <a:extLst>
                  <a:ext uri="{0D108BD9-81ED-4DB2-BD59-A6C34878D82A}">
                    <a16:rowId xmlns:a16="http://schemas.microsoft.com/office/drawing/2014/main" val="10010"/>
                  </a:ext>
                </a:extLst>
              </a:tr>
              <a:tr h="550624">
                <a:tc>
                  <a:txBody>
                    <a:bodyPr/>
                    <a:lstStyle/>
                    <a:p>
                      <a:pPr defTabSz="914400">
                        <a:lnSpc>
                          <a:spcPts val="3800"/>
                        </a:lnSpc>
                        <a:defRPr sz="1800"/>
                      </a:pPr>
                      <a:r>
                        <a:rPr sz="2700">
                          <a:latin typeface="Helvetica"/>
                          <a:ea typeface="Helvetica"/>
                          <a:cs typeface="Helvetica"/>
                          <a:sym typeface="Helvetica"/>
                        </a:rPr>
                        <a:t>dobqi</a:t>
                      </a:r>
                    </a:p>
                  </a:txBody>
                  <a:tcPr marL="0" marR="0" marT="0" marB="0" anchor="ctr" horzOverflow="overflow"/>
                </a:tc>
                <a:extLst>
                  <a:ext uri="{0D108BD9-81ED-4DB2-BD59-A6C34878D82A}">
                    <a16:rowId xmlns:a16="http://schemas.microsoft.com/office/drawing/2014/main" val="10011"/>
                  </a:ext>
                </a:extLst>
              </a:tr>
              <a:tr h="550624">
                <a:tc>
                  <a:txBody>
                    <a:bodyPr/>
                    <a:lstStyle/>
                    <a:p>
                      <a:pPr defTabSz="914400">
                        <a:lnSpc>
                          <a:spcPts val="3800"/>
                        </a:lnSpc>
                        <a:defRPr sz="1800"/>
                      </a:pPr>
                      <a:r>
                        <a:rPr sz="2700">
                          <a:latin typeface="Helvetica"/>
                          <a:ea typeface="Helvetica"/>
                          <a:cs typeface="Helvetica"/>
                          <a:sym typeface="Helvetica"/>
                        </a:rPr>
                        <a:t>idhld</a:t>
                      </a:r>
                    </a:p>
                  </a:txBody>
                  <a:tcPr marL="0" marR="0" marT="0" marB="0" anchor="ctr" horzOverflow="overflow"/>
                </a:tc>
                <a:extLst>
                  <a:ext uri="{0D108BD9-81ED-4DB2-BD59-A6C34878D82A}">
                    <a16:rowId xmlns:a16="http://schemas.microsoft.com/office/drawing/2014/main" val="10012"/>
                  </a:ext>
                </a:extLst>
              </a:tr>
              <a:tr h="550624">
                <a:tc>
                  <a:txBody>
                    <a:bodyPr/>
                    <a:lstStyle/>
                    <a:p>
                      <a:pPr defTabSz="914400">
                        <a:lnSpc>
                          <a:spcPts val="3800"/>
                        </a:lnSpc>
                        <a:defRPr sz="1800"/>
                      </a:pPr>
                      <a:r>
                        <a:rPr sz="2700">
                          <a:latin typeface="Helvetica"/>
                          <a:ea typeface="Helvetica"/>
                          <a:cs typeface="Helvetica"/>
                          <a:sym typeface="Helvetica"/>
                        </a:rPr>
                        <a:t>dqwak</a:t>
                      </a:r>
                    </a:p>
                  </a:txBody>
                  <a:tcPr marL="0" marR="0" marT="0" marB="0" anchor="ctr" horzOverflow="overflow"/>
                </a:tc>
                <a:extLst>
                  <a:ext uri="{0D108BD9-81ED-4DB2-BD59-A6C34878D82A}">
                    <a16:rowId xmlns:a16="http://schemas.microsoft.com/office/drawing/2014/main" val="10013"/>
                  </a:ext>
                </a:extLst>
              </a:tr>
              <a:tr h="550624">
                <a:tc>
                  <a:txBody>
                    <a:bodyPr/>
                    <a:lstStyle/>
                    <a:p>
                      <a:pPr defTabSz="914400">
                        <a:lnSpc>
                          <a:spcPts val="3800"/>
                        </a:lnSpc>
                        <a:defRPr sz="1800"/>
                      </a:pPr>
                      <a:r>
                        <a:rPr sz="2700">
                          <a:latin typeface="Helvetica"/>
                          <a:ea typeface="Helvetica"/>
                          <a:cs typeface="Helvetica"/>
                          <a:sym typeface="Helvetica"/>
                        </a:rPr>
                        <a:t>dobqi</a:t>
                      </a:r>
                    </a:p>
                  </a:txBody>
                  <a:tcPr marL="0" marR="0" marT="0" marB="0" anchor="ctr" horzOverflow="overflow"/>
                </a:tc>
                <a:extLst>
                  <a:ext uri="{0D108BD9-81ED-4DB2-BD59-A6C34878D82A}">
                    <a16:rowId xmlns:a16="http://schemas.microsoft.com/office/drawing/2014/main" val="10014"/>
                  </a:ext>
                </a:extLst>
              </a:tr>
              <a:tr h="550624">
                <a:tc>
                  <a:txBody>
                    <a:bodyPr/>
                    <a:lstStyle/>
                    <a:p>
                      <a:pPr defTabSz="914400">
                        <a:lnSpc>
                          <a:spcPts val="3800"/>
                        </a:lnSpc>
                        <a:defRPr sz="1800"/>
                      </a:pPr>
                      <a:r>
                        <a:rPr sz="2700">
                          <a:latin typeface="Helvetica"/>
                          <a:ea typeface="Helvetica"/>
                          <a:cs typeface="Helvetica"/>
                          <a:sym typeface="Helvetica"/>
                        </a:rPr>
                        <a:t>lnuqv</a:t>
                      </a:r>
                    </a:p>
                  </a:txBody>
                  <a:tcPr marL="0" marR="0" marT="0" marB="0" anchor="ctr" horzOverflow="overflow"/>
                </a:tc>
                <a:extLst>
                  <a:ext uri="{0D108BD9-81ED-4DB2-BD59-A6C34878D82A}">
                    <a16:rowId xmlns:a16="http://schemas.microsoft.com/office/drawing/2014/main" val="10015"/>
                  </a:ext>
                </a:extLst>
              </a:tr>
              <a:tr h="550624">
                <a:tc>
                  <a:txBody>
                    <a:bodyPr/>
                    <a:lstStyle/>
                    <a:p>
                      <a:pPr defTabSz="914400">
                        <a:lnSpc>
                          <a:spcPts val="3800"/>
                        </a:lnSpc>
                        <a:defRPr sz="1800"/>
                      </a:pPr>
                      <a:r>
                        <a:rPr sz="2700">
                          <a:latin typeface="Helvetica"/>
                          <a:ea typeface="Helvetica"/>
                          <a:cs typeface="Helvetica"/>
                          <a:sym typeface="Helvetica"/>
                        </a:rPr>
                        <a:t>xwnzb</a:t>
                      </a:r>
                    </a:p>
                  </a:txBody>
                  <a:tcPr marL="0" marR="0" marT="0" marB="0" anchor="ctr" horzOverflow="overflow"/>
                </a:tc>
                <a:extLst>
                  <a:ext uri="{0D108BD9-81ED-4DB2-BD59-A6C34878D82A}">
                    <a16:rowId xmlns:a16="http://schemas.microsoft.com/office/drawing/2014/main" val="10016"/>
                  </a:ext>
                </a:extLst>
              </a:tr>
              <a:tr h="550624">
                <a:tc>
                  <a:txBody>
                    <a:bodyPr/>
                    <a:lstStyle/>
                    <a:p>
                      <a:pPr defTabSz="914400">
                        <a:lnSpc>
                          <a:spcPts val="3800"/>
                        </a:lnSpc>
                        <a:defRPr sz="1800"/>
                      </a:pPr>
                      <a:r>
                        <a:rPr sz="2700">
                          <a:latin typeface="Helvetica"/>
                          <a:ea typeface="Helvetica"/>
                          <a:cs typeface="Helvetica"/>
                          <a:sym typeface="Helvetica"/>
                        </a:rPr>
                        <a:t>idhld</a:t>
                      </a:r>
                    </a:p>
                  </a:txBody>
                  <a:tcPr marL="0" marR="0" marT="0" marB="0" anchor="ctr" horzOverflow="overflow"/>
                </a:tc>
                <a:extLst>
                  <a:ext uri="{0D108BD9-81ED-4DB2-BD59-A6C34878D82A}">
                    <a16:rowId xmlns:a16="http://schemas.microsoft.com/office/drawing/2014/main" val="10017"/>
                  </a:ext>
                </a:extLst>
              </a:tr>
              <a:tr h="550624">
                <a:tc>
                  <a:txBody>
                    <a:bodyPr/>
                    <a:lstStyle/>
                    <a:p>
                      <a:pPr defTabSz="914400">
                        <a:lnSpc>
                          <a:spcPts val="3800"/>
                        </a:lnSpc>
                        <a:defRPr sz="1800"/>
                      </a:pPr>
                      <a:r>
                        <a:rPr sz="2700">
                          <a:latin typeface="Helvetica"/>
                          <a:ea typeface="Helvetica"/>
                          <a:cs typeface="Helvetica"/>
                          <a:sym typeface="Helvetica"/>
                        </a:rPr>
                        <a:t>bshla</a:t>
                      </a:r>
                    </a:p>
                  </a:txBody>
                  <a:tcPr marL="0" marR="0" marT="0" marB="0" anchor="ctr" horzOverflow="overflow"/>
                </a:tc>
                <a:extLst>
                  <a:ext uri="{0D108BD9-81ED-4DB2-BD59-A6C34878D82A}">
                    <a16:rowId xmlns:a16="http://schemas.microsoft.com/office/drawing/2014/main" val="10018"/>
                  </a:ext>
                </a:extLst>
              </a:tr>
              <a:tr h="550624">
                <a:tc>
                  <a:txBody>
                    <a:bodyPr/>
                    <a:lstStyle/>
                    <a:p>
                      <a:pPr defTabSz="914400">
                        <a:lnSpc>
                          <a:spcPts val="3800"/>
                        </a:lnSpc>
                        <a:defRPr sz="1800"/>
                      </a:pPr>
                      <a:r>
                        <a:rPr sz="2700" dirty="0" err="1">
                          <a:latin typeface="Helvetica"/>
                          <a:ea typeface="Helvetica"/>
                          <a:cs typeface="Helvetica"/>
                          <a:sym typeface="Helvetica"/>
                        </a:rPr>
                        <a:t>xwnzb</a:t>
                      </a:r>
                      <a:endParaRPr sz="2700" dirty="0">
                        <a:latin typeface="Helvetica"/>
                        <a:ea typeface="Helvetica"/>
                        <a:cs typeface="Helvetica"/>
                        <a:sym typeface="Helvetica"/>
                      </a:endParaRPr>
                    </a:p>
                  </a:txBody>
                  <a:tcPr marL="0" marR="0" marT="0" marB="0" anchor="ctr" horzOverflow="overflow"/>
                </a:tc>
                <a:extLst>
                  <a:ext uri="{0D108BD9-81ED-4DB2-BD59-A6C34878D82A}">
                    <a16:rowId xmlns:a16="http://schemas.microsoft.com/office/drawing/2014/main" val="10019"/>
                  </a:ext>
                </a:extLst>
              </a:tr>
            </a:tbl>
          </a:graphicData>
        </a:graphic>
      </p:graphicFrame>
      <p:sp>
        <p:nvSpPr>
          <p:cNvPr id="165" name="Model…"/>
          <p:cNvSpPr txBox="1"/>
          <p:nvPr/>
        </p:nvSpPr>
        <p:spPr>
          <a:xfrm>
            <a:off x="582866" y="2508250"/>
            <a:ext cx="9321800" cy="33401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algn="l">
              <a:lnSpc>
                <a:spcPts val="5500"/>
              </a:lnSpc>
              <a:spcBef>
                <a:spcPts val="600"/>
              </a:spcBef>
              <a:tabLst>
                <a:tab pos="1168400" algn="l"/>
              </a:tabLst>
              <a:defRPr sz="3600">
                <a:solidFill>
                  <a:srgbClr val="005493"/>
                </a:solidFill>
              </a:defRPr>
            </a:pPr>
            <a:r>
              <a:rPr dirty="0"/>
              <a:t>Model</a:t>
            </a:r>
            <a:endParaRPr i="1" dirty="0"/>
          </a:p>
          <a:p>
            <a:pPr marL="838200" lvl="1" indent="-381000" algn="l">
              <a:lnSpc>
                <a:spcPts val="5500"/>
              </a:lnSpc>
              <a:spcBef>
                <a:spcPts val="600"/>
              </a:spcBef>
              <a:buSzPct val="125000"/>
              <a:buFont typeface="Gill Sans"/>
              <a:buChar char="•"/>
              <a:tabLst>
                <a:tab pos="2476500" algn="l"/>
              </a:tabLst>
              <a:defRPr sz="3600"/>
            </a:pPr>
            <a:r>
              <a:rPr i="1" dirty="0"/>
              <a:t>N</a:t>
            </a:r>
            <a:r>
              <a:rPr dirty="0"/>
              <a:t> strings on the </a:t>
            </a:r>
            <a:r>
              <a:rPr lang="en-US" dirty="0" err="1"/>
              <a:t>acceptList</a:t>
            </a:r>
            <a:r>
              <a:rPr dirty="0"/>
              <a:t>.</a:t>
            </a:r>
          </a:p>
          <a:p>
            <a:pPr marL="838200" lvl="1" indent="-381000" algn="l">
              <a:lnSpc>
                <a:spcPts val="5500"/>
              </a:lnSpc>
              <a:spcBef>
                <a:spcPts val="600"/>
              </a:spcBef>
              <a:buSzPct val="125000"/>
              <a:buFont typeface="Gill Sans"/>
              <a:buChar char="•"/>
              <a:tabLst>
                <a:tab pos="2476500" algn="l"/>
              </a:tabLst>
              <a:defRPr sz="3600"/>
            </a:pPr>
            <a:r>
              <a:rPr i="1" dirty="0" err="1"/>
              <a:t>cN</a:t>
            </a:r>
            <a:r>
              <a:rPr i="1" dirty="0"/>
              <a:t> </a:t>
            </a:r>
            <a:r>
              <a:rPr dirty="0"/>
              <a:t>transactions for constant </a:t>
            </a:r>
            <a:r>
              <a:rPr i="1" dirty="0"/>
              <a:t>c</a:t>
            </a:r>
            <a:r>
              <a:rPr dirty="0"/>
              <a:t>.</a:t>
            </a:r>
          </a:p>
          <a:p>
            <a:pPr marL="838200" lvl="1" indent="-381000" algn="l">
              <a:lnSpc>
                <a:spcPts val="5500"/>
              </a:lnSpc>
              <a:spcBef>
                <a:spcPts val="600"/>
              </a:spcBef>
              <a:buSzPct val="125000"/>
              <a:buFont typeface="Gill Sans"/>
              <a:buChar char="•"/>
              <a:tabLst>
                <a:tab pos="2476500" algn="l"/>
              </a:tabLst>
              <a:defRPr sz="3600"/>
            </a:pPr>
            <a:r>
              <a:rPr dirty="0"/>
              <a:t>String length not long.</a:t>
            </a:r>
          </a:p>
        </p:txBody>
      </p:sp>
      <p:sp>
        <p:nvSpPr>
          <p:cNvPr id="166" name="Analysis…"/>
          <p:cNvSpPr txBox="1"/>
          <p:nvPr/>
        </p:nvSpPr>
        <p:spPr>
          <a:xfrm>
            <a:off x="582866" y="6759994"/>
            <a:ext cx="11988800" cy="47371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algn="l">
              <a:lnSpc>
                <a:spcPts val="5500"/>
              </a:lnSpc>
              <a:spcBef>
                <a:spcPts val="600"/>
              </a:spcBef>
              <a:tabLst>
                <a:tab pos="1168400" algn="l"/>
              </a:tabLst>
              <a:defRPr sz="3600">
                <a:solidFill>
                  <a:srgbClr val="005493"/>
                </a:solidFill>
              </a:defRPr>
            </a:pPr>
            <a:r>
              <a:rPr dirty="0"/>
              <a:t>Analysis</a:t>
            </a:r>
            <a:endParaRPr i="1" dirty="0"/>
          </a:p>
          <a:p>
            <a:pPr marL="838200" lvl="1" indent="-381000" algn="l">
              <a:lnSpc>
                <a:spcPts val="5500"/>
              </a:lnSpc>
              <a:spcBef>
                <a:spcPts val="600"/>
              </a:spcBef>
              <a:buSzPct val="125000"/>
              <a:buFont typeface="Gill Sans"/>
              <a:buChar char="•"/>
              <a:tabLst>
                <a:tab pos="2476500" algn="l"/>
              </a:tabLst>
              <a:defRPr sz="3600"/>
            </a:pPr>
            <a:r>
              <a:rPr dirty="0"/>
              <a:t>A random search </a:t>
            </a:r>
            <a:r>
              <a:rPr i="1" dirty="0"/>
              <a:t>hit</a:t>
            </a:r>
            <a:r>
              <a:rPr dirty="0"/>
              <a:t> checks </a:t>
            </a:r>
            <a:r>
              <a:rPr i="1" dirty="0"/>
              <a:t>about half</a:t>
            </a:r>
            <a:r>
              <a:rPr dirty="0"/>
              <a:t> of the </a:t>
            </a:r>
            <a:r>
              <a:rPr i="1" dirty="0"/>
              <a:t>N</a:t>
            </a:r>
            <a:r>
              <a:rPr dirty="0"/>
              <a:t> strings on the </a:t>
            </a:r>
            <a:r>
              <a:rPr lang="en-US" dirty="0" err="1"/>
              <a:t>acceptList</a:t>
            </a:r>
            <a:r>
              <a:rPr dirty="0"/>
              <a:t>, on average.</a:t>
            </a:r>
          </a:p>
          <a:p>
            <a:pPr marL="838200" lvl="1" indent="-381000" algn="l">
              <a:lnSpc>
                <a:spcPts val="5500"/>
              </a:lnSpc>
              <a:spcBef>
                <a:spcPts val="600"/>
              </a:spcBef>
              <a:buSzPct val="125000"/>
              <a:buFont typeface="Gill Sans"/>
              <a:buChar char="•"/>
              <a:tabLst>
                <a:tab pos="2476500" algn="l"/>
              </a:tabLst>
              <a:defRPr sz="3600"/>
            </a:pPr>
            <a:r>
              <a:rPr dirty="0"/>
              <a:t>A random search </a:t>
            </a:r>
            <a:r>
              <a:rPr i="1" dirty="0"/>
              <a:t>miss</a:t>
            </a:r>
            <a:r>
              <a:rPr dirty="0"/>
              <a:t> checks </a:t>
            </a:r>
            <a:r>
              <a:rPr i="1" dirty="0"/>
              <a:t>all</a:t>
            </a:r>
            <a:r>
              <a:rPr dirty="0"/>
              <a:t> of the </a:t>
            </a:r>
            <a:r>
              <a:rPr i="1" dirty="0"/>
              <a:t>N</a:t>
            </a:r>
            <a:r>
              <a:rPr dirty="0"/>
              <a:t> strings on the </a:t>
            </a:r>
            <a:r>
              <a:rPr lang="en-US" dirty="0" err="1"/>
              <a:t>acceptList</a:t>
            </a:r>
            <a:r>
              <a:rPr dirty="0"/>
              <a:t>, on average.</a:t>
            </a:r>
          </a:p>
          <a:p>
            <a:pPr marL="838200" lvl="1" indent="-381000" algn="l">
              <a:lnSpc>
                <a:spcPts val="5500"/>
              </a:lnSpc>
              <a:spcBef>
                <a:spcPts val="600"/>
              </a:spcBef>
              <a:buSzPct val="125000"/>
              <a:buFont typeface="Gill Sans"/>
              <a:buChar char="•"/>
              <a:tabLst>
                <a:tab pos="2476500" algn="l"/>
              </a:tabLst>
              <a:defRPr sz="3600"/>
            </a:pPr>
            <a:r>
              <a:rPr dirty="0"/>
              <a:t>Expected order of growth of running time: </a:t>
            </a:r>
            <a:r>
              <a:rPr i="1" spc="540" dirty="0"/>
              <a:t>N</a:t>
            </a:r>
            <a:r>
              <a:rPr baseline="31999" dirty="0"/>
              <a:t>2</a:t>
            </a:r>
            <a:r>
              <a:rPr dirty="0"/>
              <a:t>.</a:t>
            </a:r>
          </a:p>
        </p:txBody>
      </p:sp>
      <p:graphicFrame>
        <p:nvGraphicFramePr>
          <p:cNvPr id="167" name="Table"/>
          <p:cNvGraphicFramePr/>
          <p:nvPr>
            <p:extLst/>
          </p:nvPr>
        </p:nvGraphicFramePr>
        <p:xfrm>
          <a:off x="13834591" y="4389646"/>
          <a:ext cx="2019300" cy="5664200"/>
        </p:xfrm>
        <a:graphic>
          <a:graphicData uri="http://schemas.openxmlformats.org/drawingml/2006/table">
            <a:tbl>
              <a:tblPr>
                <a:tableStyleId>{8F44A2F1-9E1F-4B54-A3A2-5F16C0AD49E2}</a:tableStyleId>
              </a:tblPr>
              <a:tblGrid>
                <a:gridCol w="2019300">
                  <a:extLst>
                    <a:ext uri="{9D8B030D-6E8A-4147-A177-3AD203B41FA5}">
                      <a16:colId xmlns:a16="http://schemas.microsoft.com/office/drawing/2014/main" val="20000"/>
                    </a:ext>
                  </a:extLst>
                </a:gridCol>
              </a:tblGrid>
              <a:tr h="566420">
                <a:tc>
                  <a:txBody>
                    <a:bodyPr/>
                    <a:lstStyle/>
                    <a:p>
                      <a:pPr defTabSz="914400">
                        <a:lnSpc>
                          <a:spcPts val="3800"/>
                        </a:lnSpc>
                        <a:defRPr sz="1800"/>
                      </a:pPr>
                      <a:r>
                        <a:rPr sz="2700">
                          <a:latin typeface="Helvetica"/>
                          <a:ea typeface="Helvetica"/>
                          <a:cs typeface="Helvetica"/>
                          <a:sym typeface="Helvetica"/>
                        </a:rPr>
                        <a:t>dobqi</a:t>
                      </a:r>
                    </a:p>
                  </a:txBody>
                  <a:tcPr marL="0" marR="0" marT="0" marB="0" anchor="ctr" horzOverflow="overflow"/>
                </a:tc>
                <a:extLst>
                  <a:ext uri="{0D108BD9-81ED-4DB2-BD59-A6C34878D82A}">
                    <a16:rowId xmlns:a16="http://schemas.microsoft.com/office/drawing/2014/main" val="10000"/>
                  </a:ext>
                </a:extLst>
              </a:tr>
              <a:tr h="566420">
                <a:tc>
                  <a:txBody>
                    <a:bodyPr/>
                    <a:lstStyle/>
                    <a:p>
                      <a:pPr defTabSz="914400">
                        <a:lnSpc>
                          <a:spcPts val="3800"/>
                        </a:lnSpc>
                        <a:defRPr sz="1800"/>
                      </a:pPr>
                      <a:r>
                        <a:rPr sz="2700">
                          <a:latin typeface="Helvetica"/>
                          <a:ea typeface="Helvetica"/>
                          <a:cs typeface="Helvetica"/>
                          <a:sym typeface="Helvetica"/>
                        </a:rPr>
                        <a:t>xwnzb</a:t>
                      </a:r>
                    </a:p>
                  </a:txBody>
                  <a:tcPr marL="0" marR="0" marT="0" marB="0" anchor="ctr" horzOverflow="overflow"/>
                </a:tc>
                <a:extLst>
                  <a:ext uri="{0D108BD9-81ED-4DB2-BD59-A6C34878D82A}">
                    <a16:rowId xmlns:a16="http://schemas.microsoft.com/office/drawing/2014/main" val="10001"/>
                  </a:ext>
                </a:extLst>
              </a:tr>
              <a:tr h="566420">
                <a:tc>
                  <a:txBody>
                    <a:bodyPr/>
                    <a:lstStyle/>
                    <a:p>
                      <a:pPr defTabSz="914400">
                        <a:lnSpc>
                          <a:spcPts val="3800"/>
                        </a:lnSpc>
                        <a:defRPr sz="1800"/>
                      </a:pPr>
                      <a:r>
                        <a:rPr sz="2700">
                          <a:latin typeface="Helvetica"/>
                          <a:ea typeface="Helvetica"/>
                          <a:cs typeface="Helvetica"/>
                          <a:sym typeface="Helvetica"/>
                        </a:rPr>
                        <a:t>dqwak</a:t>
                      </a:r>
                    </a:p>
                  </a:txBody>
                  <a:tcPr marL="0" marR="0" marT="0" marB="0" anchor="ctr" horzOverflow="overflow"/>
                </a:tc>
                <a:extLst>
                  <a:ext uri="{0D108BD9-81ED-4DB2-BD59-A6C34878D82A}">
                    <a16:rowId xmlns:a16="http://schemas.microsoft.com/office/drawing/2014/main" val="10002"/>
                  </a:ext>
                </a:extLst>
              </a:tr>
              <a:tr h="566420">
                <a:tc>
                  <a:txBody>
                    <a:bodyPr/>
                    <a:lstStyle/>
                    <a:p>
                      <a:pPr defTabSz="914400">
                        <a:lnSpc>
                          <a:spcPts val="3800"/>
                        </a:lnSpc>
                        <a:defRPr sz="1800"/>
                      </a:pPr>
                      <a:r>
                        <a:rPr sz="2700">
                          <a:latin typeface="Helvetica"/>
                          <a:ea typeface="Helvetica"/>
                          <a:cs typeface="Helvetica"/>
                          <a:sym typeface="Helvetica"/>
                        </a:rPr>
                        <a:t>lnuqv</a:t>
                      </a:r>
                    </a:p>
                  </a:txBody>
                  <a:tcPr marL="0" marR="0" marT="0" marB="0" anchor="ctr" horzOverflow="overflow"/>
                </a:tc>
                <a:extLst>
                  <a:ext uri="{0D108BD9-81ED-4DB2-BD59-A6C34878D82A}">
                    <a16:rowId xmlns:a16="http://schemas.microsoft.com/office/drawing/2014/main" val="10003"/>
                  </a:ext>
                </a:extLst>
              </a:tr>
              <a:tr h="566420">
                <a:tc>
                  <a:txBody>
                    <a:bodyPr/>
                    <a:lstStyle/>
                    <a:p>
                      <a:pPr defTabSz="914400">
                        <a:lnSpc>
                          <a:spcPts val="3800"/>
                        </a:lnSpc>
                        <a:defRPr sz="1800"/>
                      </a:pPr>
                      <a:r>
                        <a:rPr sz="2700">
                          <a:latin typeface="Helvetica"/>
                          <a:ea typeface="Helvetica"/>
                          <a:cs typeface="Helvetica"/>
                          <a:sym typeface="Helvetica"/>
                        </a:rPr>
                        <a:t>czpwx</a:t>
                      </a:r>
                    </a:p>
                  </a:txBody>
                  <a:tcPr marL="0" marR="0" marT="0" marB="0" anchor="ctr" horzOverflow="overflow"/>
                </a:tc>
                <a:extLst>
                  <a:ext uri="{0D108BD9-81ED-4DB2-BD59-A6C34878D82A}">
                    <a16:rowId xmlns:a16="http://schemas.microsoft.com/office/drawing/2014/main" val="10004"/>
                  </a:ext>
                </a:extLst>
              </a:tr>
              <a:tr h="566420">
                <a:tc>
                  <a:txBody>
                    <a:bodyPr/>
                    <a:lstStyle/>
                    <a:p>
                      <a:pPr defTabSz="914400">
                        <a:lnSpc>
                          <a:spcPts val="3800"/>
                        </a:lnSpc>
                        <a:defRPr sz="1800"/>
                      </a:pPr>
                      <a:r>
                        <a:rPr sz="2700">
                          <a:latin typeface="Helvetica"/>
                          <a:ea typeface="Helvetica"/>
                          <a:cs typeface="Helvetica"/>
                          <a:sym typeface="Helvetica"/>
                        </a:rPr>
                        <a:t>bshla</a:t>
                      </a:r>
                    </a:p>
                  </a:txBody>
                  <a:tcPr marL="0" marR="0" marT="0" marB="0" anchor="ctr" horzOverflow="overflow"/>
                </a:tc>
                <a:extLst>
                  <a:ext uri="{0D108BD9-81ED-4DB2-BD59-A6C34878D82A}">
                    <a16:rowId xmlns:a16="http://schemas.microsoft.com/office/drawing/2014/main" val="10005"/>
                  </a:ext>
                </a:extLst>
              </a:tr>
              <a:tr h="566420">
                <a:tc>
                  <a:txBody>
                    <a:bodyPr/>
                    <a:lstStyle/>
                    <a:p>
                      <a:pPr defTabSz="914400">
                        <a:lnSpc>
                          <a:spcPts val="3800"/>
                        </a:lnSpc>
                        <a:defRPr sz="1800"/>
                      </a:pPr>
                      <a:r>
                        <a:rPr sz="2700">
                          <a:latin typeface="Helvetica"/>
                          <a:ea typeface="Helvetica"/>
                          <a:cs typeface="Helvetica"/>
                          <a:sym typeface="Helvetica"/>
                        </a:rPr>
                        <a:t>idhld</a:t>
                      </a:r>
                    </a:p>
                  </a:txBody>
                  <a:tcPr marL="0" marR="0" marT="0" marB="0" anchor="ctr" horzOverflow="overflow"/>
                </a:tc>
                <a:extLst>
                  <a:ext uri="{0D108BD9-81ED-4DB2-BD59-A6C34878D82A}">
                    <a16:rowId xmlns:a16="http://schemas.microsoft.com/office/drawing/2014/main" val="10006"/>
                  </a:ext>
                </a:extLst>
              </a:tr>
              <a:tr h="566420">
                <a:tc>
                  <a:txBody>
                    <a:bodyPr/>
                    <a:lstStyle/>
                    <a:p>
                      <a:pPr defTabSz="914400">
                        <a:lnSpc>
                          <a:spcPts val="3800"/>
                        </a:lnSpc>
                        <a:defRPr sz="1800"/>
                      </a:pPr>
                      <a:r>
                        <a:rPr sz="2700">
                          <a:latin typeface="Helvetica"/>
                          <a:ea typeface="Helvetica"/>
                          <a:cs typeface="Helvetica"/>
                          <a:sym typeface="Helvetica"/>
                        </a:rPr>
                        <a:t>utfyw</a:t>
                      </a:r>
                    </a:p>
                  </a:txBody>
                  <a:tcPr marL="0" marR="0" marT="0" marB="0" anchor="ctr" horzOverflow="overflow"/>
                </a:tc>
                <a:extLst>
                  <a:ext uri="{0D108BD9-81ED-4DB2-BD59-A6C34878D82A}">
                    <a16:rowId xmlns:a16="http://schemas.microsoft.com/office/drawing/2014/main" val="10007"/>
                  </a:ext>
                </a:extLst>
              </a:tr>
              <a:tr h="566420">
                <a:tc>
                  <a:txBody>
                    <a:bodyPr/>
                    <a:lstStyle/>
                    <a:p>
                      <a:pPr defTabSz="914400">
                        <a:lnSpc>
                          <a:spcPts val="3800"/>
                        </a:lnSpc>
                        <a:defRPr sz="1800"/>
                      </a:pPr>
                      <a:r>
                        <a:rPr sz="2700">
                          <a:latin typeface="Helvetica"/>
                          <a:ea typeface="Helvetica"/>
                          <a:cs typeface="Helvetica"/>
                          <a:sym typeface="Helvetica"/>
                        </a:rPr>
                        <a:t>hafah</a:t>
                      </a:r>
                    </a:p>
                  </a:txBody>
                  <a:tcPr marL="0" marR="0" marT="0" marB="0" anchor="ctr" horzOverflow="overflow"/>
                </a:tc>
                <a:extLst>
                  <a:ext uri="{0D108BD9-81ED-4DB2-BD59-A6C34878D82A}">
                    <a16:rowId xmlns:a16="http://schemas.microsoft.com/office/drawing/2014/main" val="10008"/>
                  </a:ext>
                </a:extLst>
              </a:tr>
              <a:tr h="566420">
                <a:tc>
                  <a:txBody>
                    <a:bodyPr/>
                    <a:lstStyle/>
                    <a:p>
                      <a:pPr defTabSz="914400">
                        <a:lnSpc>
                          <a:spcPts val="3800"/>
                        </a:lnSpc>
                        <a:defRPr sz="1800"/>
                      </a:pPr>
                      <a:r>
                        <a:rPr sz="2700" dirty="0" err="1">
                          <a:latin typeface="Helvetica"/>
                          <a:ea typeface="Helvetica"/>
                          <a:cs typeface="Helvetica"/>
                          <a:sym typeface="Helvetica"/>
                        </a:rPr>
                        <a:t>tsirv</a:t>
                      </a:r>
                      <a:endParaRPr sz="2700" dirty="0">
                        <a:latin typeface="Helvetica"/>
                        <a:ea typeface="Helvetica"/>
                        <a:cs typeface="Helvetica"/>
                        <a:sym typeface="Helvetica"/>
                      </a:endParaRPr>
                    </a:p>
                  </a:txBody>
                  <a:tcPr marL="0" marR="0" marT="0" marB="0" anchor="ctr" horzOverflow="overflow"/>
                </a:tc>
                <a:extLst>
                  <a:ext uri="{0D108BD9-81ED-4DB2-BD59-A6C34878D82A}">
                    <a16:rowId xmlns:a16="http://schemas.microsoft.com/office/drawing/2014/main" val="10009"/>
                  </a:ext>
                </a:extLst>
              </a:tr>
            </a:tbl>
          </a:graphicData>
        </a:graphic>
      </p:graphicFrame>
      <p:sp>
        <p:nvSpPr>
          <p:cNvPr id="168" name="whitelist"/>
          <p:cNvSpPr txBox="1"/>
          <p:nvPr/>
        </p:nvSpPr>
        <p:spPr>
          <a:xfrm>
            <a:off x="11165735" y="4097546"/>
            <a:ext cx="2531477"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r">
              <a:lnSpc>
                <a:spcPts val="4600"/>
              </a:lnSpc>
              <a:spcBef>
                <a:spcPts val="2000"/>
              </a:spcBef>
              <a:tabLst>
                <a:tab pos="1168400" algn="l"/>
              </a:tabLst>
              <a:defRPr sz="2900" b="1">
                <a:latin typeface="Lucida Grande"/>
                <a:ea typeface="Lucida Grande"/>
                <a:cs typeface="Lucida Grande"/>
                <a:sym typeface="Lucida Grande"/>
              </a:defRPr>
            </a:lvl1pPr>
          </a:lstStyle>
          <a:p>
            <a:r>
              <a:rPr lang="en-US" dirty="0" err="1"/>
              <a:t>acceptList</a:t>
            </a:r>
            <a:endParaRPr dirty="0"/>
          </a:p>
        </p:txBody>
      </p:sp>
      <p:sp>
        <p:nvSpPr>
          <p:cNvPr id="169" name="transactions"/>
          <p:cNvSpPr txBox="1"/>
          <p:nvPr/>
        </p:nvSpPr>
        <p:spPr>
          <a:xfrm>
            <a:off x="13697212" y="2474223"/>
            <a:ext cx="2603500"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r">
              <a:lnSpc>
                <a:spcPts val="4600"/>
              </a:lnSpc>
              <a:spcBef>
                <a:spcPts val="2000"/>
              </a:spcBef>
              <a:tabLst>
                <a:tab pos="1168400" algn="l"/>
              </a:tabLst>
              <a:defRPr sz="2900" b="1">
                <a:latin typeface="Lucida Grande"/>
                <a:ea typeface="Lucida Grande"/>
                <a:cs typeface="Lucida Grande"/>
                <a:sym typeface="Lucida Grande"/>
              </a:defRPr>
            </a:lvl1pPr>
          </a:lstStyle>
          <a:p>
            <a:r>
              <a:rPr dirty="0"/>
              <a:t>transactions</a:t>
            </a:r>
          </a:p>
        </p:txBody>
      </p:sp>
    </p:spTree>
    <p:extLst>
      <p:ext uri="{BB962C8B-B14F-4D97-AF65-F5344CB8AC3E}">
        <p14:creationId xmlns:p14="http://schemas.microsoft.com/office/powerpoint/2010/main" val="257018467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6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65">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68"/>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5">
                                            <p:txEl>
                                              <p:pRg st="2" end="2"/>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169"/>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1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165">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166">
                                            <p:bg/>
                                          </p:spTgt>
                                        </p:tgtEl>
                                        <p:attrNameLst>
                                          <p:attrName>style.visibility</p:attrName>
                                        </p:attrNameLst>
                                      </p:cBhvr>
                                      <p:to>
                                        <p:strVal val="visible"/>
                                      </p:to>
                                    </p:set>
                                  </p:childTnLst>
                                </p:cTn>
                              </p:par>
                              <p:par>
                                <p:cTn id="37" presetID="1" presetClass="entr" presetSubtype="0" fill="hold" grpId="0" nodeType="withEffect">
                                  <p:stCondLst>
                                    <p:cond delay="0"/>
                                  </p:stCondLst>
                                  <p:iterate>
                                    <p:tmAbs val="0"/>
                                  </p:iterate>
                                  <p:childTnLst>
                                    <p:set>
                                      <p:cBhvr>
                                        <p:cTn id="38" fill="hold"/>
                                        <p:tgtEl>
                                          <p:spTgt spid="166">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166">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166">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p:tmAbs val="0"/>
                                  </p:iterate>
                                  <p:childTnLst>
                                    <p:set>
                                      <p:cBhvr>
                                        <p:cTn id="50" fill="hold"/>
                                        <p:tgtEl>
                                          <p:spTgt spid="16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advAuto="0"/>
      <p:bldP spid="165" grpId="0" build="p" bldLvl="5" animBg="1" advAuto="0"/>
      <p:bldP spid="166" grpId="0" build="p" bldLvl="5" animBg="1" advAuto="0"/>
      <p:bldP spid="167" grpId="0" animBg="1" advAuto="0"/>
      <p:bldP spid="168" grpId="0" animBg="1" advAuto="0"/>
      <p:bldP spid="169" grpId="0" animBg="1" advAuto="0"/>
    </p:bldLst>
  </p:timing>
</p:sld>
</file>

<file path=ppt/theme/theme1.xml><?xml version="1.0" encoding="utf-8"?>
<a:theme xmlns:a="http://schemas.openxmlformats.org/drawingml/2006/main" name="White">
  <a:themeElements>
    <a:clrScheme name="White">
      <a:dk1>
        <a:srgbClr val="000000"/>
      </a:dk1>
      <a:lt1>
        <a:srgbClr val="005493">
          <a:alpha val="5000"/>
        </a:srgbClr>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Futura"/>
        <a:ea typeface="Futura"/>
        <a:cs typeface="Futur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27000" dist="76200" dir="2700000" rotWithShape="0">
              <a:srgbClr val="000000">
                <a:alpha val="7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647700" rtl="0" fontAlgn="auto" latinLnBrk="0" hangingPunct="0">
          <a:lnSpc>
            <a:spcPts val="3100"/>
          </a:lnSpc>
          <a:spcBef>
            <a:spcPts val="0"/>
          </a:spcBef>
          <a:spcAft>
            <a:spcPts val="0"/>
          </a:spcAft>
          <a:buClrTx/>
          <a:buSzTx/>
          <a:buFontTx/>
          <a:buNone/>
          <a:tabLst>
            <a:tab pos="1511300" algn="l"/>
          </a:tabLst>
          <a:defRPr kumimoji="0" sz="2600" b="0" i="0" u="none" strike="noStrike" cap="none" spc="0" normalizeH="0" baseline="0">
            <a:ln>
              <a:noFill/>
            </a:ln>
            <a:solidFill>
              <a:srgbClr val="000000"/>
            </a:solidFill>
            <a:effectLst>
              <a:outerShdw blurRad="38100" dist="12700" dir="5400000" rotWithShape="0">
                <a:srgbClr val="000000">
                  <a:alpha val="50000"/>
                </a:srgbClr>
              </a:outerShdw>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Futura"/>
        <a:ea typeface="Futura"/>
        <a:cs typeface="Futur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27000" dist="76200" dir="2700000" rotWithShape="0">
              <a:srgbClr val="000000">
                <a:alpha val="7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647700" rtl="0" fontAlgn="auto" latinLnBrk="0" hangingPunct="0">
          <a:lnSpc>
            <a:spcPts val="3100"/>
          </a:lnSpc>
          <a:spcBef>
            <a:spcPts val="0"/>
          </a:spcBef>
          <a:spcAft>
            <a:spcPts val="0"/>
          </a:spcAft>
          <a:buClrTx/>
          <a:buSzTx/>
          <a:buFontTx/>
          <a:buNone/>
          <a:tabLst>
            <a:tab pos="1511300" algn="l"/>
          </a:tabLst>
          <a:defRPr kumimoji="0" sz="2600" b="0" i="0" u="none" strike="noStrike" cap="none" spc="0" normalizeH="0" baseline="0">
            <a:ln>
              <a:noFill/>
            </a:ln>
            <a:solidFill>
              <a:srgbClr val="000000"/>
            </a:solidFill>
            <a:effectLst>
              <a:outerShdw blurRad="38100" dist="12700" dir="5400000" rotWithShape="0">
                <a:srgbClr val="000000">
                  <a:alpha val="50000"/>
                </a:srgbClr>
              </a:outerShdw>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11589</TotalTime>
  <Words>9120</Words>
  <Application>Microsoft Macintosh PowerPoint</Application>
  <PresentationFormat>Custom</PresentationFormat>
  <Paragraphs>2234</Paragraphs>
  <Slides>65</Slides>
  <Notes>38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65</vt:i4>
      </vt:variant>
    </vt:vector>
  </HeadingPairs>
  <TitlesOfParts>
    <vt:vector size="79" baseType="lpstr">
      <vt:lpstr>Arial</vt:lpstr>
      <vt:lpstr>Calibri</vt:lpstr>
      <vt:lpstr>Comic Sans MS</vt:lpstr>
      <vt:lpstr>Courier</vt:lpstr>
      <vt:lpstr>Courier New</vt:lpstr>
      <vt:lpstr>Futura</vt:lpstr>
      <vt:lpstr>Futura Bold</vt:lpstr>
      <vt:lpstr>Gill Sans</vt:lpstr>
      <vt:lpstr>Helvetica</vt:lpstr>
      <vt:lpstr>Lucida Grande</vt:lpstr>
      <vt:lpstr>Lucida Sans</vt:lpstr>
      <vt:lpstr>Lucida Sans Typewriter</vt:lpstr>
      <vt:lpstr>Wingdings</vt:lpstr>
      <vt:lpstr>White</vt:lpstr>
      <vt:lpstr>12.  Searching and Sorting</vt:lpstr>
      <vt:lpstr>12. Searching and Sorting</vt:lpstr>
      <vt:lpstr>A typical client: acceptList filter</vt:lpstr>
      <vt:lpstr>Search client: acceptList filter</vt:lpstr>
      <vt:lpstr>12. Searching and Sorting</vt:lpstr>
      <vt:lpstr>Strawman implementation: Linear search</vt:lpstr>
      <vt:lpstr>Best, worst and average case of linear search</vt:lpstr>
      <vt:lpstr>Understanding linear search</vt:lpstr>
      <vt:lpstr>Mathematical analysis of acceptList filter using sequential search</vt:lpstr>
      <vt:lpstr>Random representative inputs for searching and sorting</vt:lpstr>
      <vt:lpstr>Test client for linear search</vt:lpstr>
      <vt:lpstr>Empirical tests of sequential search</vt:lpstr>
      <vt:lpstr>Sequential Search: Efficiency Analysis</vt:lpstr>
      <vt:lpstr>Efficiency of a Sequential Search</vt:lpstr>
      <vt:lpstr>Recursive Sequential Search-What does it look like?</vt:lpstr>
      <vt:lpstr>Recursive Sequential Search</vt:lpstr>
      <vt:lpstr>12. Searching and Sorting</vt:lpstr>
      <vt:lpstr>Non-Recursive Binary Search</vt:lpstr>
      <vt:lpstr>Binary Search</vt:lpstr>
      <vt:lpstr>Binary Search</vt:lpstr>
      <vt:lpstr>Binary Search (non-recursive): Efficiency Analysis</vt:lpstr>
      <vt:lpstr>Binary Search(non-recursive):     Efficiency Analysis</vt:lpstr>
      <vt:lpstr>Binary Search(non-recursive):    Efficiency Analysis</vt:lpstr>
      <vt:lpstr>Binary Search(non-recursive):    Efficiency Analysis</vt:lpstr>
      <vt:lpstr>Binary Search(non-recursive):    Efficiency Analysis –looking for 17</vt:lpstr>
      <vt:lpstr>Binary Search(non-recursive):    Efficiency Analysis –looking for 17</vt:lpstr>
      <vt:lpstr>Recursive Binary Search</vt:lpstr>
      <vt:lpstr>Binary Search Recursive</vt:lpstr>
      <vt:lpstr>Summary of analyzing runtime:</vt:lpstr>
      <vt:lpstr>Binary search</vt:lpstr>
      <vt:lpstr>Best, worst and average case of binary search</vt:lpstr>
      <vt:lpstr>Empirical tests of binary search</vt:lpstr>
      <vt:lpstr>Recursive Searches</vt:lpstr>
      <vt:lpstr>Efficiency Analysis</vt:lpstr>
      <vt:lpstr>12. Searching and Sorting</vt:lpstr>
      <vt:lpstr>Selection sort</vt:lpstr>
      <vt:lpstr>Selection sort implementation (comparable objects)</vt:lpstr>
      <vt:lpstr>Consider the following array:</vt:lpstr>
      <vt:lpstr>Selection sort trace</vt:lpstr>
      <vt:lpstr>Selection sort trace</vt:lpstr>
      <vt:lpstr>Selection sort trace—already ordered.</vt:lpstr>
      <vt:lpstr>Selection Sort</vt:lpstr>
      <vt:lpstr>Best, average and worst case of selection sort</vt:lpstr>
      <vt:lpstr>12. Searching and Sorting</vt:lpstr>
      <vt:lpstr>Insertion Sort – my favorite n2 sort</vt:lpstr>
      <vt:lpstr>Consider the following array:</vt:lpstr>
      <vt:lpstr>Consider the following array:</vt:lpstr>
      <vt:lpstr>Consider the following array:</vt:lpstr>
      <vt:lpstr>Insertion Sort</vt:lpstr>
      <vt:lpstr>Insertion Sort: Efficiency Analysis</vt:lpstr>
      <vt:lpstr>Insertion Sort: Efficiency Analysis</vt:lpstr>
      <vt:lpstr>Insertion Sort</vt:lpstr>
      <vt:lpstr>Insertions Sort</vt:lpstr>
      <vt:lpstr>Insertion Sort</vt:lpstr>
      <vt:lpstr>But what is the bubble sort???  (We do not teach it here)</vt:lpstr>
      <vt:lpstr>Insertion sort algorithm</vt:lpstr>
      <vt:lpstr>Insertion sort trace</vt:lpstr>
      <vt:lpstr>Insertion sort: Java implementation</vt:lpstr>
      <vt:lpstr>Empirical tests of insertion sort</vt:lpstr>
      <vt:lpstr>Finding best, average and worst cases</vt:lpstr>
      <vt:lpstr>Practice</vt:lpstr>
      <vt:lpstr>An interesting take on SORTING</vt:lpstr>
      <vt:lpstr>Image sources</vt:lpstr>
      <vt:lpstr>12. Searching and Sorting</vt:lpstr>
      <vt:lpstr>12.  Searching and Sorting</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Basic Programming Concepts</dc:title>
  <dc:creator>Andy Guna</dc:creator>
  <cp:lastModifiedBy>Anna godin</cp:lastModifiedBy>
  <cp:revision>206</cp:revision>
  <dcterms:modified xsi:type="dcterms:W3CDTF">2021-05-24T23:55:36Z</dcterms:modified>
</cp:coreProperties>
</file>